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025" autoAdjust="0"/>
    <p:restoredTop sz="68575" autoAdjust="0"/>
  </p:normalViewPr>
  <p:slideViewPr>
    <p:cSldViewPr snapToGrid="0">
      <p:cViewPr>
        <p:scale>
          <a:sx n="97" d="100"/>
          <a:sy n="97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19AD-E595-4A9E-BADB-164EAD3ADC5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1247D-5C86-4B18-8B46-2B5FA6E0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Instructions: 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Submit 1 slide by COB Monday 2/25/19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 - headline your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theory-driven, mechanistic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mathematical or statistical method and variations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include in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define/explain it enough for a non-scientific person to explain to the general public (2-3 sentences)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how can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learning and AI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your project (2 sentences)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challenges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next steps after your project is done (1 sentence)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details for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Notes </a:t>
            </a: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For the following communities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sentences)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Behavioral modeling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theories that will integrate within person dynamics with between person dynamics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Multiscale modeling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how the math will address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methodological challenges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(e.g.: crossing scales, sparse data, uncertainty, modularity, spatiotemporal simulation challenges,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simulation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 challenges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overcome (e.g. collision dynamics, cloth dynamics, haptics, etc.)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how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statistical approaches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provide mechanistic understanding of the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behind the math/stats and how it will be used to understand how the brain works; explain the level of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dependency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your model (e.g.:  (a) completely abstract toy model, (b) a coarse-grained model based on a high level view of previous data, (c) a model based directly on one kind of data (e.g., neural recordings) or (d) a model synthesizing multiple data types (e.g., neural recordings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connectomics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PI name, email: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247D-5C86-4B18-8B46-2B5FA6E09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1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67717-1496-4177-8D92-7C8E2D43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4447B-AE9B-46D7-B7EC-5E4BD78B0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B040B6-3A84-4205-9B41-82F13DCF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AB7890-0B25-4709-8D8B-7230D48C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F963BC-921C-4FE1-852B-80317407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89B9E2-3767-4ABA-96B6-057440306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939" t="70782" r="40981"/>
          <a:stretch/>
        </p:blipFill>
        <p:spPr>
          <a:xfrm>
            <a:off x="231423" y="120474"/>
            <a:ext cx="3084690" cy="2003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D0C1AA-18F7-4B6D-948D-9BBA3D86C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3764843" y="640644"/>
            <a:ext cx="1219201" cy="541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140BB4-AAAC-49DA-A944-72CEDA75F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5492043" y="640644"/>
            <a:ext cx="1219201" cy="54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FD526E7-D5E9-4584-A70B-CA5760967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5796843" y="640644"/>
            <a:ext cx="1219201" cy="541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B82D969-B668-45A6-B5A4-598D2ED10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7281332" y="640644"/>
            <a:ext cx="1219201" cy="541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B52DCA-4E23-4339-B6B5-0A8DCCD19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8500533" y="640644"/>
            <a:ext cx="1219201" cy="54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6CE021F-922F-413E-9275-C5C5A26D6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10120490" y="640644"/>
            <a:ext cx="1219201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767E65-26BB-44E4-B505-FD5FF951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A2B483-7C58-4A56-A06A-901FF1307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7F5879-E68E-4C30-8EB5-0D8E925B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3E4EAA-8018-4EA9-BEB5-7AA707E6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98F626-D5AA-4BFD-8CAA-8D7EB7E7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A5269C6-82F5-43DB-A279-C6776671E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42516D-1187-4E87-BCCF-2135E13A9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CFF842-EE17-4E32-8BC0-49E4F6F2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825791-924E-484D-BF3B-970DC186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907A-C84D-4E51-8727-0E26CF62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B6A7E-337E-4A5F-BC16-96935854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08B992-9332-4A7A-BDAA-2007297D2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B6C89D-FEF8-4AAE-A0BE-8E2ACD42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26291B-3AA0-4B23-8B81-21BA0A3C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46E438-9102-42BC-BB2A-316343AA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2AF28-B45F-47E9-8DA3-EE34F7E8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8CB2D7-0796-4A54-9643-5E20C181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EA771C-91D6-4262-B7AA-DB5481BD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8517C1-21C2-464B-8BDD-53B58F54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B2D988-D3B3-4C45-80DE-AD49AAE9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8E9BF-2CFA-4942-9E60-7600510F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38DC7B-F726-45E8-B556-A59C74E9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86D837-1A2C-477B-8A35-16D0B6864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E2C762-2EF9-4381-844A-B061A5BE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512821-CF68-4735-8EE5-D711D9C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5D2B63-FB4D-4E4B-A6B2-DDDD0091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B0D36-A41F-46CA-A04C-44A0EA69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A6D811-70B5-4E8C-8BEA-D717A7F23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5499A0-3A54-4D66-A6F2-C176FAE65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6DBCC9-F5E2-4467-85C1-B2B0FE6A9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CA990A3-928C-4C2C-A5BD-D061C5356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BD6B405-E672-484D-AD34-1155CFAA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0492C4-DF97-4990-8C3C-96FC4EA6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5955FF-3F64-47A3-A9F0-EFFACD9A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D0CEC-CB3C-4481-865D-1E0F4AD1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E6A0C66-FB7C-4FE0-956C-EB5ABC43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4DBC70-FABD-434B-8C13-44FB078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142861-B31C-414D-B618-A5D1BB86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9C44DA-8976-41AF-86E2-D8A7C712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C0EB54-F514-4055-860A-940C9B47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1BF97B-71E2-45D5-A581-43A6DC9B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99521-45E5-4D3A-89D1-CDFFC4A9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4B8FB-F03C-472E-8565-01AF6486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FA92F0-B5E3-4503-9912-28F098163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F92D92-9109-45AD-A53E-A89F2E75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607DA3-F2E0-46E8-BCF0-82E7DBC3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0201A6-7FE1-4C38-ADC3-19F7D4D5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559DC5-85DA-47FD-8B9C-C609F37D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ADC986-1787-448B-A48C-5E62ED213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D0B9D2-1E95-4A27-93D7-C96B99E4A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FD146D-FD61-48E8-9007-422088CB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0BA4FD-7853-4957-B967-10E7BBF7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62EC38-8859-4802-BDEF-67AC724A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3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96BB593-AD17-4F89-9EC2-8BCDD670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236CA9-F31E-416C-9514-EDE35F3EA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D1F35B-4B18-44E0-ACEC-7F38C43D6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081CE3-17E5-4DA4-A9AD-EA6967A2E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DE6DBE-007D-4B21-A0C6-284BC3888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3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8B4C836-68CC-489A-9D4A-72406E4C5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9" t="8439" r="46828" b="83660"/>
          <a:stretch/>
        </p:blipFill>
        <p:spPr>
          <a:xfrm>
            <a:off x="5049361" y="9906"/>
            <a:ext cx="1219201" cy="541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734DF8-83C6-47FE-B4C5-05577529BD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80" t="70782" r="40981" b="6720"/>
          <a:stretch/>
        </p:blipFill>
        <p:spPr>
          <a:xfrm>
            <a:off x="9260114" y="5315051"/>
            <a:ext cx="2931886" cy="1542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1AD5D9-D40A-4973-91F9-9E8DDA7DE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9" t="8439" r="46828" b="83660"/>
          <a:stretch/>
        </p:blipFill>
        <p:spPr>
          <a:xfrm>
            <a:off x="-9339" y="-4"/>
            <a:ext cx="1219201" cy="541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823FB5-D3C0-4506-91E8-8CC5C8B880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9" t="8439" r="46828" b="83660"/>
          <a:stretch/>
        </p:blipFill>
        <p:spPr>
          <a:xfrm>
            <a:off x="1209862" y="-1"/>
            <a:ext cx="1219201" cy="541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5F455D8-BD91-41CB-BD52-58DEC78E9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9" t="8439" r="46828" b="83660"/>
          <a:stretch/>
        </p:blipFill>
        <p:spPr>
          <a:xfrm>
            <a:off x="2429063" y="-2"/>
            <a:ext cx="1219201" cy="54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EA66F87-12BC-41AB-A68B-64B6B4F61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9" t="8439" r="46828" b="83660"/>
          <a:stretch/>
        </p:blipFill>
        <p:spPr>
          <a:xfrm>
            <a:off x="3648264" y="-3"/>
            <a:ext cx="1219201" cy="54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8B4C836-68CC-489A-9D4A-72406E4C5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9" t="8439" r="46828" b="83660"/>
          <a:stretch/>
        </p:blipFill>
        <p:spPr>
          <a:xfrm>
            <a:off x="4857633" y="-4846"/>
            <a:ext cx="1219201" cy="541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9B81F7-3220-4822-93BA-9AB368C34FBD}"/>
              </a:ext>
            </a:extLst>
          </p:cNvPr>
          <p:cNvSpPr txBox="1"/>
          <p:nvPr/>
        </p:nvSpPr>
        <p:spPr>
          <a:xfrm>
            <a:off x="492" y="-73670"/>
            <a:ext cx="7615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Multiscale Multiphysics Model of Thrombus Biomechanics</a:t>
            </a:r>
          </a:p>
          <a:p>
            <a:r>
              <a:rPr lang="en-US" sz="2000" b="1" dirty="0"/>
              <a:t>in Aortic Dissection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5498B5-74FA-4354-A9FA-523536215906}"/>
              </a:ext>
            </a:extLst>
          </p:cNvPr>
          <p:cNvSpPr txBox="1"/>
          <p:nvPr/>
        </p:nvSpPr>
        <p:spPr>
          <a:xfrm>
            <a:off x="9260114" y="5490131"/>
            <a:ext cx="2931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J.D Humphrey (Yale)</a:t>
            </a:r>
          </a:p>
          <a:p>
            <a:r>
              <a:rPr lang="en-US" sz="2000" dirty="0" smtClean="0"/>
              <a:t>G.E. </a:t>
            </a:r>
            <a:r>
              <a:rPr lang="en-US" sz="2000" dirty="0" err="1" smtClean="0"/>
              <a:t>Karniadakis</a:t>
            </a:r>
            <a:r>
              <a:rPr lang="en-US" sz="2000" dirty="0" smtClean="0"/>
              <a:t> (Brown)</a:t>
            </a:r>
            <a:endParaRPr lang="en-US" sz="2000" dirty="0"/>
          </a:p>
          <a:p>
            <a:r>
              <a:rPr lang="en-US" sz="2000" dirty="0"/>
              <a:t>Grant: U01 HL116323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7D79D5-4CE2-47B6-836E-C505384A5CE4}"/>
              </a:ext>
            </a:extLst>
          </p:cNvPr>
          <p:cNvSpPr txBox="1"/>
          <p:nvPr/>
        </p:nvSpPr>
        <p:spPr>
          <a:xfrm>
            <a:off x="-1" y="672805"/>
            <a:ext cx="887151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/>
              <a:t>The model. </a:t>
            </a:r>
            <a:r>
              <a:rPr lang="en-US" sz="2000" dirty="0" smtClean="0"/>
              <a:t> The overall goal of this project is to create a new class of </a:t>
            </a:r>
            <a:r>
              <a:rPr lang="en-US" sz="2000" dirty="0" err="1" smtClean="0"/>
              <a:t>computa-tional</a:t>
            </a:r>
            <a:r>
              <a:rPr lang="en-US" sz="2000" dirty="0" smtClean="0"/>
              <a:t> models to describe and predict thrombus formation and remodeling within the false lumen of aortic dissections.</a:t>
            </a:r>
            <a:r>
              <a:rPr lang="en-US" sz="2000" b="1" dirty="0" smtClean="0"/>
              <a:t> </a:t>
            </a:r>
            <a:r>
              <a:rPr lang="en-US" sz="2000" dirty="0" smtClean="0"/>
              <a:t>Toward this end, we have developed new m</a:t>
            </a:r>
            <a:r>
              <a:rPr lang="en-US" sz="2000" dirty="0" smtClean="0"/>
              <a:t>ultimodality in vivo / in vitro imaging methods to </a:t>
            </a:r>
            <a:r>
              <a:rPr lang="en-US" sz="2000" dirty="0"/>
              <a:t>inform (</a:t>
            </a:r>
            <a:r>
              <a:rPr lang="en-US" sz="2000" b="1" dirty="0"/>
              <a:t>1</a:t>
            </a:r>
            <a:r>
              <a:rPr lang="en-US" sz="2000" dirty="0"/>
              <a:t>) </a:t>
            </a:r>
            <a:r>
              <a:rPr lang="en-US" sz="2000" dirty="0" smtClean="0"/>
              <a:t>continuum modeling of the hemodynamics, which in turn (</a:t>
            </a:r>
            <a:r>
              <a:rPr lang="en-US" sz="2000" b="1" dirty="0" smtClean="0"/>
              <a:t>2</a:t>
            </a:r>
            <a:r>
              <a:rPr lang="en-US" sz="2000" dirty="0" smtClean="0"/>
              <a:t>) drives new particle-based modeling of the thrombus formation, which we have shown to allow the first description as well as prediction of the formation of intramural thrombus in a common mouse model of aortic dissection (as seen in the images to the right).</a:t>
            </a:r>
          </a:p>
          <a:p>
            <a:r>
              <a:rPr lang="en-US" sz="2000" b="1" dirty="0" smtClean="0"/>
              <a:t>What </a:t>
            </a:r>
            <a:r>
              <a:rPr lang="en-US" sz="2000" b="1" dirty="0"/>
              <a:t>is new inside</a:t>
            </a:r>
            <a:r>
              <a:rPr lang="en-US" sz="2000" b="1" dirty="0" smtClean="0"/>
              <a:t>?</a:t>
            </a:r>
            <a:r>
              <a:rPr lang="en-US" sz="2000" dirty="0" smtClean="0"/>
              <a:t> </a:t>
            </a:r>
            <a:r>
              <a:rPr lang="en-US" sz="2000" dirty="0" smtClean="0"/>
              <a:t>The primary novelties in mathematical modeling have been the development of new continuum/particle-based models of both the blood flow (with embedded platelet-like particles) and the arterial wall (with embedded particle-like local accumulations of matrix). For the former, we use a “force coupling method” and for the latter we use a novel extension of “smoothed particle hydro-dynamics” for nonlinear elasticity.</a:t>
            </a:r>
            <a:endParaRPr lang="en-US" sz="2000" b="1" dirty="0"/>
          </a:p>
          <a:p>
            <a:r>
              <a:rPr lang="en-US" sz="2000" b="1" dirty="0"/>
              <a:t>How will this change current practice? </a:t>
            </a:r>
            <a:r>
              <a:rPr lang="en-US" sz="2000" dirty="0" smtClean="0"/>
              <a:t>Continuum/particle-based models provide a unique method to increase biological resolution while preserving computational advantages of continuum solutions on large spatial domains.</a:t>
            </a:r>
            <a:endParaRPr lang="en-US" sz="2000" dirty="0"/>
          </a:p>
          <a:p>
            <a:r>
              <a:rPr lang="en-US" sz="2000" b="1" dirty="0" smtClean="0"/>
              <a:t>End Users. </a:t>
            </a:r>
            <a:r>
              <a:rPr lang="en-US" sz="2000" dirty="0" smtClean="0"/>
              <a:t>Primarily bioengineers interested in understanding </a:t>
            </a:r>
            <a:r>
              <a:rPr lang="en-US" sz="2000" dirty="0" smtClean="0"/>
              <a:t>thrombus bio-mechanics, ultimately with the goal of understanding better to treat dissections.</a:t>
            </a:r>
            <a:endParaRPr lang="en-US" sz="20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08"/>
          <a:stretch/>
        </p:blipFill>
        <p:spPr bwMode="auto">
          <a:xfrm>
            <a:off x="8871515" y="334911"/>
            <a:ext cx="105250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611" y="436183"/>
            <a:ext cx="2428389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731038" y="26488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763611" y="65325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807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360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Peng, Grace (NIH/NIBIB) [E]</dc:creator>
  <cp:lastModifiedBy>Humphrey, Jay</cp:lastModifiedBy>
  <cp:revision>21</cp:revision>
  <dcterms:created xsi:type="dcterms:W3CDTF">2019-02-06T14:40:55Z</dcterms:created>
  <dcterms:modified xsi:type="dcterms:W3CDTF">2019-02-25T21:48:50Z</dcterms:modified>
</cp:coreProperties>
</file>