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8575" autoAdjust="0"/>
  </p:normalViewPr>
  <p:slideViewPr>
    <p:cSldViewPr snapToGrid="0">
      <p:cViewPr>
        <p:scale>
          <a:sx n="50" d="100"/>
          <a:sy n="50" d="100"/>
        </p:scale>
        <p:origin x="1133"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50619AD-E595-4A9E-BADB-164EAD3ADC53}" type="datetimeFigureOut">
              <a:rPr lang="en-US" smtClean="0"/>
              <a:t>2/22/2019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NOTES</a:t>
            </a:r>
            <a:endParaRPr lang="en-US" u="sng" dirty="0"/>
          </a:p>
          <a:p>
            <a:pPr marL="174708" indent="-174708">
              <a:buFont typeface="Wingdings" panose="05000000000000000000" pitchFamily="2" charset="2"/>
              <a:buChar char="Ø"/>
            </a:pPr>
            <a:r>
              <a:rPr lang="en-US" dirty="0"/>
              <a:t>Summary: Distribution of blood flow according to the needs of tissues, particularly for oxygen, is achieved by local regulation of blood flow, through the adjustment of diameters of small arteries and arterioles. The overall goal of this project is to gain quantitative understanding of blood flow and oxygen transport to brain tissue through the development of multiscale theoretical models. The insights gained in this project will have potential applications to normal physiology and to a range of conditions in which oxygen transport to tissue is impaired, including stroke, brain injury and neurodegenerative diseases.</a:t>
            </a:r>
            <a:endParaRPr lang="en-US" dirty="0"/>
          </a:p>
          <a:p>
            <a:pPr marL="174708" indent="-174708">
              <a:buFont typeface="Wingdings" panose="05000000000000000000" pitchFamily="2" charset="2"/>
              <a:buChar char="Ø"/>
            </a:pPr>
            <a:r>
              <a:rPr lang="en-US" dirty="0"/>
              <a:t>Machine learning: Our collaborators are exploring machine learning approaches for reconstructing the connectivity of </a:t>
            </a:r>
            <a:r>
              <a:rPr lang="en-US" dirty="0" err="1"/>
              <a:t>microvessel</a:t>
            </a:r>
            <a:r>
              <a:rPr lang="en-US" dirty="0"/>
              <a:t> networks from optical image stacks, which are noisy and have variable levels of intensity and contrast.</a:t>
            </a:r>
            <a:endParaRPr lang="en-US" dirty="0"/>
          </a:p>
          <a:p>
            <a:pPr marL="174708" indent="-174708">
              <a:buFont typeface="Wingdings" panose="05000000000000000000" pitchFamily="2" charset="2"/>
              <a:buChar char="Ø"/>
            </a:pPr>
            <a:r>
              <a:rPr lang="en-US" dirty="0"/>
              <a:t>Future challenges: Our models will provide insight into potential mechanisms by which blood flow in the brain is coupled to local neuronal activity. Our results will suggest directions for future experiments, and for applications to brain imaging and treatment of brain disorders.</a:t>
            </a:r>
          </a:p>
          <a:p>
            <a:pPr marL="174708" indent="-174708">
              <a:buFont typeface="Wingdings" panose="05000000000000000000" pitchFamily="2" charset="2"/>
              <a:buChar char="Ø"/>
            </a:pPr>
            <a:r>
              <a:rPr lang="en-US" dirty="0"/>
              <a:t>Methodological challenges in multiscale modeling: A fundamental unsolved challenge in this field is to establish the relationship between parameters measured at the </a:t>
            </a:r>
            <a:r>
              <a:rPr lang="en-US" dirty="0" err="1"/>
              <a:t>microvessel</a:t>
            </a:r>
            <a:r>
              <a:rPr lang="en-US" dirty="0"/>
              <a:t> level, such as capillary flow and oxygen delivery by individual vessels to key tissue-level parameters such as perfusion and oxygen extraction. We are addressing this by coupling microscale regions with “virtual regions” with equivalent overall properties in our simulations.</a:t>
            </a:r>
          </a:p>
          <a:p>
            <a:pPr marL="174708" indent="-174708">
              <a:buFont typeface="Wingdings" panose="05000000000000000000" pitchFamily="2" charset="2"/>
              <a:buChar char="Ø"/>
            </a:pPr>
            <a:r>
              <a:rPr lang="en-US" dirty="0"/>
              <a:t>Brain modeling: Our model is directly dependent on detailed observations of </a:t>
            </a:r>
            <a:r>
              <a:rPr lang="en-US" dirty="0" err="1"/>
              <a:t>microvessel</a:t>
            </a:r>
            <a:r>
              <a:rPr lang="en-US" dirty="0"/>
              <a:t> network structure, blood flow rates and oxygen level in the mouse cerebral cortex. These properties will be measured in both resting and stimulated regions, with and without anesthesia. The theoretical models (including algebraic systems, ordinary and partial differential equations) will be used to simulate oxygen delivery in the brain and test hypotheses regarding the coupling of blood flow to varying neuronal activation.</a:t>
            </a:r>
          </a:p>
          <a:p>
            <a:endParaRPr lang="en-US" dirty="0"/>
          </a:p>
          <a:p>
            <a:r>
              <a:rPr lang="en-US" dirty="0"/>
              <a:t>PI name, email:  </a:t>
            </a:r>
            <a:r>
              <a:rPr lang="en-US" dirty="0" smtClean="0"/>
              <a:t>Timothy W. Secomb secomb@u.arizona.edu</a:t>
            </a:r>
            <a:endParaRPr lang="en-US" dirty="0"/>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2/22/2019</a:t>
            </a:fld>
            <a:endParaRPr lang="en-US"/>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2/22/2019</a:t>
            </a:fld>
            <a:endParaRPr lang="en-US"/>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2/22/2019</a:t>
            </a:fld>
            <a:endParaRPr lang="en-US"/>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2/22/2019</a:t>
            </a:fld>
            <a:endParaRPr lang="en-US"/>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2/22/2019</a:t>
            </a:fld>
            <a:endParaRPr lang="en-US"/>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2/22/2019</a:t>
            </a:fld>
            <a:endParaRPr lang="en-US"/>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2/22/2019</a:t>
            </a:fld>
            <a:endParaRPr lang="en-US"/>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2/22/2019</a:t>
            </a:fld>
            <a:endParaRPr lang="en-US"/>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2/22/2019</a:t>
            </a:fld>
            <a:endParaRPr lang="en-US"/>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2/22/2019</a:t>
            </a:fld>
            <a:endParaRPr lang="en-US"/>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2/22/2019</a:t>
            </a:fld>
            <a:endParaRPr lang="en-US"/>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2/22/2019</a:t>
            </a:fld>
            <a:endParaRPr lang="en-US"/>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7335363" y="-4847"/>
            <a:ext cx="1219201" cy="541867"/>
          </a:xfrm>
          <a:prstGeom prst="rect">
            <a:avLst/>
          </a:prstGeom>
        </p:spPr>
      </p:pic>
      <p:pic>
        <p:nvPicPr>
          <p:cNvPr id="15" name="Picture 14">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6116162" y="0"/>
            <a:ext cx="1219201" cy="541867"/>
          </a:xfrm>
          <a:prstGeom prst="rect">
            <a:avLst/>
          </a:prstGeom>
        </p:spPr>
      </p:pic>
      <p:pic>
        <p:nvPicPr>
          <p:cNvPr id="5" name="Picture 4">
            <a:extLst>
              <a:ext uri="{FF2B5EF4-FFF2-40B4-BE49-F238E27FC236}">
                <a16:creationId xmlns:a16="http://schemas.microsoft.com/office/drawing/2014/main" id="{EE1AD5D9-D40A-4973-91F9-9E8DDA7DE05F}"/>
              </a:ext>
            </a:extLst>
          </p:cNvPr>
          <p:cNvPicPr>
            <a:picLocks noChangeAspect="1"/>
          </p:cNvPicPr>
          <p:nvPr/>
        </p:nvPicPr>
        <p:blipFill rotWithShape="1">
          <a:blip r:embed="rId3"/>
          <a:srcRect l="42469" t="8439" r="46828" b="83660"/>
          <a:stretch/>
        </p:blipFill>
        <p:spPr>
          <a:xfrm>
            <a:off x="20157" y="-4"/>
            <a:ext cx="1219201" cy="541867"/>
          </a:xfrm>
          <a:prstGeom prst="rect">
            <a:avLst/>
          </a:prstGeom>
        </p:spPr>
      </p:pic>
      <p:pic>
        <p:nvPicPr>
          <p:cNvPr id="6" name="Picture 5">
            <a:extLst>
              <a:ext uri="{FF2B5EF4-FFF2-40B4-BE49-F238E27FC236}">
                <a16:creationId xmlns:a16="http://schemas.microsoft.com/office/drawing/2014/main" id="{78823FB5-D3C0-4506-91E8-8CC5C8B880D1}"/>
              </a:ext>
            </a:extLst>
          </p:cNvPr>
          <p:cNvPicPr>
            <a:picLocks noChangeAspect="1"/>
          </p:cNvPicPr>
          <p:nvPr/>
        </p:nvPicPr>
        <p:blipFill rotWithShape="1">
          <a:blip r:embed="rId3"/>
          <a:srcRect l="42469" t="8439" r="46828" b="83660"/>
          <a:stretch/>
        </p:blipFill>
        <p:spPr>
          <a:xfrm>
            <a:off x="1239358" y="-1"/>
            <a:ext cx="1219201" cy="541867"/>
          </a:xfrm>
          <a:prstGeom prst="rect">
            <a:avLst/>
          </a:prstGeom>
        </p:spPr>
      </p:pic>
      <p:pic>
        <p:nvPicPr>
          <p:cNvPr id="12" name="Picture 11">
            <a:extLst>
              <a:ext uri="{FF2B5EF4-FFF2-40B4-BE49-F238E27FC236}">
                <a16:creationId xmlns:a16="http://schemas.microsoft.com/office/drawing/2014/main" id="{B5F455D8-BD91-41CB-BD52-58DEC78E9E2C}"/>
              </a:ext>
            </a:extLst>
          </p:cNvPr>
          <p:cNvPicPr>
            <a:picLocks noChangeAspect="1"/>
          </p:cNvPicPr>
          <p:nvPr/>
        </p:nvPicPr>
        <p:blipFill rotWithShape="1">
          <a:blip r:embed="rId3"/>
          <a:srcRect l="42469" t="8439" r="46828" b="83660"/>
          <a:stretch/>
        </p:blipFill>
        <p:spPr>
          <a:xfrm>
            <a:off x="2458559" y="-2"/>
            <a:ext cx="1219201" cy="541867"/>
          </a:xfrm>
          <a:prstGeom prst="rect">
            <a:avLst/>
          </a:prstGeom>
        </p:spPr>
      </p:pic>
      <p:pic>
        <p:nvPicPr>
          <p:cNvPr id="14" name="Picture 13">
            <a:extLst>
              <a:ext uri="{FF2B5EF4-FFF2-40B4-BE49-F238E27FC236}">
                <a16:creationId xmlns:a16="http://schemas.microsoft.com/office/drawing/2014/main" id="{9EA66F87-12BC-41AB-A68B-64B6B4F61193}"/>
              </a:ext>
            </a:extLst>
          </p:cNvPr>
          <p:cNvPicPr>
            <a:picLocks noChangeAspect="1"/>
          </p:cNvPicPr>
          <p:nvPr/>
        </p:nvPicPr>
        <p:blipFill rotWithShape="1">
          <a:blip r:embed="rId3"/>
          <a:srcRect l="42469" t="8439" r="46828" b="83660"/>
          <a:stretch/>
        </p:blipFill>
        <p:spPr>
          <a:xfrm>
            <a:off x="3677760" y="-3"/>
            <a:ext cx="1219201" cy="541867"/>
          </a:xfrm>
          <a:prstGeom prst="rect">
            <a:avLst/>
          </a:prstGeom>
        </p:spPr>
      </p:pic>
      <p:pic>
        <p:nvPicPr>
          <p:cNvPr id="17" name="Picture 16">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4896961" y="-4846"/>
            <a:ext cx="1219201" cy="541867"/>
          </a:xfrm>
          <a:prstGeom prst="rect">
            <a:avLst/>
          </a:prstGeom>
        </p:spPr>
      </p:pic>
      <p:sp>
        <p:nvSpPr>
          <p:cNvPr id="9" name="TextBox 8">
            <a:extLst>
              <a:ext uri="{FF2B5EF4-FFF2-40B4-BE49-F238E27FC236}">
                <a16:creationId xmlns:a16="http://schemas.microsoft.com/office/drawing/2014/main" id="{AC7D79D5-4CE2-47B6-836E-C505384A5CE4}"/>
              </a:ext>
            </a:extLst>
          </p:cNvPr>
          <p:cNvSpPr txBox="1"/>
          <p:nvPr/>
        </p:nvSpPr>
        <p:spPr>
          <a:xfrm>
            <a:off x="20157" y="712101"/>
            <a:ext cx="8776752" cy="5324535"/>
          </a:xfrm>
          <a:prstGeom prst="rect">
            <a:avLst/>
          </a:prstGeom>
          <a:noFill/>
        </p:spPr>
        <p:txBody>
          <a:bodyPr wrap="square" rtlCol="0">
            <a:spAutoFit/>
          </a:bodyPr>
          <a:lstStyle/>
          <a:p>
            <a:r>
              <a:rPr lang="en-US" sz="2000" b="1" dirty="0" smtClean="0"/>
              <a:t>Objective: </a:t>
            </a:r>
            <a:r>
              <a:rPr lang="en-US" sz="2000" dirty="0" smtClean="0"/>
              <a:t>To </a:t>
            </a:r>
            <a:r>
              <a:rPr lang="en-US" sz="2000" dirty="0"/>
              <a:t>gain quantitative understanding of the relationship between </a:t>
            </a:r>
            <a:r>
              <a:rPr lang="en-US" sz="2000" dirty="0" smtClean="0"/>
              <a:t>neural activation</a:t>
            </a:r>
            <a:r>
              <a:rPr lang="en-US" sz="2000" dirty="0"/>
              <a:t>, blood flow and tissue oxygenation in the brain cortex, using multiscale theoretical models for blood flow, oxygen transport and flow regulation </a:t>
            </a:r>
            <a:r>
              <a:rPr lang="en-US" sz="2000" dirty="0" smtClean="0"/>
              <a:t>(neurovascular coupling) in </a:t>
            </a:r>
            <a:r>
              <a:rPr lang="en-US" sz="2000" dirty="0"/>
              <a:t>networks of </a:t>
            </a:r>
            <a:r>
              <a:rPr lang="en-US" sz="2000" dirty="0" err="1"/>
              <a:t>microvessels</a:t>
            </a:r>
            <a:r>
              <a:rPr lang="en-US" sz="2000" dirty="0"/>
              <a:t>. </a:t>
            </a:r>
            <a:endParaRPr lang="en-US" sz="2000" b="1" dirty="0"/>
          </a:p>
          <a:p>
            <a:r>
              <a:rPr lang="en-US" sz="2000" b="1" dirty="0" smtClean="0"/>
              <a:t>Innovation</a:t>
            </a:r>
          </a:p>
          <a:p>
            <a:pPr marL="342900" indent="-342900">
              <a:buFont typeface="Arial" panose="020B0604020202020204" pitchFamily="34" charset="0"/>
              <a:buChar char="•"/>
            </a:pPr>
            <a:r>
              <a:rPr lang="en-US" sz="2000" dirty="0" smtClean="0"/>
              <a:t>Extensive </a:t>
            </a:r>
            <a:r>
              <a:rPr lang="en-US" sz="2000" dirty="0"/>
              <a:t>experimental data </a:t>
            </a:r>
            <a:r>
              <a:rPr lang="en-US" sz="2000" dirty="0" smtClean="0"/>
              <a:t>on 3D structure </a:t>
            </a:r>
            <a:r>
              <a:rPr lang="en-US" sz="2000" dirty="0"/>
              <a:t>of </a:t>
            </a:r>
            <a:r>
              <a:rPr lang="en-US" sz="2000" dirty="0" smtClean="0"/>
              <a:t>brain </a:t>
            </a:r>
            <a:r>
              <a:rPr lang="en-US" sz="2000" dirty="0" err="1" smtClean="0"/>
              <a:t>microvessel</a:t>
            </a:r>
            <a:r>
              <a:rPr lang="en-US" sz="2000" dirty="0" smtClean="0"/>
              <a:t> networks, combined with </a:t>
            </a:r>
            <a:r>
              <a:rPr lang="en-US" sz="2000" dirty="0"/>
              <a:t>tissue oxygen levels and blood flow </a:t>
            </a:r>
            <a:r>
              <a:rPr lang="en-US" sz="2000" dirty="0" smtClean="0"/>
              <a:t>rates</a:t>
            </a:r>
          </a:p>
          <a:p>
            <a:pPr marL="342900" indent="-342900">
              <a:buFont typeface="Arial" panose="020B0604020202020204" pitchFamily="34" charset="0"/>
              <a:buChar char="•"/>
            </a:pPr>
            <a:r>
              <a:rPr lang="en-US" sz="2000" dirty="0"/>
              <a:t>S</a:t>
            </a:r>
            <a:r>
              <a:rPr lang="en-US" sz="2000" dirty="0" smtClean="0"/>
              <a:t>imulations of blood </a:t>
            </a:r>
            <a:r>
              <a:rPr lang="en-US" sz="2000" dirty="0"/>
              <a:t>flow and oxygen transport in large </a:t>
            </a:r>
            <a:r>
              <a:rPr lang="en-US" sz="2000" dirty="0" smtClean="0"/>
              <a:t>networks using GPU-based computing, with algorithms allowing for incomplete boundary conditions</a:t>
            </a:r>
            <a:endParaRPr lang="en-US" sz="2000" dirty="0"/>
          </a:p>
          <a:p>
            <a:pPr marL="342900" indent="-342900">
              <a:buFont typeface="Arial" panose="020B0604020202020204" pitchFamily="34" charset="0"/>
              <a:buChar char="•"/>
            </a:pPr>
            <a:r>
              <a:rPr lang="en-US" sz="2000" dirty="0"/>
              <a:t>M</a:t>
            </a:r>
            <a:r>
              <a:rPr lang="en-US" sz="2000" dirty="0" smtClean="0"/>
              <a:t>ethods </a:t>
            </a:r>
            <a:r>
              <a:rPr lang="en-US" sz="2000" dirty="0"/>
              <a:t>for simulating neurovascular coupling</a:t>
            </a:r>
            <a:r>
              <a:rPr lang="en-US" sz="2000" dirty="0" smtClean="0"/>
              <a:t> </a:t>
            </a:r>
            <a:r>
              <a:rPr lang="en-US" sz="2000" dirty="0"/>
              <a:t>in heterogeneous </a:t>
            </a:r>
            <a:r>
              <a:rPr lang="en-US" sz="2000" dirty="0" smtClean="0"/>
              <a:t>networks</a:t>
            </a:r>
          </a:p>
          <a:p>
            <a:r>
              <a:rPr lang="en-US" sz="2000" b="1" dirty="0" smtClean="0"/>
              <a:t>Significance</a:t>
            </a:r>
          </a:p>
          <a:p>
            <a:pPr marL="342900" indent="-342900">
              <a:buFont typeface="Arial" panose="020B0604020202020204" pitchFamily="34" charset="0"/>
              <a:buChar char="•"/>
            </a:pPr>
            <a:r>
              <a:rPr lang="en-US" sz="2000" dirty="0" smtClean="0"/>
              <a:t>BOLD fMRI is used for brain research and clinical purposes. This work will clarify the relationship between fMRI imaging and brain activity.</a:t>
            </a:r>
          </a:p>
          <a:p>
            <a:pPr marL="342900" indent="-342900">
              <a:buFont typeface="Arial" panose="020B0604020202020204" pitchFamily="34" charset="0"/>
              <a:buChar char="•"/>
            </a:pPr>
            <a:r>
              <a:rPr lang="en-US" sz="2000" dirty="0" smtClean="0"/>
              <a:t>The effects of deficits in neurovascular coupling in neurodegenerative diseases are poorly understood.</a:t>
            </a:r>
            <a:endParaRPr lang="en-US" sz="2000" dirty="0"/>
          </a:p>
          <a:p>
            <a:r>
              <a:rPr lang="en-US" sz="2000" b="1" dirty="0" smtClean="0"/>
              <a:t>End Users: </a:t>
            </a:r>
            <a:r>
              <a:rPr lang="en-US" sz="2000" dirty="0" smtClean="0"/>
              <a:t>Modelers and experimentalists studying cerebral blood flow and metabolism. Codes in C++ are made available to other modeling groups.</a:t>
            </a:r>
            <a:endParaRPr lang="en-US" sz="2000" dirty="0"/>
          </a:p>
        </p:txBody>
      </p:sp>
      <p:pic>
        <p:nvPicPr>
          <p:cNvPr id="19" name="Picture 18">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6096009" y="6317898"/>
            <a:ext cx="1219201" cy="541867"/>
          </a:xfrm>
          <a:prstGeom prst="rect">
            <a:avLst/>
          </a:prstGeom>
        </p:spPr>
      </p:pic>
      <p:pic>
        <p:nvPicPr>
          <p:cNvPr id="20" name="Picture 19">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7315210" y="6317898"/>
            <a:ext cx="1219201" cy="541867"/>
          </a:xfrm>
          <a:prstGeom prst="rect">
            <a:avLst/>
          </a:prstGeom>
        </p:spPr>
      </p:pic>
      <p:pic>
        <p:nvPicPr>
          <p:cNvPr id="21" name="Picture 20">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8534408" y="6322578"/>
            <a:ext cx="1219201" cy="541867"/>
          </a:xfrm>
          <a:prstGeom prst="rect">
            <a:avLst/>
          </a:prstGeom>
        </p:spPr>
      </p:pic>
      <p:pic>
        <p:nvPicPr>
          <p:cNvPr id="22" name="Picture 21">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9753608" y="6321112"/>
            <a:ext cx="1219201" cy="541867"/>
          </a:xfrm>
          <a:prstGeom prst="rect">
            <a:avLst/>
          </a:prstGeom>
        </p:spPr>
      </p:pic>
      <p:pic>
        <p:nvPicPr>
          <p:cNvPr id="25" name="Picture 24">
            <a:extLst>
              <a:ext uri="{FF2B5EF4-FFF2-40B4-BE49-F238E27FC236}">
                <a16:creationId xmlns:a16="http://schemas.microsoft.com/office/drawing/2014/main" id="{EE1AD5D9-D40A-4973-91F9-9E8DDA7DE05F}"/>
              </a:ext>
            </a:extLst>
          </p:cNvPr>
          <p:cNvPicPr>
            <a:picLocks noChangeAspect="1"/>
          </p:cNvPicPr>
          <p:nvPr/>
        </p:nvPicPr>
        <p:blipFill rotWithShape="1">
          <a:blip r:embed="rId3"/>
          <a:srcRect l="42469" t="8439" r="46828" b="83660"/>
          <a:stretch/>
        </p:blipFill>
        <p:spPr>
          <a:xfrm>
            <a:off x="0" y="6316131"/>
            <a:ext cx="1219201" cy="541867"/>
          </a:xfrm>
          <a:prstGeom prst="rect">
            <a:avLst/>
          </a:prstGeom>
        </p:spPr>
      </p:pic>
      <p:pic>
        <p:nvPicPr>
          <p:cNvPr id="26" name="Picture 25">
            <a:extLst>
              <a:ext uri="{FF2B5EF4-FFF2-40B4-BE49-F238E27FC236}">
                <a16:creationId xmlns:a16="http://schemas.microsoft.com/office/drawing/2014/main" id="{78823FB5-D3C0-4506-91E8-8CC5C8B880D1}"/>
              </a:ext>
            </a:extLst>
          </p:cNvPr>
          <p:cNvPicPr>
            <a:picLocks noChangeAspect="1"/>
          </p:cNvPicPr>
          <p:nvPr/>
        </p:nvPicPr>
        <p:blipFill rotWithShape="1">
          <a:blip r:embed="rId3"/>
          <a:srcRect l="42469" t="8439" r="46828" b="83660"/>
          <a:stretch/>
        </p:blipFill>
        <p:spPr>
          <a:xfrm>
            <a:off x="1219201" y="6316134"/>
            <a:ext cx="1219201" cy="541867"/>
          </a:xfrm>
          <a:prstGeom prst="rect">
            <a:avLst/>
          </a:prstGeom>
        </p:spPr>
      </p:pic>
      <p:pic>
        <p:nvPicPr>
          <p:cNvPr id="27" name="Picture 26">
            <a:extLst>
              <a:ext uri="{FF2B5EF4-FFF2-40B4-BE49-F238E27FC236}">
                <a16:creationId xmlns:a16="http://schemas.microsoft.com/office/drawing/2014/main" id="{B5F455D8-BD91-41CB-BD52-58DEC78E9E2C}"/>
              </a:ext>
            </a:extLst>
          </p:cNvPr>
          <p:cNvPicPr>
            <a:picLocks noChangeAspect="1"/>
          </p:cNvPicPr>
          <p:nvPr/>
        </p:nvPicPr>
        <p:blipFill rotWithShape="1">
          <a:blip r:embed="rId3"/>
          <a:srcRect l="42469" t="8439" r="46828" b="83660"/>
          <a:stretch/>
        </p:blipFill>
        <p:spPr>
          <a:xfrm>
            <a:off x="2438402" y="6316133"/>
            <a:ext cx="1219201" cy="541867"/>
          </a:xfrm>
          <a:prstGeom prst="rect">
            <a:avLst/>
          </a:prstGeom>
        </p:spPr>
      </p:pic>
      <p:pic>
        <p:nvPicPr>
          <p:cNvPr id="28" name="Picture 27">
            <a:extLst>
              <a:ext uri="{FF2B5EF4-FFF2-40B4-BE49-F238E27FC236}">
                <a16:creationId xmlns:a16="http://schemas.microsoft.com/office/drawing/2014/main" id="{9EA66F87-12BC-41AB-A68B-64B6B4F61193}"/>
              </a:ext>
            </a:extLst>
          </p:cNvPr>
          <p:cNvPicPr>
            <a:picLocks noChangeAspect="1"/>
          </p:cNvPicPr>
          <p:nvPr/>
        </p:nvPicPr>
        <p:blipFill rotWithShape="1">
          <a:blip r:embed="rId3"/>
          <a:srcRect l="42469" t="8439" r="46828" b="83660"/>
          <a:stretch/>
        </p:blipFill>
        <p:spPr>
          <a:xfrm>
            <a:off x="3657603" y="6327421"/>
            <a:ext cx="1219201" cy="541867"/>
          </a:xfrm>
          <a:prstGeom prst="rect">
            <a:avLst/>
          </a:prstGeom>
        </p:spPr>
      </p:pic>
      <p:pic>
        <p:nvPicPr>
          <p:cNvPr id="29" name="Picture 28">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4876804" y="6322578"/>
            <a:ext cx="1219201" cy="541867"/>
          </a:xfrm>
          <a:prstGeom prst="rect">
            <a:avLst/>
          </a:prstGeom>
        </p:spPr>
      </p:pic>
      <p:pic>
        <p:nvPicPr>
          <p:cNvPr id="30" name="Picture 29">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10972806" y="6330271"/>
            <a:ext cx="1219201" cy="541867"/>
          </a:xfrm>
          <a:prstGeom prst="rect">
            <a:avLst/>
          </a:prstGeom>
        </p:spPr>
      </p:pic>
      <p:sp>
        <p:nvSpPr>
          <p:cNvPr id="23" name="TextBox 22">
            <a:extLst>
              <a:ext uri="{FF2B5EF4-FFF2-40B4-BE49-F238E27FC236}">
                <a16:creationId xmlns:a16="http://schemas.microsoft.com/office/drawing/2014/main" id="{EB9B81F7-3220-4822-93BA-9AB368C34FBD}"/>
              </a:ext>
            </a:extLst>
          </p:cNvPr>
          <p:cNvSpPr txBox="1"/>
          <p:nvPr/>
        </p:nvSpPr>
        <p:spPr>
          <a:xfrm>
            <a:off x="204245" y="6401150"/>
            <a:ext cx="11942949" cy="400110"/>
          </a:xfrm>
          <a:prstGeom prst="rect">
            <a:avLst/>
          </a:prstGeom>
          <a:noFill/>
        </p:spPr>
        <p:txBody>
          <a:bodyPr wrap="none" rtlCol="0">
            <a:spAutoFit/>
          </a:bodyPr>
          <a:lstStyle/>
          <a:p>
            <a:r>
              <a:rPr lang="en-US" sz="2000" b="1" dirty="0" smtClean="0"/>
              <a:t>Investigators</a:t>
            </a:r>
            <a:r>
              <a:rPr lang="en-US" sz="2000" b="1" dirty="0"/>
              <a:t>: Timothy W. </a:t>
            </a:r>
            <a:r>
              <a:rPr lang="en-US" sz="2000" b="1" dirty="0" smtClean="0"/>
              <a:t>Secomb (U. of Arizona), Sava </a:t>
            </a:r>
            <a:r>
              <a:rPr lang="en-US" sz="2000" b="1" dirty="0" err="1" smtClean="0"/>
              <a:t>Sakadzic</a:t>
            </a:r>
            <a:r>
              <a:rPr lang="en-US" sz="2000" b="1" dirty="0" smtClean="0"/>
              <a:t> (Mass. Gen. Hosp.), </a:t>
            </a:r>
            <a:r>
              <a:rPr lang="en-US" sz="2000" b="1" dirty="0"/>
              <a:t>David A. </a:t>
            </a:r>
            <a:r>
              <a:rPr lang="en-US" sz="2000" b="1" dirty="0" smtClean="0"/>
              <a:t>Boas (Boston U.)</a:t>
            </a:r>
            <a:endParaRPr lang="en-US" sz="2000" b="1" dirty="0"/>
          </a:p>
        </p:txBody>
      </p:sp>
      <p:pic>
        <p:nvPicPr>
          <p:cNvPr id="31" name="Picture 30">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8554564" y="-6313"/>
            <a:ext cx="1219201" cy="541867"/>
          </a:xfrm>
          <a:prstGeom prst="rect">
            <a:avLst/>
          </a:prstGeom>
        </p:spPr>
      </p:pic>
      <p:pic>
        <p:nvPicPr>
          <p:cNvPr id="32" name="Picture 31">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9773765" y="-10603"/>
            <a:ext cx="1219201" cy="541867"/>
          </a:xfrm>
          <a:prstGeom prst="rect">
            <a:avLst/>
          </a:prstGeom>
        </p:spPr>
      </p:pic>
      <p:pic>
        <p:nvPicPr>
          <p:cNvPr id="33" name="Picture 32">
            <a:extLst>
              <a:ext uri="{FF2B5EF4-FFF2-40B4-BE49-F238E27FC236}">
                <a16:creationId xmlns:a16="http://schemas.microsoft.com/office/drawing/2014/main" id="{D8B4C836-68CC-489A-9D4A-72406E4C54CE}"/>
              </a:ext>
            </a:extLst>
          </p:cNvPr>
          <p:cNvPicPr>
            <a:picLocks noChangeAspect="1"/>
          </p:cNvPicPr>
          <p:nvPr/>
        </p:nvPicPr>
        <p:blipFill rotWithShape="1">
          <a:blip r:embed="rId3"/>
          <a:srcRect l="42469" t="8439" r="46828" b="83660"/>
          <a:stretch/>
        </p:blipFill>
        <p:spPr>
          <a:xfrm>
            <a:off x="10959634" y="-17580"/>
            <a:ext cx="1219201" cy="541867"/>
          </a:xfrm>
          <a:prstGeom prst="rect">
            <a:avLst/>
          </a:prstGeom>
        </p:spPr>
      </p:pic>
      <p:sp>
        <p:nvSpPr>
          <p:cNvPr id="7" name="TextBox 6">
            <a:extLst>
              <a:ext uri="{FF2B5EF4-FFF2-40B4-BE49-F238E27FC236}">
                <a16:creationId xmlns:a16="http://schemas.microsoft.com/office/drawing/2014/main" id="{EB9B81F7-3220-4822-93BA-9AB368C34FBD}"/>
              </a:ext>
            </a:extLst>
          </p:cNvPr>
          <p:cNvSpPr txBox="1"/>
          <p:nvPr/>
        </p:nvSpPr>
        <p:spPr>
          <a:xfrm>
            <a:off x="506846" y="13960"/>
            <a:ext cx="11125418" cy="461665"/>
          </a:xfrm>
          <a:prstGeom prst="rect">
            <a:avLst/>
          </a:prstGeom>
          <a:noFill/>
        </p:spPr>
        <p:txBody>
          <a:bodyPr wrap="none" rtlCol="0">
            <a:spAutoFit/>
          </a:bodyPr>
          <a:lstStyle/>
          <a:p>
            <a:r>
              <a:rPr lang="en-US" sz="2400" b="1" dirty="0" smtClean="0"/>
              <a:t>Multiscale </a:t>
            </a:r>
            <a:r>
              <a:rPr lang="en-US" sz="2400" b="1" dirty="0"/>
              <a:t>modeling of cerebral blood flow and oxygen </a:t>
            </a:r>
            <a:r>
              <a:rPr lang="en-US" sz="2400" b="1" dirty="0" smtClean="0"/>
              <a:t>transport – NIH U01 HL133362</a:t>
            </a:r>
            <a:endParaRPr lang="en-US" sz="2400" b="1" dirty="0"/>
          </a:p>
        </p:txBody>
      </p:sp>
      <p:pic>
        <p:nvPicPr>
          <p:cNvPr id="34" name="Picture 15"/>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796909" y="761567"/>
            <a:ext cx="3395091" cy="338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34"/>
          <p:cNvSpPr/>
          <p:nvPr/>
        </p:nvSpPr>
        <p:spPr>
          <a:xfrm>
            <a:off x="8817066" y="4369336"/>
            <a:ext cx="3226311" cy="1631216"/>
          </a:xfrm>
          <a:prstGeom prst="rect">
            <a:avLst/>
          </a:prstGeom>
        </p:spPr>
        <p:txBody>
          <a:bodyPr wrap="square">
            <a:spAutoFit/>
          </a:bodyPr>
          <a:lstStyle/>
          <a:p>
            <a:pPr algn="l">
              <a:spcAft>
                <a:spcPts val="600"/>
              </a:spcAft>
            </a:pPr>
            <a:r>
              <a:rPr lang="en-US" sz="2000" i="1" dirty="0">
                <a:ea typeface="Tahoma" panose="020B0604030504040204" pitchFamily="34" charset="0"/>
                <a:cs typeface="Tahoma" panose="020B0604030504040204" pitchFamily="34" charset="0"/>
              </a:rPr>
              <a:t>Region </a:t>
            </a:r>
            <a:r>
              <a:rPr lang="en-US" sz="2000" i="1" dirty="0" smtClean="0">
                <a:ea typeface="Tahoma" panose="020B0604030504040204" pitchFamily="34" charset="0"/>
                <a:cs typeface="Tahoma" panose="020B0604030504040204" pitchFamily="34" charset="0"/>
              </a:rPr>
              <a:t>of </a:t>
            </a:r>
            <a:r>
              <a:rPr lang="en-US" sz="2000" i="1" dirty="0">
                <a:ea typeface="Tahoma" panose="020B0604030504040204" pitchFamily="34" charset="0"/>
                <a:cs typeface="Tahoma" panose="020B0604030504040204" pitchFamily="34" charset="0"/>
              </a:rPr>
              <a:t>brain network, 609 × 609 × 662 </a:t>
            </a:r>
            <a:r>
              <a:rPr lang="en-US" sz="2000" i="1" dirty="0" err="1" smtClean="0">
                <a:ea typeface="Tahoma" panose="020B0604030504040204" pitchFamily="34" charset="0"/>
                <a:cs typeface="Tahoma" panose="020B0604030504040204" pitchFamily="34" charset="0"/>
              </a:rPr>
              <a:t>μm</a:t>
            </a:r>
            <a:r>
              <a:rPr lang="en-US" sz="2000" i="1" dirty="0" smtClean="0">
                <a:ea typeface="Tahoma" panose="020B0604030504040204" pitchFamily="34" charset="0"/>
                <a:cs typeface="Tahoma" panose="020B0604030504040204" pitchFamily="34" charset="0"/>
              </a:rPr>
              <a:t>, </a:t>
            </a:r>
            <a:r>
              <a:rPr lang="en-US" sz="2000" i="1" dirty="0">
                <a:ea typeface="Tahoma" panose="020B0604030504040204" pitchFamily="34" charset="0"/>
                <a:cs typeface="Tahoma" panose="020B0604030504040204" pitchFamily="34" charset="0"/>
              </a:rPr>
              <a:t>with 3572 </a:t>
            </a:r>
            <a:r>
              <a:rPr lang="en-US" sz="2000" i="1" dirty="0" smtClean="0">
                <a:ea typeface="Tahoma" panose="020B0604030504040204" pitchFamily="34" charset="0"/>
                <a:cs typeface="Tahoma" panose="020B0604030504040204" pitchFamily="34" charset="0"/>
              </a:rPr>
              <a:t>segments</a:t>
            </a:r>
            <a:r>
              <a:rPr lang="en-US" sz="2000" i="1" dirty="0">
                <a:ea typeface="Tahoma" panose="020B0604030504040204" pitchFamily="34" charset="0"/>
                <a:cs typeface="Tahoma" panose="020B0604030504040204" pitchFamily="34" charset="0"/>
              </a:rPr>
              <a:t> </a:t>
            </a:r>
            <a:r>
              <a:rPr lang="en-US" sz="2000" i="1" dirty="0" smtClean="0">
                <a:ea typeface="Tahoma" panose="020B0604030504040204" pitchFamily="34" charset="0"/>
                <a:cs typeface="Tahoma" panose="020B0604030504040204" pitchFamily="34" charset="0"/>
              </a:rPr>
              <a:t>and </a:t>
            </a:r>
            <a:r>
              <a:rPr lang="en-US" sz="2000" i="1" dirty="0">
                <a:ea typeface="Tahoma" panose="020B0604030504040204" pitchFamily="34" charset="0"/>
                <a:cs typeface="Tahoma" panose="020B0604030504040204" pitchFamily="34" charset="0"/>
              </a:rPr>
              <a:t>3130 </a:t>
            </a:r>
            <a:r>
              <a:rPr lang="en-US" sz="2000" i="1" dirty="0" smtClean="0">
                <a:ea typeface="Tahoma" panose="020B0604030504040204" pitchFamily="34" charset="0"/>
                <a:cs typeface="Tahoma" panose="020B0604030504040204" pitchFamily="34" charset="0"/>
              </a:rPr>
              <a:t>nodes, color coded for log(flow</a:t>
            </a:r>
            <a:r>
              <a:rPr lang="en-US" sz="2000" i="1" dirty="0">
                <a:ea typeface="Tahoma" panose="020B0604030504040204" pitchFamily="34" charset="0"/>
                <a:cs typeface="Tahoma" panose="020B0604030504040204" pitchFamily="34" charset="0"/>
              </a:rPr>
              <a:t>) </a:t>
            </a:r>
            <a:r>
              <a:rPr lang="en-US" sz="2000" i="1" dirty="0" smtClean="0">
                <a:ea typeface="Tahoma" panose="020B0604030504040204" pitchFamily="34" charset="0"/>
                <a:cs typeface="Tahoma" panose="020B0604030504040204" pitchFamily="34" charset="0"/>
              </a:rPr>
              <a:t>in </a:t>
            </a:r>
            <a:r>
              <a:rPr lang="en-US" sz="2000" i="1" dirty="0">
                <a:ea typeface="Tahoma" panose="020B0604030504040204" pitchFamily="34" charset="0"/>
                <a:cs typeface="Tahoma" panose="020B0604030504040204" pitchFamily="34" charset="0"/>
              </a:rPr>
              <a:t>each segment. </a:t>
            </a:r>
          </a:p>
        </p:txBody>
      </p:sp>
    </p:spTree>
    <p:extLst>
      <p:ext uri="{BB962C8B-B14F-4D97-AF65-F5344CB8AC3E}">
        <p14:creationId xmlns:p14="http://schemas.microsoft.com/office/powerpoint/2010/main" val="26180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574</Words>
  <Application>Microsoft Office PowerPoint</Application>
  <PresentationFormat>Widescreen</PresentationFormat>
  <Paragraphs>21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Tahoma</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Timothy W. Secomb</cp:lastModifiedBy>
  <cp:revision>25</cp:revision>
  <cp:lastPrinted>2019-02-22T23:51:35Z</cp:lastPrinted>
  <dcterms:created xsi:type="dcterms:W3CDTF">2019-02-06T14:40:55Z</dcterms:created>
  <dcterms:modified xsi:type="dcterms:W3CDTF">2019-02-22T23:56:29Z</dcterms:modified>
</cp:coreProperties>
</file>