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03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822" autoAdjust="0"/>
    <p:restoredTop sz="95463" autoAdjust="0"/>
  </p:normalViewPr>
  <p:slideViewPr>
    <p:cSldViewPr snapToGrid="0">
      <p:cViewPr>
        <p:scale>
          <a:sx n="100" d="100"/>
          <a:sy n="100" d="100"/>
        </p:scale>
        <p:origin x="528" y="3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619AD-E595-4A9E-BADB-164EAD3ADC5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1247D-5C86-4B18-8B46-2B5FA6E09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2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Instructions:  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Submit 1 slide by COB Monday 2/25/19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 - headline your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theory-driven, mechanistic model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 mathematical or statistical method and variations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thereof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include in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NOTES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section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define/explain it enough for a non-scientific person to explain to the general public (2-3 sentences)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mention how can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machine learning and AI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 your project (2 sentences)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 challenges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next steps after your project is done (1 sentence)</a:t>
            </a:r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details for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Notes </a:t>
            </a:r>
            <a:r>
              <a:rPr lang="en-US" sz="12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For the following communities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 sentences)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Behavioral modeling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 explain the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theories that will integrate within person dynamics with between person dynamics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Multiscale modeling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 explain how the math will address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methodological challenges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(e.g.: crossing scales, sparse data, uncertainty, modularity, spatiotemporal simulation challenges, etc.)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Medical simulation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 explain the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 challenges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being overcome (e.g. collision dynamics, cloth dynamics, haptics, etc.)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 explain how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statistical approaches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provide mechanistic understanding of the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 explain the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theory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behind the math/stats and how it will be used to understand how the brain works; explain the level of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dependency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your model (e.g.:  (a) completely abstract toy model, (b) a coarse-grained model based on a high level view of previous data, (c) a model based directly on one kind of data (e.g., neural recordings) or (d) a model synthesizing multiple data types (e.g., neural recordings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connectomics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PI name, email: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1247D-5C86-4B18-8B46-2B5FA6E094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17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67717-1496-4177-8D92-7C8E2D43CB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4447B-AE9B-46D7-B7EC-5E4BD78B03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040B6-3A84-4205-9B41-82F13DCF2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B7890-0B25-4709-8D8B-7230D48C6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963BC-921C-4FE1-852B-803174071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89B9E2-3767-4ABA-96B6-0574403063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939" t="70782" r="40981"/>
          <a:stretch/>
        </p:blipFill>
        <p:spPr>
          <a:xfrm>
            <a:off x="231423" y="120474"/>
            <a:ext cx="3084690" cy="20037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D0C1AA-18F7-4B6D-948D-9BBA3D86C7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469" t="8439" r="46828" b="83660"/>
          <a:stretch/>
        </p:blipFill>
        <p:spPr>
          <a:xfrm>
            <a:off x="3764843" y="640644"/>
            <a:ext cx="1219201" cy="5418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140BB4-AAAC-49DA-A944-72CEDA75FB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469" t="8439" r="46828" b="83660"/>
          <a:stretch/>
        </p:blipFill>
        <p:spPr>
          <a:xfrm>
            <a:off x="5492043" y="640644"/>
            <a:ext cx="1219201" cy="5418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D526E7-D5E9-4584-A70B-CA57609675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469" t="8439" r="46828" b="83660"/>
          <a:stretch/>
        </p:blipFill>
        <p:spPr>
          <a:xfrm>
            <a:off x="5796843" y="640644"/>
            <a:ext cx="1219201" cy="5418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82D969-B668-45A6-B5A4-598D2ED102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469" t="8439" r="46828" b="83660"/>
          <a:stretch/>
        </p:blipFill>
        <p:spPr>
          <a:xfrm>
            <a:off x="7281332" y="640644"/>
            <a:ext cx="1219201" cy="5418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B52DCA-4E23-4339-B6B5-0A8DCCD197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469" t="8439" r="46828" b="83660"/>
          <a:stretch/>
        </p:blipFill>
        <p:spPr>
          <a:xfrm>
            <a:off x="8500533" y="640644"/>
            <a:ext cx="1219201" cy="5418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6CE021F-922F-413E-9275-C5C5A26D6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469" t="8439" r="46828" b="83660"/>
          <a:stretch/>
        </p:blipFill>
        <p:spPr>
          <a:xfrm>
            <a:off x="10120490" y="640644"/>
            <a:ext cx="1219201" cy="5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3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67E65-26BB-44E4-B505-FD5FF951B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A2B483-7C58-4A56-A06A-901FF1307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F5879-E68E-4C30-8EB5-0D8E925B2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E4EAA-8018-4EA9-BEB5-7AA707E64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8F626-D5AA-4BFD-8CAA-8D7EB7E71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5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5269C6-82F5-43DB-A279-C6776671E0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42516D-1187-4E87-BCCF-2135E13A9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FF842-EE17-4E32-8BC0-49E4F6F2B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25791-924E-484D-BF3B-970DC186C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1907A-C84D-4E51-8727-0E26CF626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47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B6A7E-337E-4A5F-BC16-969358547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8B992-9332-4A7A-BDAA-2007297D2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6C89D-FEF8-4AAE-A0BE-8E2ACD42D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6291B-3AA0-4B23-8B81-21BA0A3CC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6E438-9102-42BC-BB2A-316343AA9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2AF28-B45F-47E9-8DA3-EE34F7E8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CB2D7-0796-4A54-9643-5E20C181B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A771C-91D6-4262-B7AA-DB5481BD6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517C1-21C2-464B-8BDD-53B58F54A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2D988-D3B3-4C45-80DE-AD49AAE9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10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8E9BF-2CFA-4942-9E60-7600510F5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8DC7B-F726-45E8-B556-A59C74E98B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6D837-1A2C-477B-8A35-16D0B6864B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2C762-2EF9-4381-844A-B061A5BE0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12821-CF68-4735-8EE5-D711D9C52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D2B63-FB4D-4E4B-A6B2-DDDD0091F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98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B0D36-A41F-46CA-A04C-44A0EA690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6D811-70B5-4E8C-8BEA-D717A7F23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5499A0-3A54-4D66-A6F2-C176FAE65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6DBCC9-F5E2-4467-85C1-B2B0FE6A96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A990A3-928C-4C2C-A5BD-D061C5356E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D6B405-E672-484D-AD34-1155CFAA2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0492C4-DF97-4990-8C3C-96FC4EA6F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5955FF-3F64-47A3-A9F0-EFFACD9A9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5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D0CEC-CB3C-4481-865D-1E0F4AD18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6A0C66-FB7C-4FE0-956C-EB5ABC43B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DBC70-FABD-434B-8C13-44FB07845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142861-B31C-414D-B618-A5D1BB86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9C44DA-8976-41AF-86E2-D8A7C7125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C0EB54-F514-4055-860A-940C9B47F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BF97B-71E2-45D5-A581-43A6DC9B2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99521-45E5-4D3A-89D1-CDFFC4A9B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4B8FB-F03C-472E-8565-01AF64860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FA92F0-B5E3-4503-9912-28F0981637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92D92-9109-45AD-A53E-A89F2E753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607DA3-F2E0-46E8-BCF0-82E7DBC39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0201A6-7FE1-4C38-ADC3-19F7D4D5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2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59DC5-85DA-47FD-8B9C-C609F37DC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ADC986-1787-448B-A48C-5E62ED213D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D0B9D2-1E95-4A27-93D7-C96B99E4AC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FD146D-FD61-48E8-9007-422088CB9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BA4FD-7853-4957-B967-10E7BBF79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2EC38-8859-4802-BDEF-67AC724A6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3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6BB593-AD17-4F89-9EC2-8BCDD6706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36CA9-F31E-416C-9514-EDE35F3EA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1F35B-4B18-44E0-ACEC-7F38C43D60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A29A7-C6A7-4516-A0B8-880E757F7B9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81CE3-17E5-4DA4-A9AD-EA6967A2E6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E6DBE-007D-4B21-A0C6-284BC3888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3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769D5A9-95BE-445D-A802-0F5B62272F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469" t="8439" r="46828" b="83660"/>
          <a:stretch/>
        </p:blipFill>
        <p:spPr>
          <a:xfrm>
            <a:off x="7904205" y="5196006"/>
            <a:ext cx="4287796" cy="16809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B4C836-68CC-489A-9D4A-72406E4C54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469" t="8439" r="46828" b="83660"/>
          <a:stretch/>
        </p:blipFill>
        <p:spPr>
          <a:xfrm>
            <a:off x="0" y="1"/>
            <a:ext cx="12196119" cy="5135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9B81F7-3220-4822-93BA-9AB368C34FBD}"/>
              </a:ext>
            </a:extLst>
          </p:cNvPr>
          <p:cNvSpPr txBox="1"/>
          <p:nvPr/>
        </p:nvSpPr>
        <p:spPr>
          <a:xfrm>
            <a:off x="170179" y="78362"/>
            <a:ext cx="11851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8030A"/>
                </a:solidFill>
              </a:rPr>
              <a:t>U01 AR072989 </a:t>
            </a:r>
            <a:r>
              <a:rPr lang="en-US" sz="2000" b="1" dirty="0"/>
              <a:t>A Lower Extremity Neuromusculoskeletal Human Simulator: Addressing Multiscale Challenges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5498B5-74FA-4354-A9FA-523536215906}"/>
              </a:ext>
            </a:extLst>
          </p:cNvPr>
          <p:cNvSpPr txBox="1"/>
          <p:nvPr/>
        </p:nvSpPr>
        <p:spPr>
          <a:xfrm>
            <a:off x="7904205" y="5196006"/>
            <a:ext cx="440636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Clare Fitzpatrick, Peter Laz, Paul Rullkoetter, Brad Davidson, Chadd Clary, Douglas Dennis, </a:t>
            </a:r>
            <a:r>
              <a:rPr lang="en-US" u="sng" dirty="0"/>
              <a:t>Kevin Shelburne</a:t>
            </a:r>
            <a:r>
              <a:rPr lang="en-US" dirty="0"/>
              <a:t>  </a:t>
            </a:r>
            <a:r>
              <a:rPr lang="en-US" sz="1600" dirty="0"/>
              <a:t>kevin.shelburne@du.edu</a:t>
            </a:r>
          </a:p>
          <a:p>
            <a:r>
              <a:rPr lang="en-US" b="1" dirty="0">
                <a:solidFill>
                  <a:srgbClr val="78030A"/>
                </a:solidFill>
              </a:rPr>
              <a:t>University of Denver, Boise State University </a:t>
            </a:r>
          </a:p>
          <a:p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000" dirty="0"/>
              <a:t>Support:  NIAMS, NIBIB, and NICHD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7D79D5-4CE2-47B6-836E-C505384A5CE4}"/>
              </a:ext>
            </a:extLst>
          </p:cNvPr>
          <p:cNvSpPr txBox="1"/>
          <p:nvPr/>
        </p:nvSpPr>
        <p:spPr>
          <a:xfrm>
            <a:off x="1" y="657671"/>
            <a:ext cx="548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 model: </a:t>
            </a:r>
            <a:r>
              <a:rPr lang="en-US" sz="2000" b="1" dirty="0">
                <a:solidFill>
                  <a:srgbClr val="78030A"/>
                </a:solidFill>
              </a:rPr>
              <a:t>The overall goal</a:t>
            </a:r>
            <a:r>
              <a:rPr lang="en-US" sz="2000" dirty="0"/>
              <a:t> is to </a:t>
            </a:r>
            <a:r>
              <a:rPr lang="en-US" sz="2000" u="sng" dirty="0"/>
              <a:t>create</a:t>
            </a:r>
            <a:r>
              <a:rPr lang="en-US" sz="2000" dirty="0"/>
              <a:t> and </a:t>
            </a:r>
            <a:r>
              <a:rPr lang="en-US" sz="2000" u="sng" dirty="0"/>
              <a:t>share</a:t>
            </a:r>
            <a:r>
              <a:rPr lang="en-US" sz="2000" dirty="0"/>
              <a:t> a comprehensive </a:t>
            </a:r>
            <a:r>
              <a:rPr lang="en-US" sz="2000" i="1" dirty="0"/>
              <a:t>multiscale musculoskeletal model of the human lower extremity</a:t>
            </a:r>
            <a:r>
              <a:rPr lang="en-US" sz="2000" dirty="0"/>
              <a:t>, which includes seamless connection between tissue and whole-body function during dynamic human activities. </a:t>
            </a:r>
          </a:p>
          <a:p>
            <a:endParaRPr lang="en-US" sz="2000" b="1" u="sng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99FA04-BB5C-4B7D-88F3-CE125169B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7403" y="567719"/>
            <a:ext cx="6869026" cy="21657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E1C7D1F-7E3E-41C7-A4A7-DCC839714653}"/>
              </a:ext>
            </a:extLst>
          </p:cNvPr>
          <p:cNvSpPr txBox="1"/>
          <p:nvPr/>
        </p:nvSpPr>
        <p:spPr>
          <a:xfrm>
            <a:off x="0" y="4840646"/>
            <a:ext cx="77506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How will this change current practice? </a:t>
            </a:r>
            <a:r>
              <a:rPr lang="en-US" sz="2000" dirty="0"/>
              <a:t> Enables realistic pre-clinical investigations of musculoskeletal disease and treatment</a:t>
            </a:r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End Users: </a:t>
            </a:r>
            <a:r>
              <a:rPr lang="en-US" sz="2000" dirty="0"/>
              <a:t>Clinicians, scientists, therapists, and engineers involved in the diagnosis and treatment of orthopedic pathology, including regulatory overseers of treatment safety and efficacy</a:t>
            </a:r>
          </a:p>
          <a:p>
            <a:endParaRPr lang="en-US" sz="2000" b="1" u="sng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4EAF04-3518-4F6E-80C3-FB12DCDB468E}"/>
              </a:ext>
            </a:extLst>
          </p:cNvPr>
          <p:cNvSpPr txBox="1"/>
          <p:nvPr/>
        </p:nvSpPr>
        <p:spPr>
          <a:xfrm>
            <a:off x="1" y="2515515"/>
            <a:ext cx="99631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What is new inside? </a:t>
            </a: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u="sng" dirty="0"/>
              <a:t>In vivo stereo x-ray tracking </a:t>
            </a:r>
            <a:r>
              <a:rPr lang="en-US" sz="2000" dirty="0"/>
              <a:t>of bones and implants with sub-mm accuracy as part of time-synchronized subject-specific multiscale data spanning tissue to whole-body movement</a:t>
            </a:r>
          </a:p>
          <a:p>
            <a:pPr marL="457200" indent="-457200">
              <a:buAutoNum type="arabicPeriod"/>
            </a:pPr>
            <a:r>
              <a:rPr lang="en-US" sz="2000" u="sng" dirty="0"/>
              <a:t>Finite-element models </a:t>
            </a:r>
            <a:r>
              <a:rPr lang="en-US" sz="2000" dirty="0"/>
              <a:t>of the human lower extremity representing the detailed 3D geometry and active and passive properties of the tissues</a:t>
            </a:r>
          </a:p>
          <a:p>
            <a:pPr marL="457200" indent="-457200">
              <a:buAutoNum type="arabicPeriod"/>
            </a:pPr>
            <a:r>
              <a:rPr lang="en-US" sz="2000" u="sng" dirty="0"/>
              <a:t>Simulation of human movement </a:t>
            </a:r>
            <a:r>
              <a:rPr lang="en-US" sz="2000" dirty="0"/>
              <a:t>requiring optimization and parallel processing to predict human response to pathology and treatment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A4F0196-72E1-41C2-9BA4-8A73FDFAE5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9" r="45884"/>
          <a:stretch/>
        </p:blipFill>
        <p:spPr>
          <a:xfrm>
            <a:off x="10248900" y="2862717"/>
            <a:ext cx="1504949" cy="220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7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299</Words>
  <Application>Microsoft Office PowerPoint</Application>
  <PresentationFormat>Widescreen</PresentationFormat>
  <Paragraphs>33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Peng, Grace (NIH/NIBIB) [E]</dc:creator>
  <cp:lastModifiedBy>Kevin Shelburne</cp:lastModifiedBy>
  <cp:revision>24</cp:revision>
  <dcterms:created xsi:type="dcterms:W3CDTF">2019-02-06T14:40:55Z</dcterms:created>
  <dcterms:modified xsi:type="dcterms:W3CDTF">2019-02-25T20:33:34Z</dcterms:modified>
</cp:coreProperties>
</file>