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2"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68575" autoAdjust="0"/>
  </p:normalViewPr>
  <p:slideViewPr>
    <p:cSldViewPr snapToGrid="0">
      <p:cViewPr varScale="1">
        <p:scale>
          <a:sx n="50" d="100"/>
          <a:sy n="50" d="100"/>
        </p:scale>
        <p:origin x="267" y="30"/>
      </p:cViewPr>
      <p:guideLst/>
    </p:cSldViewPr>
  </p:slideViewPr>
  <p:notesTextViewPr>
    <p:cViewPr>
      <p:scale>
        <a:sx n="1" d="1"/>
        <a:sy n="1" d="1"/>
      </p:scale>
      <p:origin x="0" y="-2208"/>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0619AD-E595-4A9E-BADB-164EAD3ADC53}" type="datetimeFigureOut">
              <a:rPr lang="en-US" smtClean="0"/>
              <a:t>2/19/2019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21247D-5C86-4B18-8B46-2B5FA6E0947E}" type="slidenum">
              <a:rPr lang="en-US" smtClean="0"/>
              <a:t>‹#›</a:t>
            </a:fld>
            <a:endParaRPr lang="en-US" dirty="0"/>
          </a:p>
        </p:txBody>
      </p:sp>
    </p:spTree>
    <p:extLst>
      <p:ext uri="{BB962C8B-B14F-4D97-AF65-F5344CB8AC3E}">
        <p14:creationId xmlns:p14="http://schemas.microsoft.com/office/powerpoint/2010/main" val="89342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dx.doi.org/10.1098/rsos.16026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David M. Eckmann</a:t>
            </a:r>
            <a:r>
              <a:rPr lang="en-US" sz="1200" kern="1200" dirty="0">
                <a:solidFill>
                  <a:schemeClr val="tx1"/>
                </a:solidFill>
                <a:effectLst/>
                <a:latin typeface="+mn-lt"/>
                <a:ea typeface="+mn-ea"/>
                <a:cs typeface="+mn-cs"/>
              </a:rPr>
              <a:t>, email: </a:t>
            </a:r>
            <a:r>
              <a:rPr lang="de-DE" sz="1200" kern="1200" dirty="0">
                <a:solidFill>
                  <a:schemeClr val="tx1"/>
                </a:solidFill>
                <a:effectLst/>
                <a:latin typeface="+mn-lt"/>
                <a:ea typeface="+mn-ea"/>
                <a:cs typeface="+mn-cs"/>
              </a:rPr>
              <a:t>David.Eckmann@uphs.upenn.edu</a:t>
            </a:r>
            <a:endParaRPr lang="en-US" sz="1200" kern="1200" dirty="0">
              <a:solidFill>
                <a:schemeClr val="tx1"/>
              </a:solidFill>
              <a:effectLst/>
              <a:latin typeface="+mn-lt"/>
              <a:ea typeface="+mn-ea"/>
              <a:cs typeface="+mn-cs"/>
            </a:endParaRPr>
          </a:p>
          <a:p>
            <a:r>
              <a:rPr lang="en-US" b="1" dirty="0"/>
              <a:t>Ravi Radhakrishnan</a:t>
            </a:r>
            <a:r>
              <a:rPr lang="en-US" dirty="0"/>
              <a:t>, email: rradhak@seas.upenn.edu  </a:t>
            </a:r>
          </a:p>
          <a:p>
            <a:pPr marL="0" indent="0">
              <a:buFont typeface="Arial" panose="020B0604020202020204" pitchFamily="34" charset="0"/>
              <a:buNone/>
            </a:pPr>
            <a:endParaRPr lang="en-US" sz="1200" b="0" u="sng" kern="1200" dirty="0">
              <a:solidFill>
                <a:schemeClr val="tx1"/>
              </a:solidFill>
              <a:effectLst/>
              <a:latin typeface="+mn-lt"/>
              <a:ea typeface="+mn-ea"/>
              <a:cs typeface="+mn-cs"/>
            </a:endParaRPr>
          </a:p>
          <a:p>
            <a:pPr marL="0" indent="0">
              <a:buFont typeface="Arial" panose="020B0604020202020204" pitchFamily="34" charset="0"/>
              <a:buNone/>
            </a:pPr>
            <a:r>
              <a:rPr lang="en-US" sz="1200" b="0" u="sng" kern="1200" dirty="0">
                <a:solidFill>
                  <a:schemeClr val="tx1"/>
                </a:solidFill>
                <a:effectLst/>
                <a:latin typeface="+mn-lt"/>
                <a:ea typeface="+mn-ea"/>
                <a:cs typeface="+mn-cs"/>
              </a:rPr>
              <a:t>To include in </a:t>
            </a:r>
            <a:r>
              <a:rPr lang="en-US" sz="1200" b="1" u="sng" kern="1200" dirty="0">
                <a:solidFill>
                  <a:schemeClr val="tx1"/>
                </a:solidFill>
                <a:effectLst/>
                <a:latin typeface="+mn-lt"/>
                <a:ea typeface="+mn-ea"/>
                <a:cs typeface="+mn-cs"/>
              </a:rPr>
              <a:t>NOTES</a:t>
            </a:r>
            <a:r>
              <a:rPr lang="en-US" sz="1200" u="sng" kern="1200" dirty="0">
                <a:solidFill>
                  <a:schemeClr val="tx1"/>
                </a:solidFill>
                <a:effectLst/>
                <a:latin typeface="+mn-lt"/>
                <a:ea typeface="+mn-ea"/>
                <a:cs typeface="+mn-cs"/>
              </a:rPr>
              <a:t> section</a:t>
            </a:r>
          </a:p>
          <a:p>
            <a:r>
              <a:rPr lang="en-US" sz="1200" b="1" kern="1200" dirty="0">
                <a:solidFill>
                  <a:schemeClr val="tx1"/>
                </a:solidFill>
                <a:effectLst/>
                <a:latin typeface="+mn-lt"/>
                <a:ea typeface="+mn-ea"/>
                <a:cs typeface="+mn-cs"/>
              </a:rPr>
              <a:t>Project Narrative</a:t>
            </a:r>
            <a:r>
              <a:rPr lang="en-US" sz="1200" kern="1200" dirty="0">
                <a:solidFill>
                  <a:schemeClr val="tx1"/>
                </a:solidFill>
                <a:effectLst/>
                <a:latin typeface="+mn-lt"/>
                <a:ea typeface="+mn-ea"/>
                <a:cs typeface="+mn-cs"/>
              </a:rPr>
              <a:t>: </a:t>
            </a:r>
            <a:r>
              <a:rPr lang="en-US" sz="1200" b="0" i="0" u="none" strike="noStrike" kern="1200" baseline="0" dirty="0">
                <a:solidFill>
                  <a:schemeClr val="tx1"/>
                </a:solidFill>
                <a:latin typeface="+mn-lt"/>
                <a:ea typeface="+mn-ea"/>
                <a:cs typeface="+mn-cs"/>
              </a:rPr>
              <a:t>Nanocarrier based imaging and drug delivery systems for systemic (e.g., intravenous) therapeutic and diagnostic applications are inherently complex. We are tightly coupling </a:t>
            </a:r>
            <a:r>
              <a:rPr lang="en-US" sz="1200" b="0" i="1" u="none" strike="noStrike" kern="1200" baseline="0" dirty="0">
                <a:solidFill>
                  <a:schemeClr val="tx1"/>
                </a:solidFill>
                <a:latin typeface="+mn-lt"/>
                <a:ea typeface="+mn-ea"/>
                <a:cs typeface="+mn-cs"/>
              </a:rPr>
              <a:t>in vivo </a:t>
            </a:r>
            <a:r>
              <a:rPr lang="en-US" sz="1200" b="0" i="0" u="none" strike="noStrike" kern="1200" baseline="0" dirty="0">
                <a:solidFill>
                  <a:schemeClr val="tx1"/>
                </a:solidFill>
                <a:latin typeface="+mn-lt"/>
                <a:ea typeface="+mn-ea"/>
                <a:cs typeface="+mn-cs"/>
              </a:rPr>
              <a:t>experimentation (mouse and</a:t>
            </a:r>
          </a:p>
          <a:p>
            <a:r>
              <a:rPr lang="en-US" sz="1200" b="0" i="0" u="none" strike="noStrike" kern="1200" baseline="0" dirty="0">
                <a:solidFill>
                  <a:schemeClr val="tx1"/>
                </a:solidFill>
                <a:latin typeface="+mn-lt"/>
                <a:ea typeface="+mn-ea"/>
                <a:cs typeface="+mn-cs"/>
              </a:rPr>
              <a:t>horse models and human blood sample and imaging analysis) with multiscale numerical methods to validate, predict,</a:t>
            </a:r>
          </a:p>
          <a:p>
            <a:r>
              <a:rPr lang="en-US" sz="1200" b="0" i="0" u="none" strike="noStrike" kern="1200" baseline="0" dirty="0">
                <a:solidFill>
                  <a:schemeClr val="tx1"/>
                </a:solidFill>
                <a:latin typeface="+mn-lt"/>
                <a:ea typeface="+mn-ea"/>
                <a:cs typeface="+mn-cs"/>
              </a:rPr>
              <a:t>and guide precision in clinical nanoparticle use by developing a computational Predictive Mechanism Based</a:t>
            </a:r>
          </a:p>
          <a:p>
            <a:r>
              <a:rPr lang="en-US" sz="1200" b="0" i="0" u="none" strike="noStrike" kern="1200" baseline="0" dirty="0">
                <a:solidFill>
                  <a:schemeClr val="tx1"/>
                </a:solidFill>
                <a:latin typeface="+mn-lt"/>
                <a:ea typeface="+mn-ea"/>
                <a:cs typeface="+mn-cs"/>
              </a:rPr>
              <a:t>Nanoparticle Targeting (PMBNPT) model for medical nanocarrier applications.</a:t>
            </a:r>
            <a:endParaRPr lang="en-US" sz="1200" b="1" kern="1200" dirty="0">
              <a:solidFill>
                <a:schemeClr val="tx1"/>
              </a:solidFill>
              <a:effectLst/>
              <a:latin typeface="+mn-lt"/>
              <a:ea typeface="+mn-ea"/>
              <a:cs typeface="+mn-cs"/>
            </a:endParaRPr>
          </a:p>
          <a:p>
            <a:pPr marL="171450" indent="-171450">
              <a:buFont typeface="Wingdings" panose="05000000000000000000" pitchFamily="2" charset="2"/>
              <a:buChar char="Ø"/>
            </a:pPr>
            <a:r>
              <a:rPr lang="en-US" sz="1200" b="1" kern="1200" dirty="0">
                <a:solidFill>
                  <a:schemeClr val="tx1"/>
                </a:solidFill>
                <a:effectLst/>
                <a:latin typeface="+mn-lt"/>
                <a:ea typeface="+mn-ea"/>
                <a:cs typeface="+mn-cs"/>
              </a:rPr>
              <a:t>Nanoscale adhesion: </a:t>
            </a:r>
            <a:r>
              <a:rPr lang="en-US" sz="1200" kern="1200" dirty="0">
                <a:solidFill>
                  <a:schemeClr val="tx1"/>
                </a:solidFill>
                <a:effectLst/>
                <a:latin typeface="+mn-lt"/>
                <a:ea typeface="+mn-ea"/>
                <a:cs typeface="+mn-cs"/>
              </a:rPr>
              <a:t>Biophysically inspired model for functionalized nanocarrier adhesion to cell surface: roles of protein expression and mechanical factors, N. Ramakrishnan, D. M. Eckmann, V. M. Muzykantov, P. S. Ayyaswamy, and R. Radhakrishnan, 2016, </a:t>
            </a:r>
            <a:r>
              <a:rPr lang="en-US" sz="1200" u="sng" kern="1200" dirty="0">
                <a:solidFill>
                  <a:schemeClr val="tx1"/>
                </a:solidFill>
                <a:effectLst/>
                <a:latin typeface="+mn-lt"/>
                <a:ea typeface="+mn-ea"/>
                <a:cs typeface="+mn-cs"/>
              </a:rPr>
              <a:t>Royal Society Open Science</a:t>
            </a:r>
            <a:r>
              <a:rPr lang="en-US" sz="1200" kern="1200" dirty="0">
                <a:solidFill>
                  <a:schemeClr val="tx1"/>
                </a:solidFill>
                <a:effectLst/>
                <a:latin typeface="+mn-lt"/>
                <a:ea typeface="+mn-ea"/>
                <a:cs typeface="+mn-cs"/>
              </a:rPr>
              <a:t>, 2016, 3, 160260. DOI: </a:t>
            </a:r>
            <a:r>
              <a:rPr lang="en-US" sz="1200" u="sng" kern="1200" dirty="0">
                <a:solidFill>
                  <a:schemeClr val="tx1"/>
                </a:solidFill>
                <a:effectLst/>
                <a:latin typeface="+mn-lt"/>
                <a:ea typeface="+mn-ea"/>
                <a:cs typeface="+mn-cs"/>
                <a:hlinkClick r:id="rId3"/>
              </a:rPr>
              <a:t>10.1098/rsos.160260</a:t>
            </a:r>
            <a:r>
              <a:rPr lang="en-US" sz="120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pPr marL="171450" indent="-171450">
              <a:buFont typeface="Wingdings" panose="05000000000000000000" pitchFamily="2" charset="2"/>
              <a:buChar char="Ø"/>
            </a:pPr>
            <a:r>
              <a:rPr lang="en-US" sz="1200" b="1" kern="1200" dirty="0">
                <a:solidFill>
                  <a:schemeClr val="tx1"/>
                </a:solidFill>
                <a:effectLst/>
                <a:latin typeface="+mn-lt"/>
                <a:ea typeface="+mn-ea"/>
                <a:cs typeface="+mn-cs"/>
              </a:rPr>
              <a:t>Nanoscale Transport: </a:t>
            </a:r>
            <a:r>
              <a:rPr lang="en-US" sz="1200" kern="1200" dirty="0">
                <a:solidFill>
                  <a:schemeClr val="tx1"/>
                </a:solidFill>
                <a:effectLst/>
                <a:latin typeface="+mn-lt"/>
                <a:ea typeface="+mn-ea"/>
                <a:cs typeface="+mn-cs"/>
              </a:rPr>
              <a:t>Motion of a nanospheroid in a cylindrical vessel flow: Brownian and hydrodynamic interactions, N. Ramakrishnan§, Y. Wang§, D. M. Eckmann, P. S. Ayyaswamy, R. Radhakrishnan, </a:t>
            </a:r>
            <a:r>
              <a:rPr lang="en-US" sz="1200" u="sng" kern="1200" dirty="0">
                <a:solidFill>
                  <a:schemeClr val="tx1"/>
                </a:solidFill>
                <a:effectLst/>
                <a:latin typeface="+mn-lt"/>
                <a:ea typeface="+mn-ea"/>
                <a:cs typeface="+mn-cs"/>
              </a:rPr>
              <a:t>Journal of Fluid Mechanics</a:t>
            </a:r>
            <a:r>
              <a:rPr lang="en-US" sz="1200" kern="1200" dirty="0">
                <a:solidFill>
                  <a:schemeClr val="tx1"/>
                </a:solidFill>
                <a:effectLst/>
                <a:latin typeface="+mn-lt"/>
                <a:ea typeface="+mn-ea"/>
                <a:cs typeface="+mn-cs"/>
              </a:rPr>
              <a:t>, 2017, 121, 117-152; DOI: 10.1017/jfm.2017.182;</a:t>
            </a:r>
          </a:p>
          <a:p>
            <a:pPr marL="171450" indent="-171450">
              <a:buFont typeface="Wingdings" panose="05000000000000000000" pitchFamily="2" charset="2"/>
              <a:buChar char="Ø"/>
            </a:pPr>
            <a:r>
              <a:rPr lang="en-US" sz="1200" b="1" kern="1200" dirty="0">
                <a:solidFill>
                  <a:schemeClr val="tx1"/>
                </a:solidFill>
                <a:effectLst/>
                <a:latin typeface="+mn-lt"/>
                <a:ea typeface="+mn-ea"/>
                <a:cs typeface="+mn-cs"/>
              </a:rPr>
              <a:t>Molecular scale coupling: </a:t>
            </a:r>
            <a:r>
              <a:rPr lang="en-US" sz="1200" kern="1200" dirty="0">
                <a:solidFill>
                  <a:schemeClr val="tx1"/>
                </a:solidFill>
                <a:effectLst/>
                <a:latin typeface="+mn-lt"/>
                <a:ea typeface="+mn-ea"/>
                <a:cs typeface="+mn-cs"/>
              </a:rPr>
              <a:t>Multivalent binding of a ligand coated particle: Role of shape, size and ligand heterogeneity, M. McKenzie, S. M. Ha, A. Rammohan, R. Radhakrishnan, and N. Ramakrishnan, 2018, </a:t>
            </a:r>
            <a:r>
              <a:rPr lang="en-US" sz="1200" u="sng" kern="1200" dirty="0">
                <a:solidFill>
                  <a:schemeClr val="tx1"/>
                </a:solidFill>
                <a:effectLst/>
                <a:latin typeface="+mn-lt"/>
                <a:ea typeface="+mn-ea"/>
                <a:cs typeface="+mn-cs"/>
              </a:rPr>
              <a:t>Biophysical Journal</a:t>
            </a:r>
            <a:r>
              <a:rPr lang="en-US" sz="1200" kern="1200" dirty="0">
                <a:solidFill>
                  <a:schemeClr val="tx1"/>
                </a:solidFill>
                <a:effectLst/>
                <a:latin typeface="+mn-lt"/>
                <a:ea typeface="+mn-ea"/>
                <a:cs typeface="+mn-cs"/>
              </a:rPr>
              <a:t>, 114(8):1830-1846. DOI: 10.1016/j.bpj.2018.03.007;</a:t>
            </a:r>
            <a:endParaRPr lang="en-US" sz="1200" b="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b="1" kern="1200" dirty="0">
                <a:solidFill>
                  <a:schemeClr val="tx1"/>
                </a:solidFill>
                <a:effectLst/>
                <a:latin typeface="+mn-lt"/>
                <a:ea typeface="+mn-ea"/>
                <a:cs typeface="+mn-cs"/>
              </a:rPr>
              <a:t>Coupling nanoscale transport and adhesion: </a:t>
            </a:r>
            <a:r>
              <a:rPr lang="en-US" sz="1200" kern="1200" dirty="0">
                <a:solidFill>
                  <a:schemeClr val="tx1"/>
                </a:solidFill>
                <a:effectLst/>
                <a:latin typeface="+mn-lt"/>
                <a:ea typeface="+mn-ea"/>
                <a:cs typeface="+mn-cs"/>
              </a:rPr>
              <a:t>Effect of wall-mediated hydrodynamics on the kinetics of activated processes for a Brownian particle predicted using composite generalized Langevin equations, H.-Y. Yu, D. M. Eckmann, P. S. Ayyaswamy, R. Radhakrishnan, </a:t>
            </a:r>
            <a:r>
              <a:rPr lang="en-US" sz="1200" u="sng" kern="1200" dirty="0">
                <a:solidFill>
                  <a:schemeClr val="tx1"/>
                </a:solidFill>
                <a:effectLst/>
                <a:latin typeface="+mn-lt"/>
                <a:ea typeface="+mn-ea"/>
                <a:cs typeface="+mn-cs"/>
              </a:rPr>
              <a:t>Proceedings of the Royal Society A</a:t>
            </a:r>
            <a:r>
              <a:rPr lang="en-US" sz="1200" kern="1200" dirty="0">
                <a:solidFill>
                  <a:schemeClr val="tx1"/>
                </a:solidFill>
                <a:effectLst/>
                <a:latin typeface="+mn-lt"/>
                <a:ea typeface="+mn-ea"/>
                <a:cs typeface="+mn-cs"/>
              </a:rPr>
              <a:t>, 2016, 472, 20160397. DOI: </a:t>
            </a:r>
            <a:r>
              <a:rPr lang="en-US" sz="1200" u="sng" kern="1200" dirty="0">
                <a:solidFill>
                  <a:schemeClr val="tx1"/>
                </a:solidFill>
                <a:effectLst/>
                <a:latin typeface="+mn-lt"/>
                <a:ea typeface="+mn-ea"/>
                <a:cs typeface="+mn-cs"/>
              </a:rPr>
              <a:t>10.1098/rspa.2016.0397</a:t>
            </a:r>
            <a:r>
              <a:rPr lang="en-US" sz="1200" b="0" u="sng" kern="1200" dirty="0">
                <a:solidFill>
                  <a:schemeClr val="tx1"/>
                </a:solidFill>
                <a:effectLst/>
                <a:latin typeface="+mn-lt"/>
                <a:ea typeface="+mn-ea"/>
                <a:cs typeface="+mn-cs"/>
              </a:rPr>
              <a:t>;</a:t>
            </a:r>
            <a:endParaRPr lang="en-US" sz="1200" b="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b="1" kern="1200" dirty="0">
                <a:solidFill>
                  <a:schemeClr val="tx1"/>
                </a:solidFill>
                <a:effectLst/>
                <a:latin typeface="+mn-lt"/>
                <a:ea typeface="+mn-ea"/>
                <a:cs typeface="+mn-cs"/>
              </a:rPr>
              <a:t>Multiscale validation with experiments: </a:t>
            </a:r>
            <a:r>
              <a:rPr lang="en-US" sz="1200" kern="1200" dirty="0">
                <a:solidFill>
                  <a:schemeClr val="tx1"/>
                </a:solidFill>
                <a:effectLst/>
                <a:latin typeface="+mn-lt"/>
                <a:ea typeface="+mn-ea"/>
                <a:cs typeface="+mn-cs"/>
              </a:rPr>
              <a:t>A Computational Model for Nanocarrier Binding to Endothelium Validated Using In Vivo, In Vitro, and Atomic Force Microscopy Experiments, J. Liu, G. E. R. Weller, B. Zern, P. S.  Ayyaswamy, D. M. Eckmann, V. Muzykantov, R. Radhakrishnan, </a:t>
            </a:r>
            <a:r>
              <a:rPr lang="en-US" sz="1200" u="sng" kern="1200" dirty="0">
                <a:solidFill>
                  <a:schemeClr val="tx1"/>
                </a:solidFill>
                <a:effectLst/>
                <a:latin typeface="+mn-lt"/>
                <a:ea typeface="+mn-ea"/>
                <a:cs typeface="+mn-cs"/>
              </a:rPr>
              <a:t>Proceedings of the National Academy of Sciences</a:t>
            </a:r>
            <a:r>
              <a:rPr lang="en-US" sz="1200" kern="1200" dirty="0">
                <a:solidFill>
                  <a:schemeClr val="tx1"/>
                </a:solidFill>
                <a:effectLst/>
                <a:latin typeface="+mn-lt"/>
                <a:ea typeface="+mn-ea"/>
                <a:cs typeface="+mn-cs"/>
              </a:rPr>
              <a:t>, 107(38), 16530-16535, 2010. Pubmed ID: 20823256;</a:t>
            </a:r>
            <a:endParaRPr lang="en-US" sz="1200" b="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b="1" kern="1200" dirty="0">
                <a:solidFill>
                  <a:schemeClr val="tx1"/>
                </a:solidFill>
                <a:effectLst/>
                <a:latin typeface="+mn-lt"/>
                <a:ea typeface="+mn-ea"/>
                <a:cs typeface="+mn-cs"/>
              </a:rPr>
              <a:t>Role of machine learning and AI: </a:t>
            </a:r>
            <a:r>
              <a:rPr lang="en-US" sz="1200" kern="1200" dirty="0">
                <a:solidFill>
                  <a:schemeClr val="tx1"/>
                </a:solidFill>
                <a:effectLst/>
                <a:latin typeface="+mn-lt"/>
                <a:ea typeface="+mn-ea"/>
                <a:cs typeface="+mn-cs"/>
              </a:rPr>
              <a:t>In silico profiling of activating mutations in cancer, E. Jordan, K. Patil, K. Suresh, J. Park, Y. Mosse, M. A. Lemmon, R. Radhakrishnan, 2019, in review at Cellular and Molecular Living Systems;</a:t>
            </a:r>
            <a:endParaRPr lang="en-US" sz="1200" b="1" kern="1200" dirty="0">
              <a:solidFill>
                <a:schemeClr val="tx1"/>
              </a:solidFill>
              <a:effectLst/>
              <a:latin typeface="+mn-lt"/>
              <a:ea typeface="+mn-ea"/>
              <a:cs typeface="+mn-cs"/>
            </a:endParaRPr>
          </a:p>
          <a:p>
            <a:pPr marL="171450" indent="-171450">
              <a:buFont typeface="Wingdings" panose="05000000000000000000" pitchFamily="2" charset="2"/>
              <a:buChar char="Ø"/>
            </a:pPr>
            <a:r>
              <a:rPr lang="en-US" sz="1200" b="1" kern="1200" dirty="0">
                <a:solidFill>
                  <a:schemeClr val="tx1"/>
                </a:solidFill>
                <a:effectLst/>
                <a:latin typeface="+mn-lt"/>
                <a:ea typeface="+mn-ea"/>
                <a:cs typeface="+mn-cs"/>
              </a:rPr>
              <a:t>Future challenges:  </a:t>
            </a:r>
            <a:r>
              <a:rPr lang="en-US" sz="1200" b="0" kern="1200" dirty="0">
                <a:solidFill>
                  <a:schemeClr val="tx1"/>
                </a:solidFill>
                <a:effectLst/>
                <a:latin typeface="+mn-lt"/>
                <a:ea typeface="+mn-ea"/>
                <a:cs typeface="+mn-cs"/>
              </a:rPr>
              <a:t>Assembling,</a:t>
            </a: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curating and hosting the multiscale software using best practices in software architecture and high-performance computing and disseminating on the cloud.</a:t>
            </a:r>
          </a:p>
        </p:txBody>
      </p:sp>
      <p:sp>
        <p:nvSpPr>
          <p:cNvPr id="4" name="Slide Number Placeholder 3"/>
          <p:cNvSpPr>
            <a:spLocks noGrp="1"/>
          </p:cNvSpPr>
          <p:nvPr>
            <p:ph type="sldNum" sz="quarter" idx="5"/>
          </p:nvPr>
        </p:nvSpPr>
        <p:spPr/>
        <p:txBody>
          <a:bodyPr/>
          <a:lstStyle/>
          <a:p>
            <a:fld id="{5121247D-5C86-4B18-8B46-2B5FA6E0947E}" type="slidenum">
              <a:rPr lang="en-US" smtClean="0"/>
              <a:t>1</a:t>
            </a:fld>
            <a:endParaRPr lang="en-US" dirty="0"/>
          </a:p>
        </p:txBody>
      </p:sp>
    </p:spTree>
    <p:extLst>
      <p:ext uri="{BB962C8B-B14F-4D97-AF65-F5344CB8AC3E}">
        <p14:creationId xmlns:p14="http://schemas.microsoft.com/office/powerpoint/2010/main" val="18815177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67717-1496-4177-8D92-7C8E2D43CB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34447B-AE9B-46D7-B7EC-5E4BD78B03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B040B6-3A84-4205-9B41-82F13DCF2734}"/>
              </a:ext>
            </a:extLst>
          </p:cNvPr>
          <p:cNvSpPr>
            <a:spLocks noGrp="1"/>
          </p:cNvSpPr>
          <p:nvPr>
            <p:ph type="dt" sz="half" idx="10"/>
          </p:nvPr>
        </p:nvSpPr>
        <p:spPr/>
        <p:txBody>
          <a:bodyPr/>
          <a:lstStyle/>
          <a:p>
            <a:fld id="{1DBA29A7-C6A7-4516-A0B8-880E757F7B93}" type="datetimeFigureOut">
              <a:rPr lang="en-US" smtClean="0"/>
              <a:t>2/19/2019</a:t>
            </a:fld>
            <a:endParaRPr lang="en-US" dirty="0"/>
          </a:p>
        </p:txBody>
      </p:sp>
      <p:sp>
        <p:nvSpPr>
          <p:cNvPr id="5" name="Footer Placeholder 4">
            <a:extLst>
              <a:ext uri="{FF2B5EF4-FFF2-40B4-BE49-F238E27FC236}">
                <a16:creationId xmlns:a16="http://schemas.microsoft.com/office/drawing/2014/main" id="{18AB7890-0B25-4709-8D8B-7230D48C63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3F963BC-921C-4FE1-852B-803174071EA7}"/>
              </a:ext>
            </a:extLst>
          </p:cNvPr>
          <p:cNvSpPr>
            <a:spLocks noGrp="1"/>
          </p:cNvSpPr>
          <p:nvPr>
            <p:ph type="sldNum" sz="quarter" idx="12"/>
          </p:nvPr>
        </p:nvSpPr>
        <p:spPr/>
        <p:txBody>
          <a:bodyPr/>
          <a:lstStyle/>
          <a:p>
            <a:fld id="{E983F42C-7870-467E-B605-F7226AA5127C}" type="slidenum">
              <a:rPr lang="en-US" smtClean="0"/>
              <a:t>‹#›</a:t>
            </a:fld>
            <a:endParaRPr lang="en-US" dirty="0"/>
          </a:p>
        </p:txBody>
      </p:sp>
      <p:pic>
        <p:nvPicPr>
          <p:cNvPr id="11" name="Picture 10">
            <a:extLst>
              <a:ext uri="{FF2B5EF4-FFF2-40B4-BE49-F238E27FC236}">
                <a16:creationId xmlns:a16="http://schemas.microsoft.com/office/drawing/2014/main" id="{5A89B9E2-3767-4ABA-96B6-057440306338}"/>
              </a:ext>
            </a:extLst>
          </p:cNvPr>
          <p:cNvPicPr>
            <a:picLocks noChangeAspect="1"/>
          </p:cNvPicPr>
          <p:nvPr userDrawn="1"/>
        </p:nvPicPr>
        <p:blipFill rotWithShape="1">
          <a:blip r:embed="rId2"/>
          <a:srcRect l="31939" t="70782" r="40981"/>
          <a:stretch/>
        </p:blipFill>
        <p:spPr>
          <a:xfrm>
            <a:off x="231423" y="120474"/>
            <a:ext cx="3084690" cy="2003778"/>
          </a:xfrm>
          <a:prstGeom prst="rect">
            <a:avLst/>
          </a:prstGeom>
        </p:spPr>
      </p:pic>
      <p:pic>
        <p:nvPicPr>
          <p:cNvPr id="12" name="Picture 11">
            <a:extLst>
              <a:ext uri="{FF2B5EF4-FFF2-40B4-BE49-F238E27FC236}">
                <a16:creationId xmlns:a16="http://schemas.microsoft.com/office/drawing/2014/main" id="{DDD0C1AA-18F7-4B6D-948D-9BBA3D86C7C3}"/>
              </a:ext>
            </a:extLst>
          </p:cNvPr>
          <p:cNvPicPr>
            <a:picLocks noChangeAspect="1"/>
          </p:cNvPicPr>
          <p:nvPr userDrawn="1"/>
        </p:nvPicPr>
        <p:blipFill rotWithShape="1">
          <a:blip r:embed="rId3"/>
          <a:srcRect l="42469" t="8439" r="46828" b="83660"/>
          <a:stretch/>
        </p:blipFill>
        <p:spPr>
          <a:xfrm>
            <a:off x="3764843" y="640644"/>
            <a:ext cx="1219201" cy="541867"/>
          </a:xfrm>
          <a:prstGeom prst="rect">
            <a:avLst/>
          </a:prstGeom>
        </p:spPr>
      </p:pic>
      <p:pic>
        <p:nvPicPr>
          <p:cNvPr id="13" name="Picture 12">
            <a:extLst>
              <a:ext uri="{FF2B5EF4-FFF2-40B4-BE49-F238E27FC236}">
                <a16:creationId xmlns:a16="http://schemas.microsoft.com/office/drawing/2014/main" id="{82140BB4-AAAC-49DA-A944-72CEDA75FB1C}"/>
              </a:ext>
            </a:extLst>
          </p:cNvPr>
          <p:cNvPicPr>
            <a:picLocks noChangeAspect="1"/>
          </p:cNvPicPr>
          <p:nvPr userDrawn="1"/>
        </p:nvPicPr>
        <p:blipFill rotWithShape="1">
          <a:blip r:embed="rId3"/>
          <a:srcRect l="42469" t="8439" r="46828" b="83660"/>
          <a:stretch/>
        </p:blipFill>
        <p:spPr>
          <a:xfrm>
            <a:off x="5492043" y="640644"/>
            <a:ext cx="1219201" cy="541867"/>
          </a:xfrm>
          <a:prstGeom prst="rect">
            <a:avLst/>
          </a:prstGeom>
        </p:spPr>
      </p:pic>
      <p:pic>
        <p:nvPicPr>
          <p:cNvPr id="14" name="Picture 13">
            <a:extLst>
              <a:ext uri="{FF2B5EF4-FFF2-40B4-BE49-F238E27FC236}">
                <a16:creationId xmlns:a16="http://schemas.microsoft.com/office/drawing/2014/main" id="{FFD526E7-D5E9-4584-A70B-CA57609675A0}"/>
              </a:ext>
            </a:extLst>
          </p:cNvPr>
          <p:cNvPicPr>
            <a:picLocks noChangeAspect="1"/>
          </p:cNvPicPr>
          <p:nvPr userDrawn="1"/>
        </p:nvPicPr>
        <p:blipFill rotWithShape="1">
          <a:blip r:embed="rId3"/>
          <a:srcRect l="42469" t="8439" r="46828" b="83660"/>
          <a:stretch/>
        </p:blipFill>
        <p:spPr>
          <a:xfrm>
            <a:off x="5796843" y="640644"/>
            <a:ext cx="1219201" cy="541867"/>
          </a:xfrm>
          <a:prstGeom prst="rect">
            <a:avLst/>
          </a:prstGeom>
        </p:spPr>
      </p:pic>
      <p:pic>
        <p:nvPicPr>
          <p:cNvPr id="15" name="Picture 14">
            <a:extLst>
              <a:ext uri="{FF2B5EF4-FFF2-40B4-BE49-F238E27FC236}">
                <a16:creationId xmlns:a16="http://schemas.microsoft.com/office/drawing/2014/main" id="{AB82D969-B668-45A6-B5A4-598D2ED102A0}"/>
              </a:ext>
            </a:extLst>
          </p:cNvPr>
          <p:cNvPicPr>
            <a:picLocks noChangeAspect="1"/>
          </p:cNvPicPr>
          <p:nvPr userDrawn="1"/>
        </p:nvPicPr>
        <p:blipFill rotWithShape="1">
          <a:blip r:embed="rId3"/>
          <a:srcRect l="42469" t="8439" r="46828" b="83660"/>
          <a:stretch/>
        </p:blipFill>
        <p:spPr>
          <a:xfrm>
            <a:off x="7281332" y="640644"/>
            <a:ext cx="1219201" cy="541867"/>
          </a:xfrm>
          <a:prstGeom prst="rect">
            <a:avLst/>
          </a:prstGeom>
        </p:spPr>
      </p:pic>
      <p:pic>
        <p:nvPicPr>
          <p:cNvPr id="16" name="Picture 15">
            <a:extLst>
              <a:ext uri="{FF2B5EF4-FFF2-40B4-BE49-F238E27FC236}">
                <a16:creationId xmlns:a16="http://schemas.microsoft.com/office/drawing/2014/main" id="{F4B52DCA-4E23-4339-B6B5-0A8DCCD1975F}"/>
              </a:ext>
            </a:extLst>
          </p:cNvPr>
          <p:cNvPicPr>
            <a:picLocks noChangeAspect="1"/>
          </p:cNvPicPr>
          <p:nvPr userDrawn="1"/>
        </p:nvPicPr>
        <p:blipFill rotWithShape="1">
          <a:blip r:embed="rId3"/>
          <a:srcRect l="42469" t="8439" r="46828" b="83660"/>
          <a:stretch/>
        </p:blipFill>
        <p:spPr>
          <a:xfrm>
            <a:off x="8500533" y="640644"/>
            <a:ext cx="1219201" cy="541867"/>
          </a:xfrm>
          <a:prstGeom prst="rect">
            <a:avLst/>
          </a:prstGeom>
        </p:spPr>
      </p:pic>
      <p:pic>
        <p:nvPicPr>
          <p:cNvPr id="17" name="Picture 16">
            <a:extLst>
              <a:ext uri="{FF2B5EF4-FFF2-40B4-BE49-F238E27FC236}">
                <a16:creationId xmlns:a16="http://schemas.microsoft.com/office/drawing/2014/main" id="{C6CE021F-922F-413E-9275-C5C5A26D676A}"/>
              </a:ext>
            </a:extLst>
          </p:cNvPr>
          <p:cNvPicPr>
            <a:picLocks noChangeAspect="1"/>
          </p:cNvPicPr>
          <p:nvPr userDrawn="1"/>
        </p:nvPicPr>
        <p:blipFill rotWithShape="1">
          <a:blip r:embed="rId3"/>
          <a:srcRect l="42469" t="8439" r="46828" b="83660"/>
          <a:stretch/>
        </p:blipFill>
        <p:spPr>
          <a:xfrm>
            <a:off x="10120490" y="640644"/>
            <a:ext cx="1219201" cy="541867"/>
          </a:xfrm>
          <a:prstGeom prst="rect">
            <a:avLst/>
          </a:prstGeom>
        </p:spPr>
      </p:pic>
    </p:spTree>
    <p:extLst>
      <p:ext uri="{BB962C8B-B14F-4D97-AF65-F5344CB8AC3E}">
        <p14:creationId xmlns:p14="http://schemas.microsoft.com/office/powerpoint/2010/main" val="264833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67E65-26BB-44E4-B505-FD5FF951B8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A2B483-7C58-4A56-A06A-901FF130765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7F5879-E68E-4C30-8EB5-0D8E925B291D}"/>
              </a:ext>
            </a:extLst>
          </p:cNvPr>
          <p:cNvSpPr>
            <a:spLocks noGrp="1"/>
          </p:cNvSpPr>
          <p:nvPr>
            <p:ph type="dt" sz="half" idx="10"/>
          </p:nvPr>
        </p:nvSpPr>
        <p:spPr/>
        <p:txBody>
          <a:bodyPr/>
          <a:lstStyle/>
          <a:p>
            <a:fld id="{1DBA29A7-C6A7-4516-A0B8-880E757F7B93}" type="datetimeFigureOut">
              <a:rPr lang="en-US" smtClean="0"/>
              <a:t>2/19/2019</a:t>
            </a:fld>
            <a:endParaRPr lang="en-US" dirty="0"/>
          </a:p>
        </p:txBody>
      </p:sp>
      <p:sp>
        <p:nvSpPr>
          <p:cNvPr id="5" name="Footer Placeholder 4">
            <a:extLst>
              <a:ext uri="{FF2B5EF4-FFF2-40B4-BE49-F238E27FC236}">
                <a16:creationId xmlns:a16="http://schemas.microsoft.com/office/drawing/2014/main" id="{B93E4EAA-8018-4EA9-BEB5-7AA707E6456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98F626-D5AA-4BFD-8CAA-8D7EB7E7182B}"/>
              </a:ext>
            </a:extLst>
          </p:cNvPr>
          <p:cNvSpPr>
            <a:spLocks noGrp="1"/>
          </p:cNvSpPr>
          <p:nvPr>
            <p:ph type="sldNum" sz="quarter" idx="12"/>
          </p:nvPr>
        </p:nvSpPr>
        <p:spPr/>
        <p:txBody>
          <a:bodyPr/>
          <a:lstStyle/>
          <a:p>
            <a:fld id="{E983F42C-7870-467E-B605-F7226AA5127C}" type="slidenum">
              <a:rPr lang="en-US" smtClean="0"/>
              <a:t>‹#›</a:t>
            </a:fld>
            <a:endParaRPr lang="en-US" dirty="0"/>
          </a:p>
        </p:txBody>
      </p:sp>
    </p:spTree>
    <p:extLst>
      <p:ext uri="{BB962C8B-B14F-4D97-AF65-F5344CB8AC3E}">
        <p14:creationId xmlns:p14="http://schemas.microsoft.com/office/powerpoint/2010/main" val="3818550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269C6-82F5-43DB-A279-C6776671E0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42516D-1187-4E87-BCCF-2135E13A927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CFF842-EE17-4E32-8BC0-49E4F6F2BF57}"/>
              </a:ext>
            </a:extLst>
          </p:cNvPr>
          <p:cNvSpPr>
            <a:spLocks noGrp="1"/>
          </p:cNvSpPr>
          <p:nvPr>
            <p:ph type="dt" sz="half" idx="10"/>
          </p:nvPr>
        </p:nvSpPr>
        <p:spPr/>
        <p:txBody>
          <a:bodyPr/>
          <a:lstStyle/>
          <a:p>
            <a:fld id="{1DBA29A7-C6A7-4516-A0B8-880E757F7B93}" type="datetimeFigureOut">
              <a:rPr lang="en-US" smtClean="0"/>
              <a:t>2/19/2019</a:t>
            </a:fld>
            <a:endParaRPr lang="en-US" dirty="0"/>
          </a:p>
        </p:txBody>
      </p:sp>
      <p:sp>
        <p:nvSpPr>
          <p:cNvPr id="5" name="Footer Placeholder 4">
            <a:extLst>
              <a:ext uri="{FF2B5EF4-FFF2-40B4-BE49-F238E27FC236}">
                <a16:creationId xmlns:a16="http://schemas.microsoft.com/office/drawing/2014/main" id="{60825791-924E-484D-BF3B-970DC186C09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161907A-C84D-4E51-8727-0E26CF62666C}"/>
              </a:ext>
            </a:extLst>
          </p:cNvPr>
          <p:cNvSpPr>
            <a:spLocks noGrp="1"/>
          </p:cNvSpPr>
          <p:nvPr>
            <p:ph type="sldNum" sz="quarter" idx="12"/>
          </p:nvPr>
        </p:nvSpPr>
        <p:spPr/>
        <p:txBody>
          <a:bodyPr/>
          <a:lstStyle/>
          <a:p>
            <a:fld id="{E983F42C-7870-467E-B605-F7226AA5127C}" type="slidenum">
              <a:rPr lang="en-US" smtClean="0"/>
              <a:t>‹#›</a:t>
            </a:fld>
            <a:endParaRPr lang="en-US" dirty="0"/>
          </a:p>
        </p:txBody>
      </p:sp>
    </p:spTree>
    <p:extLst>
      <p:ext uri="{BB962C8B-B14F-4D97-AF65-F5344CB8AC3E}">
        <p14:creationId xmlns:p14="http://schemas.microsoft.com/office/powerpoint/2010/main" val="2590747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B6A7E-337E-4A5F-BC16-9693585479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08B992-9332-4A7A-BDAA-2007297D28E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B6C89D-FEF8-4AAE-A0BE-8E2ACD42DF1F}"/>
              </a:ext>
            </a:extLst>
          </p:cNvPr>
          <p:cNvSpPr>
            <a:spLocks noGrp="1"/>
          </p:cNvSpPr>
          <p:nvPr>
            <p:ph type="dt" sz="half" idx="10"/>
          </p:nvPr>
        </p:nvSpPr>
        <p:spPr/>
        <p:txBody>
          <a:bodyPr/>
          <a:lstStyle/>
          <a:p>
            <a:fld id="{1DBA29A7-C6A7-4516-A0B8-880E757F7B93}" type="datetimeFigureOut">
              <a:rPr lang="en-US" smtClean="0"/>
              <a:t>2/19/2019</a:t>
            </a:fld>
            <a:endParaRPr lang="en-US" dirty="0"/>
          </a:p>
        </p:txBody>
      </p:sp>
      <p:sp>
        <p:nvSpPr>
          <p:cNvPr id="5" name="Footer Placeholder 4">
            <a:extLst>
              <a:ext uri="{FF2B5EF4-FFF2-40B4-BE49-F238E27FC236}">
                <a16:creationId xmlns:a16="http://schemas.microsoft.com/office/drawing/2014/main" id="{2F26291B-3AA0-4B23-8B81-21BA0A3CCFD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546E438-9102-42BC-BB2A-316343AA99B9}"/>
              </a:ext>
            </a:extLst>
          </p:cNvPr>
          <p:cNvSpPr>
            <a:spLocks noGrp="1"/>
          </p:cNvSpPr>
          <p:nvPr>
            <p:ph type="sldNum" sz="quarter" idx="12"/>
          </p:nvPr>
        </p:nvSpPr>
        <p:spPr/>
        <p:txBody>
          <a:bodyPr/>
          <a:lstStyle/>
          <a:p>
            <a:fld id="{E983F42C-7870-467E-B605-F7226AA5127C}" type="slidenum">
              <a:rPr lang="en-US" smtClean="0"/>
              <a:t>‹#›</a:t>
            </a:fld>
            <a:endParaRPr lang="en-US" dirty="0"/>
          </a:p>
        </p:txBody>
      </p:sp>
    </p:spTree>
    <p:extLst>
      <p:ext uri="{BB962C8B-B14F-4D97-AF65-F5344CB8AC3E}">
        <p14:creationId xmlns:p14="http://schemas.microsoft.com/office/powerpoint/2010/main" val="354413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2AF28-B45F-47E9-8DA3-EE34F7E81E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8CB2D7-0796-4A54-9643-5E20C181B1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8EA771C-91D6-4262-B7AA-DB5481BD61C3}"/>
              </a:ext>
            </a:extLst>
          </p:cNvPr>
          <p:cNvSpPr>
            <a:spLocks noGrp="1"/>
          </p:cNvSpPr>
          <p:nvPr>
            <p:ph type="dt" sz="half" idx="10"/>
          </p:nvPr>
        </p:nvSpPr>
        <p:spPr/>
        <p:txBody>
          <a:bodyPr/>
          <a:lstStyle/>
          <a:p>
            <a:fld id="{1DBA29A7-C6A7-4516-A0B8-880E757F7B93}" type="datetimeFigureOut">
              <a:rPr lang="en-US" smtClean="0"/>
              <a:t>2/19/2019</a:t>
            </a:fld>
            <a:endParaRPr lang="en-US" dirty="0"/>
          </a:p>
        </p:txBody>
      </p:sp>
      <p:sp>
        <p:nvSpPr>
          <p:cNvPr id="5" name="Footer Placeholder 4">
            <a:extLst>
              <a:ext uri="{FF2B5EF4-FFF2-40B4-BE49-F238E27FC236}">
                <a16:creationId xmlns:a16="http://schemas.microsoft.com/office/drawing/2014/main" id="{268517C1-21C2-464B-8BDD-53B58F54A85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5B2D988-D3B3-4C45-80DE-AD49AAE90085}"/>
              </a:ext>
            </a:extLst>
          </p:cNvPr>
          <p:cNvSpPr>
            <a:spLocks noGrp="1"/>
          </p:cNvSpPr>
          <p:nvPr>
            <p:ph type="sldNum" sz="quarter" idx="12"/>
          </p:nvPr>
        </p:nvSpPr>
        <p:spPr/>
        <p:txBody>
          <a:bodyPr/>
          <a:lstStyle/>
          <a:p>
            <a:fld id="{E983F42C-7870-467E-B605-F7226AA5127C}" type="slidenum">
              <a:rPr lang="en-US" smtClean="0"/>
              <a:t>‹#›</a:t>
            </a:fld>
            <a:endParaRPr lang="en-US" dirty="0"/>
          </a:p>
        </p:txBody>
      </p:sp>
    </p:spTree>
    <p:extLst>
      <p:ext uri="{BB962C8B-B14F-4D97-AF65-F5344CB8AC3E}">
        <p14:creationId xmlns:p14="http://schemas.microsoft.com/office/powerpoint/2010/main" val="2411410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8E9BF-2CFA-4942-9E60-7600510F59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38DC7B-F726-45E8-B556-A59C74E98B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86D837-1A2C-477B-8A35-16D0B6864BD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E2C762-2EF9-4381-844A-B061A5BE082D}"/>
              </a:ext>
            </a:extLst>
          </p:cNvPr>
          <p:cNvSpPr>
            <a:spLocks noGrp="1"/>
          </p:cNvSpPr>
          <p:nvPr>
            <p:ph type="dt" sz="half" idx="10"/>
          </p:nvPr>
        </p:nvSpPr>
        <p:spPr/>
        <p:txBody>
          <a:bodyPr/>
          <a:lstStyle/>
          <a:p>
            <a:fld id="{1DBA29A7-C6A7-4516-A0B8-880E757F7B93}" type="datetimeFigureOut">
              <a:rPr lang="en-US" smtClean="0"/>
              <a:t>2/19/2019</a:t>
            </a:fld>
            <a:endParaRPr lang="en-US" dirty="0"/>
          </a:p>
        </p:txBody>
      </p:sp>
      <p:sp>
        <p:nvSpPr>
          <p:cNvPr id="6" name="Footer Placeholder 5">
            <a:extLst>
              <a:ext uri="{FF2B5EF4-FFF2-40B4-BE49-F238E27FC236}">
                <a16:creationId xmlns:a16="http://schemas.microsoft.com/office/drawing/2014/main" id="{0A512821-CF68-4735-8EE5-D711D9C5284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C5D2B63-FB4D-4E4B-A6B2-DDDD0091FFED}"/>
              </a:ext>
            </a:extLst>
          </p:cNvPr>
          <p:cNvSpPr>
            <a:spLocks noGrp="1"/>
          </p:cNvSpPr>
          <p:nvPr>
            <p:ph type="sldNum" sz="quarter" idx="12"/>
          </p:nvPr>
        </p:nvSpPr>
        <p:spPr/>
        <p:txBody>
          <a:bodyPr/>
          <a:lstStyle/>
          <a:p>
            <a:fld id="{E983F42C-7870-467E-B605-F7226AA5127C}" type="slidenum">
              <a:rPr lang="en-US" smtClean="0"/>
              <a:t>‹#›</a:t>
            </a:fld>
            <a:endParaRPr lang="en-US" dirty="0"/>
          </a:p>
        </p:txBody>
      </p:sp>
    </p:spTree>
    <p:extLst>
      <p:ext uri="{BB962C8B-B14F-4D97-AF65-F5344CB8AC3E}">
        <p14:creationId xmlns:p14="http://schemas.microsoft.com/office/powerpoint/2010/main" val="2982398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B0D36-A41F-46CA-A04C-44A0EA6900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A6D811-70B5-4E8C-8BEA-D717A7F23F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D5499A0-3A54-4D66-A6F2-C176FAE659A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6DBCC9-F5E2-4467-85C1-B2B0FE6A96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CA990A3-928C-4C2C-A5BD-D061C5356E9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D6B405-E672-484D-AD34-1155CFAA2E30}"/>
              </a:ext>
            </a:extLst>
          </p:cNvPr>
          <p:cNvSpPr>
            <a:spLocks noGrp="1"/>
          </p:cNvSpPr>
          <p:nvPr>
            <p:ph type="dt" sz="half" idx="10"/>
          </p:nvPr>
        </p:nvSpPr>
        <p:spPr/>
        <p:txBody>
          <a:bodyPr/>
          <a:lstStyle/>
          <a:p>
            <a:fld id="{1DBA29A7-C6A7-4516-A0B8-880E757F7B93}" type="datetimeFigureOut">
              <a:rPr lang="en-US" smtClean="0"/>
              <a:t>2/19/2019</a:t>
            </a:fld>
            <a:endParaRPr lang="en-US" dirty="0"/>
          </a:p>
        </p:txBody>
      </p:sp>
      <p:sp>
        <p:nvSpPr>
          <p:cNvPr id="8" name="Footer Placeholder 7">
            <a:extLst>
              <a:ext uri="{FF2B5EF4-FFF2-40B4-BE49-F238E27FC236}">
                <a16:creationId xmlns:a16="http://schemas.microsoft.com/office/drawing/2014/main" id="{BA0492C4-DF97-4990-8C3C-96FC4EA6FCC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15955FF-3F64-47A3-A9F0-EFFACD9A9FCE}"/>
              </a:ext>
            </a:extLst>
          </p:cNvPr>
          <p:cNvSpPr>
            <a:spLocks noGrp="1"/>
          </p:cNvSpPr>
          <p:nvPr>
            <p:ph type="sldNum" sz="quarter" idx="12"/>
          </p:nvPr>
        </p:nvSpPr>
        <p:spPr/>
        <p:txBody>
          <a:bodyPr/>
          <a:lstStyle/>
          <a:p>
            <a:fld id="{E983F42C-7870-467E-B605-F7226AA5127C}" type="slidenum">
              <a:rPr lang="en-US" smtClean="0"/>
              <a:t>‹#›</a:t>
            </a:fld>
            <a:endParaRPr lang="en-US" dirty="0"/>
          </a:p>
        </p:txBody>
      </p:sp>
    </p:spTree>
    <p:extLst>
      <p:ext uri="{BB962C8B-B14F-4D97-AF65-F5344CB8AC3E}">
        <p14:creationId xmlns:p14="http://schemas.microsoft.com/office/powerpoint/2010/main" val="1150651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D0CEC-CB3C-4481-865D-1E0F4AD186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6A0C66-FB7C-4FE0-956C-EB5ABC43BA1F}"/>
              </a:ext>
            </a:extLst>
          </p:cNvPr>
          <p:cNvSpPr>
            <a:spLocks noGrp="1"/>
          </p:cNvSpPr>
          <p:nvPr>
            <p:ph type="dt" sz="half" idx="10"/>
          </p:nvPr>
        </p:nvSpPr>
        <p:spPr/>
        <p:txBody>
          <a:bodyPr/>
          <a:lstStyle/>
          <a:p>
            <a:fld id="{1DBA29A7-C6A7-4516-A0B8-880E757F7B93}" type="datetimeFigureOut">
              <a:rPr lang="en-US" smtClean="0"/>
              <a:t>2/19/2019</a:t>
            </a:fld>
            <a:endParaRPr lang="en-US" dirty="0"/>
          </a:p>
        </p:txBody>
      </p:sp>
      <p:sp>
        <p:nvSpPr>
          <p:cNvPr id="4" name="Footer Placeholder 3">
            <a:extLst>
              <a:ext uri="{FF2B5EF4-FFF2-40B4-BE49-F238E27FC236}">
                <a16:creationId xmlns:a16="http://schemas.microsoft.com/office/drawing/2014/main" id="{6E4DBC70-FABD-434B-8C13-44FB0784515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0142861-B31C-414D-B618-A5D1BB869697}"/>
              </a:ext>
            </a:extLst>
          </p:cNvPr>
          <p:cNvSpPr>
            <a:spLocks noGrp="1"/>
          </p:cNvSpPr>
          <p:nvPr>
            <p:ph type="sldNum" sz="quarter" idx="12"/>
          </p:nvPr>
        </p:nvSpPr>
        <p:spPr/>
        <p:txBody>
          <a:bodyPr/>
          <a:lstStyle/>
          <a:p>
            <a:fld id="{E983F42C-7870-467E-B605-F7226AA5127C}" type="slidenum">
              <a:rPr lang="en-US" smtClean="0"/>
              <a:t>‹#›</a:t>
            </a:fld>
            <a:endParaRPr lang="en-US" dirty="0"/>
          </a:p>
        </p:txBody>
      </p:sp>
    </p:spTree>
    <p:extLst>
      <p:ext uri="{BB962C8B-B14F-4D97-AF65-F5344CB8AC3E}">
        <p14:creationId xmlns:p14="http://schemas.microsoft.com/office/powerpoint/2010/main" val="304558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9C44DA-8976-41AF-86E2-D8A7C712585C}"/>
              </a:ext>
            </a:extLst>
          </p:cNvPr>
          <p:cNvSpPr>
            <a:spLocks noGrp="1"/>
          </p:cNvSpPr>
          <p:nvPr>
            <p:ph type="dt" sz="half" idx="10"/>
          </p:nvPr>
        </p:nvSpPr>
        <p:spPr/>
        <p:txBody>
          <a:bodyPr/>
          <a:lstStyle/>
          <a:p>
            <a:fld id="{1DBA29A7-C6A7-4516-A0B8-880E757F7B93}" type="datetimeFigureOut">
              <a:rPr lang="en-US" smtClean="0"/>
              <a:t>2/19/2019</a:t>
            </a:fld>
            <a:endParaRPr lang="en-US" dirty="0"/>
          </a:p>
        </p:txBody>
      </p:sp>
      <p:sp>
        <p:nvSpPr>
          <p:cNvPr id="3" name="Footer Placeholder 2">
            <a:extLst>
              <a:ext uri="{FF2B5EF4-FFF2-40B4-BE49-F238E27FC236}">
                <a16:creationId xmlns:a16="http://schemas.microsoft.com/office/drawing/2014/main" id="{70C0EB54-F514-4055-860A-940C9B47FBD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51BF97B-71E2-45D5-A581-43A6DC9B2B33}"/>
              </a:ext>
            </a:extLst>
          </p:cNvPr>
          <p:cNvSpPr>
            <a:spLocks noGrp="1"/>
          </p:cNvSpPr>
          <p:nvPr>
            <p:ph type="sldNum" sz="quarter" idx="12"/>
          </p:nvPr>
        </p:nvSpPr>
        <p:spPr/>
        <p:txBody>
          <a:bodyPr/>
          <a:lstStyle/>
          <a:p>
            <a:fld id="{E983F42C-7870-467E-B605-F7226AA5127C}" type="slidenum">
              <a:rPr lang="en-US" smtClean="0"/>
              <a:t>‹#›</a:t>
            </a:fld>
            <a:endParaRPr lang="en-US" dirty="0"/>
          </a:p>
        </p:txBody>
      </p:sp>
    </p:spTree>
    <p:extLst>
      <p:ext uri="{BB962C8B-B14F-4D97-AF65-F5344CB8AC3E}">
        <p14:creationId xmlns:p14="http://schemas.microsoft.com/office/powerpoint/2010/main" val="244583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99521-45E5-4D3A-89D1-CDFFC4A9BA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94B8FB-F03C-472E-8565-01AF64860E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FA92F0-B5E3-4503-9912-28F0981637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6F92D92-9109-45AD-A53E-A89F2E753C8A}"/>
              </a:ext>
            </a:extLst>
          </p:cNvPr>
          <p:cNvSpPr>
            <a:spLocks noGrp="1"/>
          </p:cNvSpPr>
          <p:nvPr>
            <p:ph type="dt" sz="half" idx="10"/>
          </p:nvPr>
        </p:nvSpPr>
        <p:spPr/>
        <p:txBody>
          <a:bodyPr/>
          <a:lstStyle/>
          <a:p>
            <a:fld id="{1DBA29A7-C6A7-4516-A0B8-880E757F7B93}" type="datetimeFigureOut">
              <a:rPr lang="en-US" smtClean="0"/>
              <a:t>2/19/2019</a:t>
            </a:fld>
            <a:endParaRPr lang="en-US" dirty="0"/>
          </a:p>
        </p:txBody>
      </p:sp>
      <p:sp>
        <p:nvSpPr>
          <p:cNvPr id="6" name="Footer Placeholder 5">
            <a:extLst>
              <a:ext uri="{FF2B5EF4-FFF2-40B4-BE49-F238E27FC236}">
                <a16:creationId xmlns:a16="http://schemas.microsoft.com/office/drawing/2014/main" id="{76607DA3-F2E0-46E8-BCF0-82E7DBC390E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0201A6-7FE1-4C38-ADC3-19F7D4D583A5}"/>
              </a:ext>
            </a:extLst>
          </p:cNvPr>
          <p:cNvSpPr>
            <a:spLocks noGrp="1"/>
          </p:cNvSpPr>
          <p:nvPr>
            <p:ph type="sldNum" sz="quarter" idx="12"/>
          </p:nvPr>
        </p:nvSpPr>
        <p:spPr/>
        <p:txBody>
          <a:bodyPr/>
          <a:lstStyle/>
          <a:p>
            <a:fld id="{E983F42C-7870-467E-B605-F7226AA5127C}" type="slidenum">
              <a:rPr lang="en-US" smtClean="0"/>
              <a:t>‹#›</a:t>
            </a:fld>
            <a:endParaRPr lang="en-US" dirty="0"/>
          </a:p>
        </p:txBody>
      </p:sp>
    </p:spTree>
    <p:extLst>
      <p:ext uri="{BB962C8B-B14F-4D97-AF65-F5344CB8AC3E}">
        <p14:creationId xmlns:p14="http://schemas.microsoft.com/office/powerpoint/2010/main" val="793128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59DC5-85DA-47FD-8B9C-C609F37DCF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ADC986-1787-448B-A48C-5E62ED213D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AD0B9D2-1E95-4A27-93D7-C96B99E4AC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7FD146D-FD61-48E8-9007-422088CB9F85}"/>
              </a:ext>
            </a:extLst>
          </p:cNvPr>
          <p:cNvSpPr>
            <a:spLocks noGrp="1"/>
          </p:cNvSpPr>
          <p:nvPr>
            <p:ph type="dt" sz="half" idx="10"/>
          </p:nvPr>
        </p:nvSpPr>
        <p:spPr/>
        <p:txBody>
          <a:bodyPr/>
          <a:lstStyle/>
          <a:p>
            <a:fld id="{1DBA29A7-C6A7-4516-A0B8-880E757F7B93}" type="datetimeFigureOut">
              <a:rPr lang="en-US" smtClean="0"/>
              <a:t>2/19/2019</a:t>
            </a:fld>
            <a:endParaRPr lang="en-US" dirty="0"/>
          </a:p>
        </p:txBody>
      </p:sp>
      <p:sp>
        <p:nvSpPr>
          <p:cNvPr id="6" name="Footer Placeholder 5">
            <a:extLst>
              <a:ext uri="{FF2B5EF4-FFF2-40B4-BE49-F238E27FC236}">
                <a16:creationId xmlns:a16="http://schemas.microsoft.com/office/drawing/2014/main" id="{980BA4FD-7853-4957-B967-10E7BBF7993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F62EC38-8859-4802-BDEF-67AC724A68F2}"/>
              </a:ext>
            </a:extLst>
          </p:cNvPr>
          <p:cNvSpPr>
            <a:spLocks noGrp="1"/>
          </p:cNvSpPr>
          <p:nvPr>
            <p:ph type="sldNum" sz="quarter" idx="12"/>
          </p:nvPr>
        </p:nvSpPr>
        <p:spPr/>
        <p:txBody>
          <a:bodyPr/>
          <a:lstStyle/>
          <a:p>
            <a:fld id="{E983F42C-7870-467E-B605-F7226AA5127C}" type="slidenum">
              <a:rPr lang="en-US" smtClean="0"/>
              <a:t>‹#›</a:t>
            </a:fld>
            <a:endParaRPr lang="en-US" dirty="0"/>
          </a:p>
        </p:txBody>
      </p:sp>
    </p:spTree>
    <p:extLst>
      <p:ext uri="{BB962C8B-B14F-4D97-AF65-F5344CB8AC3E}">
        <p14:creationId xmlns:p14="http://schemas.microsoft.com/office/powerpoint/2010/main" val="1366030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6BB593-AD17-4F89-9EC2-8BCDD6706B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236CA9-F31E-416C-9514-EDE35F3EAC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D1F35B-4B18-44E0-ACEC-7F38C43D60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A29A7-C6A7-4516-A0B8-880E757F7B93}" type="datetimeFigureOut">
              <a:rPr lang="en-US" smtClean="0"/>
              <a:t>2/19/2019</a:t>
            </a:fld>
            <a:endParaRPr lang="en-US" dirty="0"/>
          </a:p>
        </p:txBody>
      </p:sp>
      <p:sp>
        <p:nvSpPr>
          <p:cNvPr id="5" name="Footer Placeholder 4">
            <a:extLst>
              <a:ext uri="{FF2B5EF4-FFF2-40B4-BE49-F238E27FC236}">
                <a16:creationId xmlns:a16="http://schemas.microsoft.com/office/drawing/2014/main" id="{3F081CE3-17E5-4DA4-A9AD-EA6967A2E6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DDE6DBE-007D-4B21-A0C6-284BC38889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83F42C-7870-467E-B605-F7226AA5127C}" type="slidenum">
              <a:rPr lang="en-US" smtClean="0"/>
              <a:t>‹#›</a:t>
            </a:fld>
            <a:endParaRPr lang="en-US" dirty="0"/>
          </a:p>
        </p:txBody>
      </p:sp>
    </p:spTree>
    <p:extLst>
      <p:ext uri="{BB962C8B-B14F-4D97-AF65-F5344CB8AC3E}">
        <p14:creationId xmlns:p14="http://schemas.microsoft.com/office/powerpoint/2010/main" val="1374237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734DF8-83C6-47FE-B4C5-05577529BD88}"/>
              </a:ext>
            </a:extLst>
          </p:cNvPr>
          <p:cNvPicPr>
            <a:picLocks noChangeAspect="1"/>
          </p:cNvPicPr>
          <p:nvPr/>
        </p:nvPicPr>
        <p:blipFill rotWithShape="1">
          <a:blip r:embed="rId3"/>
          <a:srcRect l="33280" t="70782" r="40981" b="6720"/>
          <a:stretch/>
        </p:blipFill>
        <p:spPr>
          <a:xfrm>
            <a:off x="9260114" y="4286251"/>
            <a:ext cx="2931886" cy="2571750"/>
          </a:xfrm>
          <a:prstGeom prst="rect">
            <a:avLst/>
          </a:prstGeom>
        </p:spPr>
      </p:pic>
      <p:pic>
        <p:nvPicPr>
          <p:cNvPr id="5" name="Picture 4">
            <a:extLst>
              <a:ext uri="{FF2B5EF4-FFF2-40B4-BE49-F238E27FC236}">
                <a16:creationId xmlns:a16="http://schemas.microsoft.com/office/drawing/2014/main" id="{EE1AD5D9-D40A-4973-91F9-9E8DDA7DE05F}"/>
              </a:ext>
            </a:extLst>
          </p:cNvPr>
          <p:cNvPicPr>
            <a:picLocks noChangeAspect="1"/>
          </p:cNvPicPr>
          <p:nvPr/>
        </p:nvPicPr>
        <p:blipFill rotWithShape="1">
          <a:blip r:embed="rId4"/>
          <a:srcRect l="42469" t="8439" r="46828" b="83660"/>
          <a:stretch/>
        </p:blipFill>
        <p:spPr>
          <a:xfrm>
            <a:off x="20157" y="-4"/>
            <a:ext cx="1219201" cy="541867"/>
          </a:xfrm>
          <a:prstGeom prst="rect">
            <a:avLst/>
          </a:prstGeom>
        </p:spPr>
      </p:pic>
      <p:pic>
        <p:nvPicPr>
          <p:cNvPr id="6" name="Picture 5">
            <a:extLst>
              <a:ext uri="{FF2B5EF4-FFF2-40B4-BE49-F238E27FC236}">
                <a16:creationId xmlns:a16="http://schemas.microsoft.com/office/drawing/2014/main" id="{78823FB5-D3C0-4506-91E8-8CC5C8B880D1}"/>
              </a:ext>
            </a:extLst>
          </p:cNvPr>
          <p:cNvPicPr>
            <a:picLocks noChangeAspect="1"/>
          </p:cNvPicPr>
          <p:nvPr/>
        </p:nvPicPr>
        <p:blipFill rotWithShape="1">
          <a:blip r:embed="rId4"/>
          <a:srcRect l="42469" t="8439" r="46828" b="83660"/>
          <a:stretch/>
        </p:blipFill>
        <p:spPr>
          <a:xfrm>
            <a:off x="1239358" y="-1"/>
            <a:ext cx="1219201" cy="541867"/>
          </a:xfrm>
          <a:prstGeom prst="rect">
            <a:avLst/>
          </a:prstGeom>
        </p:spPr>
      </p:pic>
      <p:pic>
        <p:nvPicPr>
          <p:cNvPr id="12" name="Picture 11">
            <a:extLst>
              <a:ext uri="{FF2B5EF4-FFF2-40B4-BE49-F238E27FC236}">
                <a16:creationId xmlns:a16="http://schemas.microsoft.com/office/drawing/2014/main" id="{B5F455D8-BD91-41CB-BD52-58DEC78E9E2C}"/>
              </a:ext>
            </a:extLst>
          </p:cNvPr>
          <p:cNvPicPr>
            <a:picLocks noChangeAspect="1"/>
          </p:cNvPicPr>
          <p:nvPr/>
        </p:nvPicPr>
        <p:blipFill rotWithShape="1">
          <a:blip r:embed="rId4"/>
          <a:srcRect l="42469" t="8439" r="46828" b="83660"/>
          <a:stretch/>
        </p:blipFill>
        <p:spPr>
          <a:xfrm>
            <a:off x="2458559" y="-2"/>
            <a:ext cx="1219201" cy="541867"/>
          </a:xfrm>
          <a:prstGeom prst="rect">
            <a:avLst/>
          </a:prstGeom>
        </p:spPr>
      </p:pic>
      <p:pic>
        <p:nvPicPr>
          <p:cNvPr id="14" name="Picture 13">
            <a:extLst>
              <a:ext uri="{FF2B5EF4-FFF2-40B4-BE49-F238E27FC236}">
                <a16:creationId xmlns:a16="http://schemas.microsoft.com/office/drawing/2014/main" id="{9EA66F87-12BC-41AB-A68B-64B6B4F61193}"/>
              </a:ext>
            </a:extLst>
          </p:cNvPr>
          <p:cNvPicPr>
            <a:picLocks noChangeAspect="1"/>
          </p:cNvPicPr>
          <p:nvPr/>
        </p:nvPicPr>
        <p:blipFill rotWithShape="1">
          <a:blip r:embed="rId4"/>
          <a:srcRect l="42469" t="8439" r="46828" b="83660"/>
          <a:stretch/>
        </p:blipFill>
        <p:spPr>
          <a:xfrm>
            <a:off x="3677760" y="-3"/>
            <a:ext cx="1219201" cy="541867"/>
          </a:xfrm>
          <a:prstGeom prst="rect">
            <a:avLst/>
          </a:prstGeom>
        </p:spPr>
      </p:pic>
      <p:pic>
        <p:nvPicPr>
          <p:cNvPr id="17" name="Picture 16">
            <a:extLst>
              <a:ext uri="{FF2B5EF4-FFF2-40B4-BE49-F238E27FC236}">
                <a16:creationId xmlns:a16="http://schemas.microsoft.com/office/drawing/2014/main" id="{D8B4C836-68CC-489A-9D4A-72406E4C54CE}"/>
              </a:ext>
            </a:extLst>
          </p:cNvPr>
          <p:cNvPicPr>
            <a:picLocks noChangeAspect="1"/>
          </p:cNvPicPr>
          <p:nvPr/>
        </p:nvPicPr>
        <p:blipFill rotWithShape="1">
          <a:blip r:embed="rId4"/>
          <a:srcRect l="42469" t="8439" r="46828" b="83660"/>
          <a:stretch/>
        </p:blipFill>
        <p:spPr>
          <a:xfrm>
            <a:off x="4896961" y="-4846"/>
            <a:ext cx="4094639" cy="541867"/>
          </a:xfrm>
          <a:prstGeom prst="rect">
            <a:avLst/>
          </a:prstGeom>
        </p:spPr>
      </p:pic>
      <p:sp>
        <p:nvSpPr>
          <p:cNvPr id="7" name="TextBox 6">
            <a:extLst>
              <a:ext uri="{FF2B5EF4-FFF2-40B4-BE49-F238E27FC236}">
                <a16:creationId xmlns:a16="http://schemas.microsoft.com/office/drawing/2014/main" id="{EB9B81F7-3220-4822-93BA-9AB368C34FBD}"/>
              </a:ext>
            </a:extLst>
          </p:cNvPr>
          <p:cNvSpPr txBox="1"/>
          <p:nvPr/>
        </p:nvSpPr>
        <p:spPr>
          <a:xfrm>
            <a:off x="47625" y="81421"/>
            <a:ext cx="8791575" cy="400110"/>
          </a:xfrm>
          <a:prstGeom prst="rect">
            <a:avLst/>
          </a:prstGeom>
          <a:noFill/>
        </p:spPr>
        <p:txBody>
          <a:bodyPr wrap="square" rtlCol="0">
            <a:spAutoFit/>
          </a:bodyPr>
          <a:lstStyle/>
          <a:p>
            <a:r>
              <a:rPr lang="en-US" sz="2000" b="1" dirty="0"/>
              <a:t>Multiscale Modeling in Nanomedicine and Quantitative Systems Pharmacology</a:t>
            </a:r>
          </a:p>
        </p:txBody>
      </p:sp>
      <p:sp>
        <p:nvSpPr>
          <p:cNvPr id="8" name="TextBox 7">
            <a:extLst>
              <a:ext uri="{FF2B5EF4-FFF2-40B4-BE49-F238E27FC236}">
                <a16:creationId xmlns:a16="http://schemas.microsoft.com/office/drawing/2014/main" id="{E65498B5-74FA-4354-A9FA-523536215906}"/>
              </a:ext>
            </a:extLst>
          </p:cNvPr>
          <p:cNvSpPr txBox="1"/>
          <p:nvPr/>
        </p:nvSpPr>
        <p:spPr>
          <a:xfrm>
            <a:off x="9260114" y="5813981"/>
            <a:ext cx="2931886" cy="1015663"/>
          </a:xfrm>
          <a:prstGeom prst="rect">
            <a:avLst/>
          </a:prstGeom>
          <a:noFill/>
        </p:spPr>
        <p:txBody>
          <a:bodyPr wrap="square" rtlCol="0">
            <a:spAutoFit/>
          </a:bodyPr>
          <a:lstStyle/>
          <a:p>
            <a:r>
              <a:rPr lang="en-US" sz="2000" dirty="0">
                <a:solidFill>
                  <a:schemeClr val="bg1"/>
                </a:solidFill>
              </a:rPr>
              <a:t>Radhakrishnan, UPenn</a:t>
            </a:r>
          </a:p>
          <a:p>
            <a:r>
              <a:rPr lang="en-US" sz="2000" dirty="0">
                <a:solidFill>
                  <a:schemeClr val="bg1"/>
                </a:solidFill>
              </a:rPr>
              <a:t>Eckmann, UPenn</a:t>
            </a:r>
          </a:p>
          <a:p>
            <a:r>
              <a:rPr lang="en-US" sz="2000" dirty="0">
                <a:solidFill>
                  <a:schemeClr val="bg1"/>
                </a:solidFill>
              </a:rPr>
              <a:t>Grant: NIBIB, </a:t>
            </a:r>
            <a:r>
              <a:rPr lang="en-US" b="1" dirty="0">
                <a:solidFill>
                  <a:schemeClr val="bg1"/>
                </a:solidFill>
              </a:rPr>
              <a:t>U01EB016027</a:t>
            </a:r>
            <a:endParaRPr lang="en-US" sz="2000" dirty="0">
              <a:solidFill>
                <a:schemeClr val="bg1"/>
              </a:solidFill>
            </a:endParaRPr>
          </a:p>
        </p:txBody>
      </p:sp>
      <p:sp>
        <p:nvSpPr>
          <p:cNvPr id="9" name="TextBox 8">
            <a:extLst>
              <a:ext uri="{FF2B5EF4-FFF2-40B4-BE49-F238E27FC236}">
                <a16:creationId xmlns:a16="http://schemas.microsoft.com/office/drawing/2014/main" id="{AC7D79D5-4CE2-47B6-836E-C505384A5CE4}"/>
              </a:ext>
            </a:extLst>
          </p:cNvPr>
          <p:cNvSpPr txBox="1"/>
          <p:nvPr/>
        </p:nvSpPr>
        <p:spPr>
          <a:xfrm>
            <a:off x="19049" y="578751"/>
            <a:ext cx="9260115" cy="6247864"/>
          </a:xfrm>
          <a:prstGeom prst="rect">
            <a:avLst/>
          </a:prstGeom>
          <a:noFill/>
        </p:spPr>
        <p:txBody>
          <a:bodyPr wrap="square" rtlCol="0">
            <a:spAutoFit/>
          </a:bodyPr>
          <a:lstStyle/>
          <a:p>
            <a:r>
              <a:rPr lang="en-US" sz="2000" b="1" dirty="0"/>
              <a:t>The model. </a:t>
            </a:r>
            <a:r>
              <a:rPr lang="en-US" sz="2000" dirty="0"/>
              <a:t>Multiscale model for nanocarrier (NC) design, transport, and adhesion for vascular targeted drug delivery applications</a:t>
            </a:r>
          </a:p>
          <a:p>
            <a:r>
              <a:rPr lang="en-US" sz="2000" b="1" dirty="0"/>
              <a:t>What is new inside? </a:t>
            </a:r>
            <a:r>
              <a:rPr lang="en-US" sz="2000" dirty="0"/>
              <a:t>The model combines and bridges robust techniques of molecular simulations and enhanced sampling at the molecular scale with continuum hydrodynamics at the tissue and organ scale. Multiscale bridging is achieved through the use of novel algorithms based on stochastic transport equations (</a:t>
            </a:r>
            <a:r>
              <a:rPr lang="en-US" sz="2000" dirty="0">
                <a:solidFill>
                  <a:srgbClr val="0070C0"/>
                </a:solidFill>
              </a:rPr>
              <a:t>generalized Langevin equations</a:t>
            </a:r>
            <a:r>
              <a:rPr lang="en-US" sz="2000" dirty="0"/>
              <a:t> and </a:t>
            </a:r>
            <a:r>
              <a:rPr lang="en-US" sz="2000" dirty="0">
                <a:solidFill>
                  <a:srgbClr val="0070C0"/>
                </a:solidFill>
              </a:rPr>
              <a:t>Brownian dynamics</a:t>
            </a:r>
            <a:r>
              <a:rPr lang="en-US" sz="2000" dirty="0"/>
              <a:t>), field theory (</a:t>
            </a:r>
            <a:r>
              <a:rPr lang="en-US" sz="2000" dirty="0">
                <a:solidFill>
                  <a:srgbClr val="0070C0"/>
                </a:solidFill>
              </a:rPr>
              <a:t>dynamical density functional theory, thin shell elasticity</a:t>
            </a:r>
            <a:r>
              <a:rPr lang="en-US" sz="2000" dirty="0"/>
              <a:t>), and equilibrium statistical mechanics (</a:t>
            </a:r>
            <a:r>
              <a:rPr lang="en-US" sz="2000" dirty="0">
                <a:solidFill>
                  <a:srgbClr val="0070C0"/>
                </a:solidFill>
              </a:rPr>
              <a:t>Monte Carlo simulations</a:t>
            </a:r>
            <a:r>
              <a:rPr lang="en-US" sz="2000" dirty="0"/>
              <a:t>). Model validated using in vitro (</a:t>
            </a:r>
            <a:r>
              <a:rPr lang="en-US" sz="2000" dirty="0">
                <a:solidFill>
                  <a:srgbClr val="0070C0"/>
                </a:solidFill>
              </a:rPr>
              <a:t>cellular constructs in flow</a:t>
            </a:r>
            <a:r>
              <a:rPr lang="en-US" sz="2000" dirty="0"/>
              <a:t>), in vivo (</a:t>
            </a:r>
            <a:r>
              <a:rPr lang="en-US" sz="2000" dirty="0">
                <a:solidFill>
                  <a:srgbClr val="0070C0"/>
                </a:solidFill>
              </a:rPr>
              <a:t>murine and equine systems</a:t>
            </a:r>
            <a:r>
              <a:rPr lang="en-US" sz="2000" dirty="0"/>
              <a:t>), and physical science (</a:t>
            </a:r>
            <a:r>
              <a:rPr lang="en-US" sz="2000" dirty="0">
                <a:solidFill>
                  <a:srgbClr val="0070C0"/>
                </a:solidFill>
              </a:rPr>
              <a:t>atomic force microscopy, quartz microbalance, ektacytometry</a:t>
            </a:r>
            <a:r>
              <a:rPr lang="en-US" sz="2000" dirty="0"/>
              <a:t>) experiments at multiple scales.</a:t>
            </a:r>
          </a:p>
          <a:p>
            <a:r>
              <a:rPr lang="en-US" sz="2000" b="1" dirty="0"/>
              <a:t>How will this change current practice? </a:t>
            </a:r>
            <a:r>
              <a:rPr lang="en-US" sz="2000" dirty="0"/>
              <a:t> Current design of nanocarriers utilizes empirical design approach through exhaustive experimentation often involving animals. The multiscale model offers a route to rational design and insight into mechanisms and can be used in streamlining animal experiments in the design of rigid and flexible nanocarriers for efficacious therapeutic delivery.</a:t>
            </a:r>
          </a:p>
          <a:p>
            <a:r>
              <a:rPr lang="en-US" sz="2000" b="1" dirty="0"/>
              <a:t>End Users. </a:t>
            </a:r>
            <a:r>
              <a:rPr lang="en-US" sz="2000" dirty="0"/>
              <a:t>The algorithms are implemented using best practices in software architecture in a heterogeneously coupled multiscale framework using process workflow management software, virtual environments, and pipeline for heterogeneous systems. They will be made available through private and general purpose cloud.</a:t>
            </a:r>
          </a:p>
        </p:txBody>
      </p:sp>
      <p:pic>
        <p:nvPicPr>
          <p:cNvPr id="10" name="Picture 9">
            <a:extLst>
              <a:ext uri="{FF2B5EF4-FFF2-40B4-BE49-F238E27FC236}">
                <a16:creationId xmlns:a16="http://schemas.microsoft.com/office/drawing/2014/main" id="{30C97E99-B429-4B39-BEC3-43A54222B506}"/>
              </a:ext>
            </a:extLst>
          </p:cNvPr>
          <p:cNvPicPr>
            <a:picLocks noChangeAspect="1"/>
          </p:cNvPicPr>
          <p:nvPr/>
        </p:nvPicPr>
        <p:blipFill>
          <a:blip r:embed="rId5"/>
          <a:stretch>
            <a:fillRect/>
          </a:stretch>
        </p:blipFill>
        <p:spPr>
          <a:xfrm>
            <a:off x="9260114" y="4287071"/>
            <a:ext cx="1341211" cy="1580296"/>
          </a:xfrm>
          <a:prstGeom prst="rect">
            <a:avLst/>
          </a:prstGeom>
        </p:spPr>
      </p:pic>
      <p:pic>
        <p:nvPicPr>
          <p:cNvPr id="13" name="Picture 12">
            <a:extLst>
              <a:ext uri="{FF2B5EF4-FFF2-40B4-BE49-F238E27FC236}">
                <a16:creationId xmlns:a16="http://schemas.microsoft.com/office/drawing/2014/main" id="{B889ADFB-C16E-44FB-A231-4BE4EC70D006}"/>
              </a:ext>
            </a:extLst>
          </p:cNvPr>
          <p:cNvPicPr>
            <a:picLocks noChangeAspect="1"/>
          </p:cNvPicPr>
          <p:nvPr/>
        </p:nvPicPr>
        <p:blipFill>
          <a:blip r:embed="rId6"/>
          <a:stretch>
            <a:fillRect/>
          </a:stretch>
        </p:blipFill>
        <p:spPr>
          <a:xfrm>
            <a:off x="10691812" y="4373800"/>
            <a:ext cx="1071563" cy="1440181"/>
          </a:xfrm>
          <a:prstGeom prst="rect">
            <a:avLst/>
          </a:prstGeom>
        </p:spPr>
      </p:pic>
      <p:pic>
        <p:nvPicPr>
          <p:cNvPr id="15" name="Picture 14">
            <a:extLst>
              <a:ext uri="{FF2B5EF4-FFF2-40B4-BE49-F238E27FC236}">
                <a16:creationId xmlns:a16="http://schemas.microsoft.com/office/drawing/2014/main" id="{10820713-DE71-4720-AFD9-21504755A5D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45672" y="37297"/>
            <a:ext cx="2768755" cy="825268"/>
          </a:xfrm>
          <a:prstGeom prst="rect">
            <a:avLst/>
          </a:prstGeom>
          <a:ln>
            <a:noFill/>
          </a:ln>
        </p:spPr>
      </p:pic>
      <p:pic>
        <p:nvPicPr>
          <p:cNvPr id="16" name="Picture 15">
            <a:extLst>
              <a:ext uri="{FF2B5EF4-FFF2-40B4-BE49-F238E27FC236}">
                <a16:creationId xmlns:a16="http://schemas.microsoft.com/office/drawing/2014/main" id="{5B5742DC-4BDE-4ED6-AB72-B9061FA0ADA0}"/>
              </a:ext>
            </a:extLst>
          </p:cNvPr>
          <p:cNvPicPr>
            <a:picLocks noChangeAspect="1"/>
          </p:cNvPicPr>
          <p:nvPr/>
        </p:nvPicPr>
        <p:blipFill rotWithShape="1">
          <a:blip r:embed="rId8"/>
          <a:srcRect b="55105"/>
          <a:stretch/>
        </p:blipFill>
        <p:spPr>
          <a:xfrm>
            <a:off x="9140843" y="1237683"/>
            <a:ext cx="1673531" cy="968021"/>
          </a:xfrm>
          <a:prstGeom prst="rect">
            <a:avLst/>
          </a:prstGeom>
          <a:ln>
            <a:noFill/>
          </a:ln>
        </p:spPr>
      </p:pic>
      <p:pic>
        <p:nvPicPr>
          <p:cNvPr id="18" name="Picture 17">
            <a:extLst>
              <a:ext uri="{FF2B5EF4-FFF2-40B4-BE49-F238E27FC236}">
                <a16:creationId xmlns:a16="http://schemas.microsoft.com/office/drawing/2014/main" id="{73D8F833-2945-40CF-A21E-96881EA93B0D}"/>
              </a:ext>
            </a:extLst>
          </p:cNvPr>
          <p:cNvPicPr>
            <a:picLocks noChangeAspect="1"/>
          </p:cNvPicPr>
          <p:nvPr/>
        </p:nvPicPr>
        <p:blipFill rotWithShape="1">
          <a:blip r:embed="rId8"/>
          <a:srcRect t="44895"/>
          <a:stretch/>
        </p:blipFill>
        <p:spPr>
          <a:xfrm>
            <a:off x="10782340" y="1242070"/>
            <a:ext cx="1363447" cy="968020"/>
          </a:xfrm>
          <a:prstGeom prst="rect">
            <a:avLst/>
          </a:prstGeom>
          <a:ln>
            <a:noFill/>
          </a:ln>
        </p:spPr>
      </p:pic>
      <p:pic>
        <p:nvPicPr>
          <p:cNvPr id="19" name="Picture 18">
            <a:extLst>
              <a:ext uri="{FF2B5EF4-FFF2-40B4-BE49-F238E27FC236}">
                <a16:creationId xmlns:a16="http://schemas.microsoft.com/office/drawing/2014/main" id="{3E6079F5-9555-451B-878D-F283559EE74E}"/>
              </a:ext>
            </a:extLst>
          </p:cNvPr>
          <p:cNvPicPr>
            <a:picLocks noChangeAspect="1"/>
          </p:cNvPicPr>
          <p:nvPr/>
        </p:nvPicPr>
        <p:blipFill>
          <a:blip r:embed="rId9"/>
          <a:stretch>
            <a:fillRect/>
          </a:stretch>
        </p:blipFill>
        <p:spPr>
          <a:xfrm>
            <a:off x="9254923" y="2653306"/>
            <a:ext cx="1370643" cy="1196534"/>
          </a:xfrm>
          <a:prstGeom prst="rect">
            <a:avLst/>
          </a:prstGeom>
        </p:spPr>
      </p:pic>
      <p:pic>
        <p:nvPicPr>
          <p:cNvPr id="2" name="Picture 1">
            <a:extLst>
              <a:ext uri="{FF2B5EF4-FFF2-40B4-BE49-F238E27FC236}">
                <a16:creationId xmlns:a16="http://schemas.microsoft.com/office/drawing/2014/main" id="{D1CA9273-7541-4765-8662-8C38FBCE9AD2}"/>
              </a:ext>
            </a:extLst>
          </p:cNvPr>
          <p:cNvPicPr>
            <a:picLocks noChangeAspect="1"/>
          </p:cNvPicPr>
          <p:nvPr/>
        </p:nvPicPr>
        <p:blipFill rotWithShape="1">
          <a:blip r:embed="rId10"/>
          <a:srcRect l="48762" t="1" r="9737" b="66014"/>
          <a:stretch/>
        </p:blipFill>
        <p:spPr>
          <a:xfrm>
            <a:off x="10782340" y="2464249"/>
            <a:ext cx="1363447" cy="1365289"/>
          </a:xfrm>
          <a:prstGeom prst="rect">
            <a:avLst/>
          </a:prstGeom>
        </p:spPr>
      </p:pic>
      <p:sp>
        <p:nvSpPr>
          <p:cNvPr id="3" name="TextBox 2">
            <a:extLst>
              <a:ext uri="{FF2B5EF4-FFF2-40B4-BE49-F238E27FC236}">
                <a16:creationId xmlns:a16="http://schemas.microsoft.com/office/drawing/2014/main" id="{5D695EB6-CD59-4854-AF61-B5366344EB2D}"/>
              </a:ext>
            </a:extLst>
          </p:cNvPr>
          <p:cNvSpPr txBox="1"/>
          <p:nvPr/>
        </p:nvSpPr>
        <p:spPr>
          <a:xfrm>
            <a:off x="9436528" y="703041"/>
            <a:ext cx="2391680" cy="369332"/>
          </a:xfrm>
          <a:prstGeom prst="rect">
            <a:avLst/>
          </a:prstGeom>
          <a:noFill/>
          <a:ln>
            <a:noFill/>
          </a:ln>
        </p:spPr>
        <p:txBody>
          <a:bodyPr wrap="none" rtlCol="0">
            <a:spAutoFit/>
          </a:bodyPr>
          <a:lstStyle/>
          <a:p>
            <a:r>
              <a:rPr lang="en-US" dirty="0"/>
              <a:t>Molecular scale models</a:t>
            </a:r>
          </a:p>
        </p:txBody>
      </p:sp>
      <p:sp>
        <p:nvSpPr>
          <p:cNvPr id="11" name="TextBox 10">
            <a:extLst>
              <a:ext uri="{FF2B5EF4-FFF2-40B4-BE49-F238E27FC236}">
                <a16:creationId xmlns:a16="http://schemas.microsoft.com/office/drawing/2014/main" id="{90C78890-8DC0-4A4A-B97B-4C5D9029258E}"/>
              </a:ext>
            </a:extLst>
          </p:cNvPr>
          <p:cNvSpPr txBox="1"/>
          <p:nvPr/>
        </p:nvSpPr>
        <p:spPr>
          <a:xfrm>
            <a:off x="9436528" y="2188317"/>
            <a:ext cx="4900247" cy="369332"/>
          </a:xfrm>
          <a:prstGeom prst="rect">
            <a:avLst/>
          </a:prstGeom>
          <a:noFill/>
        </p:spPr>
        <p:txBody>
          <a:bodyPr wrap="square" rtlCol="0">
            <a:spAutoFit/>
          </a:bodyPr>
          <a:lstStyle/>
          <a:p>
            <a:r>
              <a:rPr lang="en-US" dirty="0"/>
              <a:t>NC adhesion to live cells</a:t>
            </a:r>
          </a:p>
        </p:txBody>
      </p:sp>
      <p:sp>
        <p:nvSpPr>
          <p:cNvPr id="20" name="TextBox 19">
            <a:extLst>
              <a:ext uri="{FF2B5EF4-FFF2-40B4-BE49-F238E27FC236}">
                <a16:creationId xmlns:a16="http://schemas.microsoft.com/office/drawing/2014/main" id="{5722BD3A-CAC5-4CE1-9ACE-DAF861E50FE4}"/>
              </a:ext>
            </a:extLst>
          </p:cNvPr>
          <p:cNvSpPr txBox="1"/>
          <p:nvPr/>
        </p:nvSpPr>
        <p:spPr>
          <a:xfrm>
            <a:off x="9134581" y="3803673"/>
            <a:ext cx="1647759" cy="369332"/>
          </a:xfrm>
          <a:prstGeom prst="rect">
            <a:avLst/>
          </a:prstGeom>
          <a:noFill/>
        </p:spPr>
        <p:txBody>
          <a:bodyPr wrap="none" rtlCol="0">
            <a:spAutoFit/>
          </a:bodyPr>
          <a:lstStyle/>
          <a:p>
            <a:r>
              <a:rPr lang="en-US" dirty="0"/>
              <a:t>NC margination</a:t>
            </a:r>
          </a:p>
        </p:txBody>
      </p:sp>
      <p:sp>
        <p:nvSpPr>
          <p:cNvPr id="21" name="TextBox 20">
            <a:extLst>
              <a:ext uri="{FF2B5EF4-FFF2-40B4-BE49-F238E27FC236}">
                <a16:creationId xmlns:a16="http://schemas.microsoft.com/office/drawing/2014/main" id="{9C3A9120-85FD-4397-9E27-7F2089253DCC}"/>
              </a:ext>
            </a:extLst>
          </p:cNvPr>
          <p:cNvSpPr txBox="1"/>
          <p:nvPr/>
        </p:nvSpPr>
        <p:spPr>
          <a:xfrm>
            <a:off x="10672285" y="3810764"/>
            <a:ext cx="1591590" cy="369332"/>
          </a:xfrm>
          <a:prstGeom prst="rect">
            <a:avLst/>
          </a:prstGeom>
          <a:noFill/>
        </p:spPr>
        <p:txBody>
          <a:bodyPr wrap="none" rtlCol="0">
            <a:spAutoFit/>
          </a:bodyPr>
          <a:lstStyle/>
          <a:p>
            <a:r>
              <a:rPr lang="en-US" dirty="0"/>
              <a:t>In vivo imaging</a:t>
            </a:r>
          </a:p>
        </p:txBody>
      </p:sp>
    </p:spTree>
    <p:extLst>
      <p:ext uri="{BB962C8B-B14F-4D97-AF65-F5344CB8AC3E}">
        <p14:creationId xmlns:p14="http://schemas.microsoft.com/office/powerpoint/2010/main" val="2618074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TotalTime>
  <Words>416</Words>
  <Application>Microsoft Office PowerPoint</Application>
  <PresentationFormat>Widescreen</PresentationFormat>
  <Paragraphs>28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Peng, Grace (NIH/NIBIB) [E]</dc:creator>
  <cp:lastModifiedBy>ravi radhakrishnan</cp:lastModifiedBy>
  <cp:revision>29</cp:revision>
  <dcterms:created xsi:type="dcterms:W3CDTF">2019-02-06T14:40:55Z</dcterms:created>
  <dcterms:modified xsi:type="dcterms:W3CDTF">2019-02-19T15:53:12Z</dcterms:modified>
</cp:coreProperties>
</file>