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C9FB6-445B-4B3E-853C-E2D31B8F535E}" v="38" dt="2019-02-21T01:52:21.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8575" autoAdjust="0"/>
  </p:normalViewPr>
  <p:slideViewPr>
    <p:cSldViewPr snapToGrid="0">
      <p:cViewPr varScale="1">
        <p:scale>
          <a:sx n="46" d="100"/>
          <a:sy n="46" d="100"/>
        </p:scale>
        <p:origin x="1364" y="32"/>
      </p:cViewPr>
      <p:guideLst/>
    </p:cSldViewPr>
  </p:slideViewPr>
  <p:notesTextViewPr>
    <p:cViewPr>
      <p:scale>
        <a:sx n="1" d="1"/>
        <a:sy n="1" d="1"/>
      </p:scale>
      <p:origin x="0" y="-836"/>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enson" userId="387d5a6a-1a50-44ec-95b8-5fa43a134da7" providerId="ADAL" clId="{827C9FB6-445B-4B3E-853C-E2D31B8F535E}"/>
    <pc:docChg chg="undo custSel modSld">
      <pc:chgData name="Michael Henson" userId="387d5a6a-1a50-44ec-95b8-5fa43a134da7" providerId="ADAL" clId="{827C9FB6-445B-4B3E-853C-E2D31B8F535E}" dt="2019-02-21T01:55:34.859" v="4048" actId="20577"/>
      <pc:docMkLst>
        <pc:docMk/>
      </pc:docMkLst>
      <pc:sldChg chg="addSp delSp modSp modNotesTx">
        <pc:chgData name="Michael Henson" userId="387d5a6a-1a50-44ec-95b8-5fa43a134da7" providerId="ADAL" clId="{827C9FB6-445B-4B3E-853C-E2D31B8F535E}" dt="2019-02-21T01:55:34.859" v="4048" actId="20577"/>
        <pc:sldMkLst>
          <pc:docMk/>
          <pc:sldMk cId="261807464" sldId="262"/>
        </pc:sldMkLst>
        <pc:spChg chg="mod">
          <ac:chgData name="Michael Henson" userId="387d5a6a-1a50-44ec-95b8-5fa43a134da7" providerId="ADAL" clId="{827C9FB6-445B-4B3E-853C-E2D31B8F535E}" dt="2019-02-21T01:41:37.044" v="2946" actId="1036"/>
          <ac:spMkLst>
            <pc:docMk/>
            <pc:sldMk cId="261807464" sldId="262"/>
            <ac:spMk id="8" creationId="{E65498B5-74FA-4354-A9FA-523536215906}"/>
          </ac:spMkLst>
        </pc:spChg>
        <pc:spChg chg="mod">
          <ac:chgData name="Michael Henson" userId="387d5a6a-1a50-44ec-95b8-5fa43a134da7" providerId="ADAL" clId="{827C9FB6-445B-4B3E-853C-E2D31B8F535E}" dt="2019-02-20T22:40:26.802" v="584" actId="14100"/>
          <ac:spMkLst>
            <pc:docMk/>
            <pc:sldMk cId="261807464" sldId="262"/>
            <ac:spMk id="9" creationId="{AC7D79D5-4CE2-47B6-836E-C505384A5CE4}"/>
          </ac:spMkLst>
        </pc:spChg>
        <pc:spChg chg="add mod">
          <ac:chgData name="Michael Henson" userId="387d5a6a-1a50-44ec-95b8-5fa43a134da7" providerId="ADAL" clId="{827C9FB6-445B-4B3E-853C-E2D31B8F535E}" dt="2019-02-20T20:46:32.586" v="479" actId="164"/>
          <ac:spMkLst>
            <pc:docMk/>
            <pc:sldMk cId="261807464" sldId="262"/>
            <ac:spMk id="21" creationId="{0A9DE3F9-2B7E-486F-BA8B-53EFB138039B}"/>
          </ac:spMkLst>
        </pc:spChg>
        <pc:spChg chg="add del mod">
          <ac:chgData name="Michael Henson" userId="387d5a6a-1a50-44ec-95b8-5fa43a134da7" providerId="ADAL" clId="{827C9FB6-445B-4B3E-853C-E2D31B8F535E}" dt="2019-02-20T20:38:02.659" v="260" actId="478"/>
          <ac:spMkLst>
            <pc:docMk/>
            <pc:sldMk cId="261807464" sldId="262"/>
            <ac:spMk id="22" creationId="{30583567-03F8-4AB3-A2D7-2BAF40645B80}"/>
          </ac:spMkLst>
        </pc:spChg>
        <pc:spChg chg="add mod">
          <ac:chgData name="Michael Henson" userId="387d5a6a-1a50-44ec-95b8-5fa43a134da7" providerId="ADAL" clId="{827C9FB6-445B-4B3E-853C-E2D31B8F535E}" dt="2019-02-20T20:46:32.586" v="479" actId="164"/>
          <ac:spMkLst>
            <pc:docMk/>
            <pc:sldMk cId="261807464" sldId="262"/>
            <ac:spMk id="23" creationId="{19416444-65ED-4784-888A-40656FF55CC0}"/>
          </ac:spMkLst>
        </pc:spChg>
        <pc:spChg chg="add del mod">
          <ac:chgData name="Michael Henson" userId="387d5a6a-1a50-44ec-95b8-5fa43a134da7" providerId="ADAL" clId="{827C9FB6-445B-4B3E-853C-E2D31B8F535E}" dt="2019-02-20T20:36:58.916" v="225" actId="767"/>
          <ac:spMkLst>
            <pc:docMk/>
            <pc:sldMk cId="261807464" sldId="262"/>
            <ac:spMk id="24" creationId="{DB018E09-7593-4F01-9E67-8AE93451B149}"/>
          </ac:spMkLst>
        </pc:spChg>
        <pc:spChg chg="add mod">
          <ac:chgData name="Michael Henson" userId="387d5a6a-1a50-44ec-95b8-5fa43a134da7" providerId="ADAL" clId="{827C9FB6-445B-4B3E-853C-E2D31B8F535E}" dt="2019-02-20T20:46:32.586" v="479" actId="164"/>
          <ac:spMkLst>
            <pc:docMk/>
            <pc:sldMk cId="261807464" sldId="262"/>
            <ac:spMk id="25" creationId="{F2FA7FD3-B2CD-4E90-9B18-EE6BE7EE043B}"/>
          </ac:spMkLst>
        </pc:spChg>
        <pc:spChg chg="add mod">
          <ac:chgData name="Michael Henson" userId="387d5a6a-1a50-44ec-95b8-5fa43a134da7" providerId="ADAL" clId="{827C9FB6-445B-4B3E-853C-E2D31B8F535E}" dt="2019-02-20T20:46:32.586" v="479" actId="164"/>
          <ac:spMkLst>
            <pc:docMk/>
            <pc:sldMk cId="261807464" sldId="262"/>
            <ac:spMk id="26" creationId="{568FC8EE-ACFA-41D1-A645-40AA4DB54B77}"/>
          </ac:spMkLst>
        </pc:spChg>
        <pc:spChg chg="add del mod">
          <ac:chgData name="Michael Henson" userId="387d5a6a-1a50-44ec-95b8-5fa43a134da7" providerId="ADAL" clId="{827C9FB6-445B-4B3E-853C-E2D31B8F535E}" dt="2019-02-20T20:38:59.681" v="273" actId="767"/>
          <ac:spMkLst>
            <pc:docMk/>
            <pc:sldMk cId="261807464" sldId="262"/>
            <ac:spMk id="27" creationId="{40488B5A-FAC6-4788-9FDE-D042AFC67845}"/>
          </ac:spMkLst>
        </pc:spChg>
        <pc:spChg chg="add mod">
          <ac:chgData name="Michael Henson" userId="387d5a6a-1a50-44ec-95b8-5fa43a134da7" providerId="ADAL" clId="{827C9FB6-445B-4B3E-853C-E2D31B8F535E}" dt="2019-02-20T20:46:32.586" v="479" actId="164"/>
          <ac:spMkLst>
            <pc:docMk/>
            <pc:sldMk cId="261807464" sldId="262"/>
            <ac:spMk id="28" creationId="{C1C21991-D3B7-4750-B951-ECEF03CF4331}"/>
          </ac:spMkLst>
        </pc:spChg>
        <pc:spChg chg="add mod">
          <ac:chgData name="Michael Henson" userId="387d5a6a-1a50-44ec-95b8-5fa43a134da7" providerId="ADAL" clId="{827C9FB6-445B-4B3E-853C-E2D31B8F535E}" dt="2019-02-20T20:46:32.586" v="479" actId="164"/>
          <ac:spMkLst>
            <pc:docMk/>
            <pc:sldMk cId="261807464" sldId="262"/>
            <ac:spMk id="29" creationId="{7E3DF88D-2706-4522-83C6-DB3FD149EE4E}"/>
          </ac:spMkLst>
        </pc:spChg>
        <pc:spChg chg="add del">
          <ac:chgData name="Michael Henson" userId="387d5a6a-1a50-44ec-95b8-5fa43a134da7" providerId="ADAL" clId="{827C9FB6-445B-4B3E-853C-E2D31B8F535E}" dt="2019-02-20T20:40:21.951" v="332"/>
          <ac:spMkLst>
            <pc:docMk/>
            <pc:sldMk cId="261807464" sldId="262"/>
            <ac:spMk id="30" creationId="{6EE38223-A11B-4413-9B39-21C4C93DD0D5}"/>
          </ac:spMkLst>
        </pc:spChg>
        <pc:spChg chg="add mod">
          <ac:chgData name="Michael Henson" userId="387d5a6a-1a50-44ec-95b8-5fa43a134da7" providerId="ADAL" clId="{827C9FB6-445B-4B3E-853C-E2D31B8F535E}" dt="2019-02-20T20:46:32.586" v="479" actId="164"/>
          <ac:spMkLst>
            <pc:docMk/>
            <pc:sldMk cId="261807464" sldId="262"/>
            <ac:spMk id="31" creationId="{DAD3F126-F11D-4E05-8400-3DC40D9D0C5F}"/>
          </ac:spMkLst>
        </pc:spChg>
        <pc:spChg chg="add mod">
          <ac:chgData name="Michael Henson" userId="387d5a6a-1a50-44ec-95b8-5fa43a134da7" providerId="ADAL" clId="{827C9FB6-445B-4B3E-853C-E2D31B8F535E}" dt="2019-02-21T01:40:23.178" v="2910" actId="1036"/>
          <ac:spMkLst>
            <pc:docMk/>
            <pc:sldMk cId="261807464" sldId="262"/>
            <ac:spMk id="32" creationId="{8FCC285C-FED3-44B8-B043-6FCBD30B103D}"/>
          </ac:spMkLst>
        </pc:spChg>
        <pc:spChg chg="add mod">
          <ac:chgData name="Michael Henson" userId="387d5a6a-1a50-44ec-95b8-5fa43a134da7" providerId="ADAL" clId="{827C9FB6-445B-4B3E-853C-E2D31B8F535E}" dt="2019-02-21T01:12:57.795" v="1372" actId="20577"/>
          <ac:spMkLst>
            <pc:docMk/>
            <pc:sldMk cId="261807464" sldId="262"/>
            <ac:spMk id="34" creationId="{D689EAD2-8244-40CB-8F15-E93D54DA1B5E}"/>
          </ac:spMkLst>
        </pc:spChg>
        <pc:grpChg chg="add mod">
          <ac:chgData name="Michael Henson" userId="387d5a6a-1a50-44ec-95b8-5fa43a134da7" providerId="ADAL" clId="{827C9FB6-445B-4B3E-853C-E2D31B8F535E}" dt="2019-02-20T20:48:01.135" v="573" actId="1035"/>
          <ac:grpSpMkLst>
            <pc:docMk/>
            <pc:sldMk cId="261807464" sldId="262"/>
            <ac:grpSpMk id="33" creationId="{5D94C976-3B69-427E-824A-FE8CDBDB251A}"/>
          </ac:grpSpMkLst>
        </pc:grpChg>
        <pc:picChg chg="mod">
          <ac:chgData name="Michael Henson" userId="387d5a6a-1a50-44ec-95b8-5fa43a134da7" providerId="ADAL" clId="{827C9FB6-445B-4B3E-853C-E2D31B8F535E}" dt="2019-02-21T01:08:08.799" v="1090" actId="1038"/>
          <ac:picMkLst>
            <pc:docMk/>
            <pc:sldMk cId="261807464" sldId="262"/>
            <ac:picMk id="2" creationId="{9501BC59-6371-4ADE-B4B0-43F514EAF597}"/>
          </ac:picMkLst>
        </pc:picChg>
        <pc:picChg chg="mod">
          <ac:chgData name="Michael Henson" userId="387d5a6a-1a50-44ec-95b8-5fa43a134da7" providerId="ADAL" clId="{827C9FB6-445B-4B3E-853C-E2D31B8F535E}" dt="2019-02-21T01:08:05.764" v="1089" actId="1038"/>
          <ac:picMkLst>
            <pc:docMk/>
            <pc:sldMk cId="261807464" sldId="262"/>
            <ac:picMk id="3" creationId="{3AA341DF-E8AC-4993-8B05-DCA129BB210A}"/>
          </ac:picMkLst>
        </pc:picChg>
        <pc:picChg chg="mod">
          <ac:chgData name="Michael Henson" userId="387d5a6a-1a50-44ec-95b8-5fa43a134da7" providerId="ADAL" clId="{827C9FB6-445B-4B3E-853C-E2D31B8F535E}" dt="2019-02-21T01:42:20.307" v="2948" actId="1035"/>
          <ac:picMkLst>
            <pc:docMk/>
            <pc:sldMk cId="261807464" sldId="262"/>
            <ac:picMk id="4" creationId="{12734DF8-83C6-47FE-B4C5-05577529BD88}"/>
          </ac:picMkLst>
        </pc:picChg>
        <pc:picChg chg="mod">
          <ac:chgData name="Michael Henson" userId="387d5a6a-1a50-44ec-95b8-5fa43a134da7" providerId="ADAL" clId="{827C9FB6-445B-4B3E-853C-E2D31B8F535E}" dt="2019-02-21T01:07:45.179" v="1083" actId="1038"/>
          <ac:picMkLst>
            <pc:docMk/>
            <pc:sldMk cId="261807464" sldId="262"/>
            <ac:picMk id="10" creationId="{010A3644-8A2E-4EE7-9EEC-20F3736B80B6}"/>
          </ac:picMkLst>
        </pc:picChg>
        <pc:picChg chg="add mod">
          <ac:chgData name="Michael Henson" userId="387d5a6a-1a50-44ec-95b8-5fa43a134da7" providerId="ADAL" clId="{827C9FB6-445B-4B3E-853C-E2D31B8F535E}" dt="2019-02-20T20:46:32.586" v="479" actId="164"/>
          <ac:picMkLst>
            <pc:docMk/>
            <pc:sldMk cId="261807464" sldId="262"/>
            <ac:picMk id="13" creationId="{E80F725E-2766-4B95-A90E-4581B1A054A9}"/>
          </ac:picMkLst>
        </pc:picChg>
        <pc:picChg chg="add del mod">
          <ac:chgData name="Michael Henson" userId="387d5a6a-1a50-44ec-95b8-5fa43a134da7" providerId="ADAL" clId="{827C9FB6-445B-4B3E-853C-E2D31B8F535E}" dt="2019-02-20T20:32:47.961" v="102" actId="478"/>
          <ac:picMkLst>
            <pc:docMk/>
            <pc:sldMk cId="261807464" sldId="262"/>
            <ac:picMk id="15" creationId="{F39066A7-0975-4E3F-AE60-054AF5DF5823}"/>
          </ac:picMkLst>
        </pc:picChg>
        <pc:picChg chg="add del mod">
          <ac:chgData name="Michael Henson" userId="387d5a6a-1a50-44ec-95b8-5fa43a134da7" providerId="ADAL" clId="{827C9FB6-445B-4B3E-853C-E2D31B8F535E}" dt="2019-02-20T20:25:43.505" v="98"/>
          <ac:picMkLst>
            <pc:docMk/>
            <pc:sldMk cId="261807464" sldId="262"/>
            <ac:picMk id="16" creationId="{EDCB5C45-007A-4C17-9BC9-FC1E16B97A93}"/>
          </ac:picMkLst>
        </pc:picChg>
        <pc:picChg chg="add mod">
          <ac:chgData name="Michael Henson" userId="387d5a6a-1a50-44ec-95b8-5fa43a134da7" providerId="ADAL" clId="{827C9FB6-445B-4B3E-853C-E2D31B8F535E}" dt="2019-02-20T20:46:32.586" v="479" actId="164"/>
          <ac:picMkLst>
            <pc:docMk/>
            <pc:sldMk cId="261807464" sldId="262"/>
            <ac:picMk id="18" creationId="{C9289B52-4B1D-41BB-9534-DCB5A9C16A80}"/>
          </ac:picMkLst>
        </pc:picChg>
        <pc:picChg chg="add mod">
          <ac:chgData name="Michael Henson" userId="387d5a6a-1a50-44ec-95b8-5fa43a134da7" providerId="ADAL" clId="{827C9FB6-445B-4B3E-853C-E2D31B8F535E}" dt="2019-02-20T20:46:32.586" v="479" actId="164"/>
          <ac:picMkLst>
            <pc:docMk/>
            <pc:sldMk cId="261807464" sldId="262"/>
            <ac:picMk id="19" creationId="{D9209945-510D-41A2-8317-0802F3D2AACB}"/>
          </ac:picMkLst>
        </pc:picChg>
        <pc:picChg chg="add mod">
          <ac:chgData name="Michael Henson" userId="387d5a6a-1a50-44ec-95b8-5fa43a134da7" providerId="ADAL" clId="{827C9FB6-445B-4B3E-853C-E2D31B8F535E}" dt="2019-02-20T20:46:32.586" v="479" actId="164"/>
          <ac:picMkLst>
            <pc:docMk/>
            <pc:sldMk cId="261807464" sldId="262"/>
            <ac:picMk id="20" creationId="{DB5BC729-8D57-4DC8-89D2-429B8FF416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mammalian circadian clock located in the hypothalamus of the brain consists of approximately 20,000 pacemaker neurons that are coupled together to produce a robust overall rhythm that drives bodily functions such as sleep patterns. The clock represents an ideal model system for studying biological network design and behavior due to accumulating data on individual neurons and their interactions. The goal of this project is to develop a multiscale model of the circadian clock and to integrate this model with targeted experiments and novel computational tools to gain improved understanding of network connectivity, synchronization and entrainment properties.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To perform order reduction and accelerate simulation of the neural network model, we are developing a suite of machine learning tools specialized for heterogeneous neural networks. These techniques include diffusion maps, manifold learning techniques with input-output informed kernels and equation-free simulation techniques. Upon completion of this U01 project, we will be well positioned to combine the the neural network model and accelerated simulation tools to computationally identify promising therapeutic strategies for counteracting circadian dysfunction. </a:t>
            </a:r>
          </a:p>
          <a:p>
            <a:pPr marL="0" indent="0">
              <a:buFont typeface="Arial" panose="020B0604020202020204" pitchFamily="34" charset="0"/>
              <a:buNone/>
            </a:pPr>
            <a:endParaRPr lang="en-US" sz="1200" b="0" u="sng" kern="1200" dirty="0">
              <a:solidFill>
                <a:schemeClr val="tx1"/>
              </a:solidFill>
              <a:effectLst/>
              <a:latin typeface="+mn-lt"/>
              <a:ea typeface="+mn-ea"/>
              <a:cs typeface="+mn-cs"/>
            </a:endParaRPr>
          </a:p>
          <a:p>
            <a:pPr marL="0" indent="0">
              <a:buFont typeface="Arial" panose="020B0604020202020204" pitchFamily="34" charset="0"/>
              <a:buNone/>
            </a:pPr>
            <a:r>
              <a:rPr lang="en-US" sz="1200" b="0" u="none" kern="1200" dirty="0">
                <a:solidFill>
                  <a:schemeClr val="tx1"/>
                </a:solidFill>
                <a:effectLst/>
                <a:latin typeface="+mn-lt"/>
                <a:ea typeface="+mn-ea"/>
                <a:cs typeface="+mn-cs"/>
              </a:rPr>
              <a:t>Our multiscale tools will provide effective </a:t>
            </a:r>
            <a:r>
              <a:rPr lang="en-US" sz="1200" kern="1200" dirty="0">
                <a:solidFill>
                  <a:schemeClr val="tx1"/>
                </a:solidFill>
                <a:effectLst/>
                <a:latin typeface="+mn-lt"/>
                <a:ea typeface="+mn-ea"/>
                <a:cs typeface="+mn-cs"/>
              </a:rPr>
              <a:t>spatiotemporal </a:t>
            </a:r>
            <a:r>
              <a:rPr lang="en-US" sz="1200" b="0" u="none" kern="1200" dirty="0">
                <a:solidFill>
                  <a:schemeClr val="tx1"/>
                </a:solidFill>
                <a:effectLst/>
                <a:latin typeface="+mn-lt"/>
                <a:ea typeface="+mn-ea"/>
                <a:cs typeface="+mn-cs"/>
              </a:rPr>
              <a:t>simulation of heterogeneous oscillators on heterogeneous networks over time scales ranging from hours to entire seasons. The multiscale modeling framework will allow direct incorporation of sparse data on individual oscillators (e.g. heterogeneous periods and amplitudes) as well as network properties (e.g. average connectivity, degree distribution).</a:t>
            </a:r>
          </a:p>
          <a:p>
            <a:endParaRPr lang="en-US" sz="1200" kern="1200" dirty="0">
              <a:solidFill>
                <a:schemeClr val="tx1"/>
              </a:solidFill>
              <a:effectLst/>
              <a:latin typeface="+mn-lt"/>
              <a:ea typeface="+mn-ea"/>
              <a:cs typeface="+mn-cs"/>
            </a:endParaRPr>
          </a:p>
          <a:p>
            <a:r>
              <a:rPr lang="en-US" dirty="0"/>
              <a:t>Dr. Michael A. Henson, mhenson@umass.edu</a:t>
            </a: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2/20/2019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2/20/2019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2/20/2019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2/20/2019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2/20/2019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2/20/2019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2/20/2019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2/20/2019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2/20/2019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2/20/2019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2/20/2019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2/20/2019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3"/>
          <a:srcRect l="33280" t="70782" r="40981" b="6720"/>
          <a:stretch/>
        </p:blipFill>
        <p:spPr>
          <a:xfrm>
            <a:off x="8748113" y="4106699"/>
            <a:ext cx="3443888" cy="2751302"/>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4"/>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4"/>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4"/>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4"/>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4"/>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106350" y="66032"/>
            <a:ext cx="5936818" cy="400110"/>
          </a:xfrm>
          <a:prstGeom prst="rect">
            <a:avLst/>
          </a:prstGeom>
          <a:noFill/>
        </p:spPr>
        <p:txBody>
          <a:bodyPr wrap="none" rtlCol="0">
            <a:spAutoFit/>
          </a:bodyPr>
          <a:lstStyle/>
          <a:p>
            <a:r>
              <a:rPr lang="en-US" sz="2000" b="1" dirty="0"/>
              <a:t>Multiscale Neural Model of the Human Circadian Clock</a:t>
            </a:r>
          </a:p>
        </p:txBody>
      </p:sp>
      <p:sp>
        <p:nvSpPr>
          <p:cNvPr id="8" name="TextBox 7">
            <a:extLst>
              <a:ext uri="{FF2B5EF4-FFF2-40B4-BE49-F238E27FC236}">
                <a16:creationId xmlns:a16="http://schemas.microsoft.com/office/drawing/2014/main" id="{E65498B5-74FA-4354-A9FA-523536215906}"/>
              </a:ext>
            </a:extLst>
          </p:cNvPr>
          <p:cNvSpPr txBox="1"/>
          <p:nvPr/>
        </p:nvSpPr>
        <p:spPr>
          <a:xfrm>
            <a:off x="8813109" y="5693343"/>
            <a:ext cx="3350316" cy="1077218"/>
          </a:xfrm>
          <a:prstGeom prst="rect">
            <a:avLst/>
          </a:prstGeom>
          <a:noFill/>
        </p:spPr>
        <p:txBody>
          <a:bodyPr wrap="square" rtlCol="0">
            <a:spAutoFit/>
          </a:bodyPr>
          <a:lstStyle/>
          <a:p>
            <a:r>
              <a:rPr lang="en-US" sz="1600" b="1" dirty="0"/>
              <a:t>Michael Henson, U. Massachusetts</a:t>
            </a:r>
          </a:p>
          <a:p>
            <a:r>
              <a:rPr lang="en-US" sz="1600" b="1" dirty="0"/>
              <a:t>Erik Herzog, Washington U.</a:t>
            </a:r>
          </a:p>
          <a:p>
            <a:r>
              <a:rPr lang="en-US" sz="1600" b="1" dirty="0"/>
              <a:t>Yannis Kevrekidis, Johns Hopkins U.</a:t>
            </a:r>
          </a:p>
          <a:p>
            <a:r>
              <a:rPr lang="en-US" sz="1600" b="1" dirty="0"/>
              <a:t>NIBIB U01-EB021956</a:t>
            </a:r>
          </a:p>
        </p:txBody>
      </p:sp>
      <p:sp>
        <p:nvSpPr>
          <p:cNvPr id="9" name="TextBox 8">
            <a:extLst>
              <a:ext uri="{FF2B5EF4-FFF2-40B4-BE49-F238E27FC236}">
                <a16:creationId xmlns:a16="http://schemas.microsoft.com/office/drawing/2014/main" id="{AC7D79D5-4CE2-47B6-836E-C505384A5CE4}"/>
              </a:ext>
            </a:extLst>
          </p:cNvPr>
          <p:cNvSpPr txBox="1"/>
          <p:nvPr/>
        </p:nvSpPr>
        <p:spPr>
          <a:xfrm>
            <a:off x="-1" y="712101"/>
            <a:ext cx="12114531" cy="646331"/>
          </a:xfrm>
          <a:prstGeom prst="rect">
            <a:avLst/>
          </a:prstGeom>
          <a:noFill/>
        </p:spPr>
        <p:txBody>
          <a:bodyPr wrap="square" rtlCol="0">
            <a:spAutoFit/>
          </a:bodyPr>
          <a:lstStyle/>
          <a:p>
            <a:r>
              <a:rPr lang="en-US" b="1" dirty="0"/>
              <a:t>The model: </a:t>
            </a:r>
            <a:r>
              <a:rPr lang="en-US" dirty="0"/>
              <a:t>We are developing a multiscale model of the human circadian clock and novel computational tools to gain improved understanding of neural network connectivity, synchronization and entrainment properties observed in targeted experiments.</a:t>
            </a:r>
          </a:p>
        </p:txBody>
      </p:sp>
      <p:pic>
        <p:nvPicPr>
          <p:cNvPr id="2" name="Picture 1">
            <a:extLst>
              <a:ext uri="{FF2B5EF4-FFF2-40B4-BE49-F238E27FC236}">
                <a16:creationId xmlns:a16="http://schemas.microsoft.com/office/drawing/2014/main" id="{9501BC59-6371-4ADE-B4B0-43F514EAF597}"/>
              </a:ext>
            </a:extLst>
          </p:cNvPr>
          <p:cNvPicPr>
            <a:picLocks noChangeAspect="1"/>
          </p:cNvPicPr>
          <p:nvPr/>
        </p:nvPicPr>
        <p:blipFill>
          <a:blip r:embed="rId5"/>
          <a:stretch>
            <a:fillRect/>
          </a:stretch>
        </p:blipFill>
        <p:spPr>
          <a:xfrm>
            <a:off x="9896475" y="4106698"/>
            <a:ext cx="1033815" cy="1553546"/>
          </a:xfrm>
          <a:prstGeom prst="rect">
            <a:avLst/>
          </a:prstGeom>
        </p:spPr>
      </p:pic>
      <p:pic>
        <p:nvPicPr>
          <p:cNvPr id="3" name="Picture 2">
            <a:extLst>
              <a:ext uri="{FF2B5EF4-FFF2-40B4-BE49-F238E27FC236}">
                <a16:creationId xmlns:a16="http://schemas.microsoft.com/office/drawing/2014/main" id="{3AA341DF-E8AC-4993-8B05-DCA129BB210A}"/>
              </a:ext>
            </a:extLst>
          </p:cNvPr>
          <p:cNvPicPr>
            <a:picLocks noChangeAspect="1"/>
          </p:cNvPicPr>
          <p:nvPr/>
        </p:nvPicPr>
        <p:blipFill>
          <a:blip r:embed="rId6"/>
          <a:stretch>
            <a:fillRect/>
          </a:stretch>
        </p:blipFill>
        <p:spPr>
          <a:xfrm>
            <a:off x="8767163" y="4117688"/>
            <a:ext cx="1100737" cy="1542435"/>
          </a:xfrm>
          <a:prstGeom prst="rect">
            <a:avLst/>
          </a:prstGeom>
        </p:spPr>
      </p:pic>
      <p:pic>
        <p:nvPicPr>
          <p:cNvPr id="10" name="Picture 9">
            <a:extLst>
              <a:ext uri="{FF2B5EF4-FFF2-40B4-BE49-F238E27FC236}">
                <a16:creationId xmlns:a16="http://schemas.microsoft.com/office/drawing/2014/main" id="{010A3644-8A2E-4EE7-9EEC-20F3736B80B6}"/>
              </a:ext>
            </a:extLst>
          </p:cNvPr>
          <p:cNvPicPr>
            <a:picLocks noChangeAspect="1"/>
          </p:cNvPicPr>
          <p:nvPr/>
        </p:nvPicPr>
        <p:blipFill>
          <a:blip r:embed="rId7"/>
          <a:stretch>
            <a:fillRect/>
          </a:stretch>
        </p:blipFill>
        <p:spPr>
          <a:xfrm>
            <a:off x="10949340" y="4117688"/>
            <a:ext cx="1235177" cy="1542435"/>
          </a:xfrm>
          <a:prstGeom prst="rect">
            <a:avLst/>
          </a:prstGeom>
        </p:spPr>
      </p:pic>
      <p:grpSp>
        <p:nvGrpSpPr>
          <p:cNvPr id="33" name="Group 32">
            <a:extLst>
              <a:ext uri="{FF2B5EF4-FFF2-40B4-BE49-F238E27FC236}">
                <a16:creationId xmlns:a16="http://schemas.microsoft.com/office/drawing/2014/main" id="{5D94C976-3B69-427E-824A-FE8CDBDB251A}"/>
              </a:ext>
            </a:extLst>
          </p:cNvPr>
          <p:cNvGrpSpPr/>
          <p:nvPr/>
        </p:nvGrpSpPr>
        <p:grpSpPr>
          <a:xfrm>
            <a:off x="597399" y="1343187"/>
            <a:ext cx="10453360" cy="1833295"/>
            <a:chOff x="183930" y="1613526"/>
            <a:chExt cx="10453360" cy="1833295"/>
          </a:xfrm>
        </p:grpSpPr>
        <p:pic>
          <p:nvPicPr>
            <p:cNvPr id="13" name="Picture 12">
              <a:extLst>
                <a:ext uri="{FF2B5EF4-FFF2-40B4-BE49-F238E27FC236}">
                  <a16:creationId xmlns:a16="http://schemas.microsoft.com/office/drawing/2014/main" id="{E80F725E-2766-4B95-A90E-4581B1A054A9}"/>
                </a:ext>
              </a:extLst>
            </p:cNvPr>
            <p:cNvPicPr>
              <a:picLocks noChangeAspect="1"/>
            </p:cNvPicPr>
            <p:nvPr/>
          </p:nvPicPr>
          <p:blipFill>
            <a:blip r:embed="rId8"/>
            <a:stretch>
              <a:fillRect/>
            </a:stretch>
          </p:blipFill>
          <p:spPr>
            <a:xfrm>
              <a:off x="183930" y="1613526"/>
              <a:ext cx="2110854" cy="1494741"/>
            </a:xfrm>
            <a:prstGeom prst="rect">
              <a:avLst/>
            </a:prstGeom>
          </p:spPr>
        </p:pic>
        <p:pic>
          <p:nvPicPr>
            <p:cNvPr id="18" name="Picture 17">
              <a:extLst>
                <a:ext uri="{FF2B5EF4-FFF2-40B4-BE49-F238E27FC236}">
                  <a16:creationId xmlns:a16="http://schemas.microsoft.com/office/drawing/2014/main" id="{C9289B52-4B1D-41BB-9534-DCB5A9C16A80}"/>
                </a:ext>
              </a:extLst>
            </p:cNvPr>
            <p:cNvPicPr>
              <a:picLocks noChangeAspect="1"/>
            </p:cNvPicPr>
            <p:nvPr/>
          </p:nvPicPr>
          <p:blipFill>
            <a:blip r:embed="rId9"/>
            <a:stretch>
              <a:fillRect/>
            </a:stretch>
          </p:blipFill>
          <p:spPr>
            <a:xfrm>
              <a:off x="2749056" y="1941944"/>
              <a:ext cx="2638650" cy="1060962"/>
            </a:xfrm>
            <a:prstGeom prst="rect">
              <a:avLst/>
            </a:prstGeom>
          </p:spPr>
        </p:pic>
        <p:pic>
          <p:nvPicPr>
            <p:cNvPr id="19" name="Picture 18">
              <a:extLst>
                <a:ext uri="{FF2B5EF4-FFF2-40B4-BE49-F238E27FC236}">
                  <a16:creationId xmlns:a16="http://schemas.microsoft.com/office/drawing/2014/main" id="{D9209945-510D-41A2-8317-0802F3D2AACB}"/>
                </a:ext>
              </a:extLst>
            </p:cNvPr>
            <p:cNvPicPr>
              <a:picLocks noChangeAspect="1"/>
            </p:cNvPicPr>
            <p:nvPr/>
          </p:nvPicPr>
          <p:blipFill>
            <a:blip r:embed="rId10"/>
            <a:stretch>
              <a:fillRect/>
            </a:stretch>
          </p:blipFill>
          <p:spPr>
            <a:xfrm>
              <a:off x="5841978" y="2003075"/>
              <a:ext cx="2036240" cy="999831"/>
            </a:xfrm>
            <a:prstGeom prst="rect">
              <a:avLst/>
            </a:prstGeom>
          </p:spPr>
        </p:pic>
        <p:pic>
          <p:nvPicPr>
            <p:cNvPr id="20" name="Picture 19">
              <a:extLst>
                <a:ext uri="{FF2B5EF4-FFF2-40B4-BE49-F238E27FC236}">
                  <a16:creationId xmlns:a16="http://schemas.microsoft.com/office/drawing/2014/main" id="{DB5BC729-8D57-4DC8-89D2-429B8FF416A4}"/>
                </a:ext>
              </a:extLst>
            </p:cNvPr>
            <p:cNvPicPr>
              <a:picLocks noChangeAspect="1"/>
            </p:cNvPicPr>
            <p:nvPr/>
          </p:nvPicPr>
          <p:blipFill>
            <a:blip r:embed="rId11"/>
            <a:stretch>
              <a:fillRect/>
            </a:stretch>
          </p:blipFill>
          <p:spPr>
            <a:xfrm>
              <a:off x="8428214" y="1890608"/>
              <a:ext cx="2209076" cy="1268770"/>
            </a:xfrm>
            <a:prstGeom prst="rect">
              <a:avLst/>
            </a:prstGeom>
          </p:spPr>
        </p:pic>
        <p:sp>
          <p:nvSpPr>
            <p:cNvPr id="21" name="TextBox 20">
              <a:extLst>
                <a:ext uri="{FF2B5EF4-FFF2-40B4-BE49-F238E27FC236}">
                  <a16:creationId xmlns:a16="http://schemas.microsoft.com/office/drawing/2014/main" id="{0A9DE3F9-2B7E-486F-BA8B-53EFB138039B}"/>
                </a:ext>
              </a:extLst>
            </p:cNvPr>
            <p:cNvSpPr txBox="1"/>
            <p:nvPr/>
          </p:nvSpPr>
          <p:spPr>
            <a:xfrm>
              <a:off x="287878" y="3091413"/>
              <a:ext cx="1902957" cy="338554"/>
            </a:xfrm>
            <a:prstGeom prst="rect">
              <a:avLst/>
            </a:prstGeom>
            <a:noFill/>
          </p:spPr>
          <p:txBody>
            <a:bodyPr wrap="none" rtlCol="0">
              <a:spAutoFit/>
            </a:bodyPr>
            <a:lstStyle/>
            <a:p>
              <a:r>
                <a:rPr lang="en-US" sz="1600" i="1" dirty="0"/>
                <a:t>Single neuron model</a:t>
              </a:r>
            </a:p>
          </p:txBody>
        </p:sp>
        <p:sp>
          <p:nvSpPr>
            <p:cNvPr id="23" name="TextBox 22">
              <a:extLst>
                <a:ext uri="{FF2B5EF4-FFF2-40B4-BE49-F238E27FC236}">
                  <a16:creationId xmlns:a16="http://schemas.microsoft.com/office/drawing/2014/main" id="{19416444-65ED-4784-888A-40656FF55CC0}"/>
                </a:ext>
              </a:extLst>
            </p:cNvPr>
            <p:cNvSpPr txBox="1"/>
            <p:nvPr/>
          </p:nvSpPr>
          <p:spPr>
            <a:xfrm>
              <a:off x="3149387" y="3073852"/>
              <a:ext cx="1757469" cy="338554"/>
            </a:xfrm>
            <a:prstGeom prst="rect">
              <a:avLst/>
            </a:prstGeom>
            <a:noFill/>
          </p:spPr>
          <p:txBody>
            <a:bodyPr wrap="none" rtlCol="0">
              <a:spAutoFit/>
            </a:bodyPr>
            <a:lstStyle/>
            <a:p>
              <a:r>
                <a:rPr lang="en-US" sz="1600" i="1" dirty="0"/>
                <a:t>Intracellular model</a:t>
              </a:r>
            </a:p>
          </p:txBody>
        </p:sp>
        <p:sp>
          <p:nvSpPr>
            <p:cNvPr id="25" name="TextBox 24">
              <a:extLst>
                <a:ext uri="{FF2B5EF4-FFF2-40B4-BE49-F238E27FC236}">
                  <a16:creationId xmlns:a16="http://schemas.microsoft.com/office/drawing/2014/main" id="{F2FA7FD3-B2CD-4E90-9B18-EE6BE7EE043B}"/>
                </a:ext>
              </a:extLst>
            </p:cNvPr>
            <p:cNvSpPr txBox="1"/>
            <p:nvPr/>
          </p:nvSpPr>
          <p:spPr>
            <a:xfrm>
              <a:off x="6065720" y="3081803"/>
              <a:ext cx="1464375" cy="338554"/>
            </a:xfrm>
            <a:prstGeom prst="rect">
              <a:avLst/>
            </a:prstGeom>
            <a:noFill/>
          </p:spPr>
          <p:txBody>
            <a:bodyPr wrap="none" rtlCol="0">
              <a:spAutoFit/>
            </a:bodyPr>
            <a:lstStyle/>
            <a:p>
              <a:r>
                <a:rPr lang="en-US" sz="1600" i="1" dirty="0"/>
                <a:t>Network model</a:t>
              </a:r>
            </a:p>
          </p:txBody>
        </p:sp>
        <p:sp>
          <p:nvSpPr>
            <p:cNvPr id="26" name="TextBox 25">
              <a:extLst>
                <a:ext uri="{FF2B5EF4-FFF2-40B4-BE49-F238E27FC236}">
                  <a16:creationId xmlns:a16="http://schemas.microsoft.com/office/drawing/2014/main" id="{568FC8EE-ACFA-41D1-A645-40AA4DB54B77}"/>
                </a:ext>
              </a:extLst>
            </p:cNvPr>
            <p:cNvSpPr txBox="1"/>
            <p:nvPr/>
          </p:nvSpPr>
          <p:spPr>
            <a:xfrm>
              <a:off x="8742877" y="3108267"/>
              <a:ext cx="1736566" cy="338554"/>
            </a:xfrm>
            <a:prstGeom prst="rect">
              <a:avLst/>
            </a:prstGeom>
            <a:noFill/>
          </p:spPr>
          <p:txBody>
            <a:bodyPr wrap="none" rtlCol="0">
              <a:spAutoFit/>
            </a:bodyPr>
            <a:lstStyle/>
            <a:p>
              <a:r>
                <a:rPr lang="en-US" sz="1600" i="1" dirty="0"/>
                <a:t>Network dynamics</a:t>
              </a:r>
            </a:p>
          </p:txBody>
        </p:sp>
        <p:sp>
          <p:nvSpPr>
            <p:cNvPr id="28" name="TextBox 27">
              <a:extLst>
                <a:ext uri="{FF2B5EF4-FFF2-40B4-BE49-F238E27FC236}">
                  <a16:creationId xmlns:a16="http://schemas.microsoft.com/office/drawing/2014/main" id="{C1C21991-D3B7-4750-B951-ECEF03CF4331}"/>
                </a:ext>
              </a:extLst>
            </p:cNvPr>
            <p:cNvSpPr txBox="1"/>
            <p:nvPr/>
          </p:nvSpPr>
          <p:spPr>
            <a:xfrm>
              <a:off x="2316607" y="2180037"/>
              <a:ext cx="389850" cy="584775"/>
            </a:xfrm>
            <a:prstGeom prst="rect">
              <a:avLst/>
            </a:prstGeom>
            <a:noFill/>
          </p:spPr>
          <p:txBody>
            <a:bodyPr wrap="none" rtlCol="0">
              <a:spAutoFit/>
            </a:bodyPr>
            <a:lstStyle/>
            <a:p>
              <a:r>
                <a:rPr lang="en-US" sz="3200" b="1" dirty="0"/>
                <a:t>+</a:t>
              </a:r>
            </a:p>
          </p:txBody>
        </p:sp>
        <p:sp>
          <p:nvSpPr>
            <p:cNvPr id="29" name="TextBox 28">
              <a:extLst>
                <a:ext uri="{FF2B5EF4-FFF2-40B4-BE49-F238E27FC236}">
                  <a16:creationId xmlns:a16="http://schemas.microsoft.com/office/drawing/2014/main" id="{7E3DF88D-2706-4522-83C6-DB3FD149EE4E}"/>
                </a:ext>
              </a:extLst>
            </p:cNvPr>
            <p:cNvSpPr txBox="1"/>
            <p:nvPr/>
          </p:nvSpPr>
          <p:spPr>
            <a:xfrm>
              <a:off x="5354498" y="2164007"/>
              <a:ext cx="389850" cy="584775"/>
            </a:xfrm>
            <a:prstGeom prst="rect">
              <a:avLst/>
            </a:prstGeom>
            <a:noFill/>
          </p:spPr>
          <p:txBody>
            <a:bodyPr wrap="none" rtlCol="0">
              <a:spAutoFit/>
            </a:bodyPr>
            <a:lstStyle/>
            <a:p>
              <a:r>
                <a:rPr lang="en-US" sz="3200" b="1" dirty="0"/>
                <a:t>+</a:t>
              </a:r>
            </a:p>
          </p:txBody>
        </p:sp>
        <p:sp>
          <p:nvSpPr>
            <p:cNvPr id="31" name="TextBox 30">
              <a:extLst>
                <a:ext uri="{FF2B5EF4-FFF2-40B4-BE49-F238E27FC236}">
                  <a16:creationId xmlns:a16="http://schemas.microsoft.com/office/drawing/2014/main" id="{DAD3F126-F11D-4E05-8400-3DC40D9D0C5F}"/>
                </a:ext>
              </a:extLst>
            </p:cNvPr>
            <p:cNvSpPr txBox="1"/>
            <p:nvPr/>
          </p:nvSpPr>
          <p:spPr>
            <a:xfrm>
              <a:off x="7997582" y="2180036"/>
              <a:ext cx="389850" cy="584775"/>
            </a:xfrm>
            <a:prstGeom prst="rect">
              <a:avLst/>
            </a:prstGeom>
            <a:noFill/>
          </p:spPr>
          <p:txBody>
            <a:bodyPr wrap="none" rtlCol="0">
              <a:spAutoFit/>
            </a:bodyPr>
            <a:lstStyle/>
            <a:p>
              <a:r>
                <a:rPr lang="en-US" sz="3200" b="1" dirty="0"/>
                <a:t>=</a:t>
              </a:r>
            </a:p>
          </p:txBody>
        </p:sp>
      </p:grpSp>
      <p:sp>
        <p:nvSpPr>
          <p:cNvPr id="32" name="TextBox 31">
            <a:extLst>
              <a:ext uri="{FF2B5EF4-FFF2-40B4-BE49-F238E27FC236}">
                <a16:creationId xmlns:a16="http://schemas.microsoft.com/office/drawing/2014/main" id="{8FCC285C-FED3-44B8-B043-6FCBD30B103D}"/>
              </a:ext>
            </a:extLst>
          </p:cNvPr>
          <p:cNvSpPr txBox="1"/>
          <p:nvPr/>
        </p:nvSpPr>
        <p:spPr>
          <a:xfrm>
            <a:off x="-1" y="4156023"/>
            <a:ext cx="8678128" cy="2585323"/>
          </a:xfrm>
          <a:prstGeom prst="rect">
            <a:avLst/>
          </a:prstGeom>
          <a:noFill/>
        </p:spPr>
        <p:txBody>
          <a:bodyPr wrap="square" rtlCol="0">
            <a:spAutoFit/>
          </a:bodyPr>
          <a:lstStyle/>
          <a:p>
            <a:r>
              <a:rPr lang="en-US" b="1" dirty="0"/>
              <a:t>How will this change current practice? </a:t>
            </a:r>
            <a:r>
              <a:rPr lang="en-US" dirty="0"/>
              <a:t>Improved understanding of neural communication in the human clock could help treat circadian disruptions associated with sleep loss, erratic wake times, obesity, diabetes and schizophrenia. Neural network order reduction and accelerated simulation methods could have broad applicability to brain systems. </a:t>
            </a:r>
          </a:p>
          <a:p>
            <a:endParaRPr lang="en-US" b="1" dirty="0"/>
          </a:p>
          <a:p>
            <a:r>
              <a:rPr lang="en-US" b="1" dirty="0"/>
              <a:t>End Users: </a:t>
            </a:r>
            <a:r>
              <a:rPr lang="en-US" dirty="0"/>
              <a:t>Our circadian model and network simulation tools will be valuable to circadian biologists, network scientists and systems biologists interested in exploring clock mechanisms, function/dysfunction and emergent dynamics. All computational models and simulation/analysis tools are being developed in MATLAB and Python.</a:t>
            </a:r>
            <a:endParaRPr lang="en-US" b="1" dirty="0"/>
          </a:p>
        </p:txBody>
      </p:sp>
      <p:sp>
        <p:nvSpPr>
          <p:cNvPr id="34" name="TextBox 33">
            <a:extLst>
              <a:ext uri="{FF2B5EF4-FFF2-40B4-BE49-F238E27FC236}">
                <a16:creationId xmlns:a16="http://schemas.microsoft.com/office/drawing/2014/main" id="{D689EAD2-8244-40CB-8F15-E93D54DA1B5E}"/>
              </a:ext>
            </a:extLst>
          </p:cNvPr>
          <p:cNvSpPr txBox="1"/>
          <p:nvPr/>
        </p:nvSpPr>
        <p:spPr>
          <a:xfrm>
            <a:off x="20158" y="3147709"/>
            <a:ext cx="12094372" cy="923330"/>
          </a:xfrm>
          <a:prstGeom prst="rect">
            <a:avLst/>
          </a:prstGeom>
          <a:noFill/>
        </p:spPr>
        <p:txBody>
          <a:bodyPr wrap="square" rtlCol="0">
            <a:spAutoFit/>
          </a:bodyPr>
          <a:lstStyle/>
          <a:p>
            <a:r>
              <a:rPr lang="en-US" b="1" dirty="0"/>
              <a:t>What is new inside? </a:t>
            </a:r>
            <a:r>
              <a:rPr lang="en-US" dirty="0"/>
              <a:t>We are developing data-driven techniques for effective order reduction of neural network models and acceleration of network simulation and parametric studies. Multiscale computational techniques being developed include manifold/machine learning tools such as diffusion maps and equation-free simulation techniques.</a:t>
            </a:r>
          </a:p>
        </p:txBody>
      </p:sp>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485</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Michael Henson</cp:lastModifiedBy>
  <cp:revision>17</cp:revision>
  <dcterms:created xsi:type="dcterms:W3CDTF">2019-02-06T14:40:55Z</dcterms:created>
  <dcterms:modified xsi:type="dcterms:W3CDTF">2019-02-21T01:55:43Z</dcterms:modified>
</cp:coreProperties>
</file>