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00" autoAdjust="0"/>
    <p:restoredTop sz="63599" autoAdjust="0"/>
  </p:normalViewPr>
  <p:slideViewPr>
    <p:cSldViewPr snapToGrid="0">
      <p:cViewPr varScale="1">
        <p:scale>
          <a:sx n="73" d="100"/>
          <a:sy n="73" d="100"/>
        </p:scale>
        <p:origin x="16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sz="1200" kern="1200" dirty="0">
              <a:solidFill>
                <a:schemeClr val="tx1"/>
              </a:solidFill>
              <a:effectLst/>
              <a:latin typeface="+mn-lt"/>
              <a:ea typeface="+mn-ea"/>
              <a:cs typeface="+mn-cs"/>
            </a:endParaRPr>
          </a:p>
          <a:p>
            <a:pPr marL="0" indent="0">
              <a:buFont typeface="Wingdings" panose="05000000000000000000" pitchFamily="2" charset="2"/>
              <a:buNone/>
            </a:pPr>
            <a:r>
              <a:rPr lang="en-US" sz="1200" kern="1200" dirty="0">
                <a:solidFill>
                  <a:schemeClr val="tx1"/>
                </a:solidFill>
                <a:effectLst/>
                <a:latin typeface="+mn-lt"/>
                <a:ea typeface="+mn-ea"/>
                <a:cs typeface="+mn-cs"/>
              </a:rPr>
              <a:t>Technological advances in molecular measurements are enabling an unprecedented view of how individual cells in a complex tissue respond and change in physiological and pathological scenarios. There is an unmet need to translate the insights from these large volumes of data into a mechanistic understanding of disease processes. The potential is to build a whole new class of clinical decision-making tools enabled by biological big data analysis and model-based systems engineering.</a:t>
            </a:r>
          </a:p>
          <a:p>
            <a:pPr marL="171450" indent="-171450">
              <a:buFont typeface="Wingdings" panose="05000000000000000000" pitchFamily="2" charset="2"/>
              <a:buChar char="Ø"/>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i="1" kern="1200" dirty="0">
                <a:solidFill>
                  <a:schemeClr val="tx1"/>
                </a:solidFill>
                <a:effectLst/>
                <a:latin typeface="+mn-lt"/>
                <a:ea typeface="+mn-ea"/>
                <a:cs typeface="+mn-cs"/>
              </a:rPr>
              <a:t>mention how can </a:t>
            </a:r>
            <a:r>
              <a:rPr lang="en-US" sz="1200" b="1" i="1" kern="1200" dirty="0">
                <a:solidFill>
                  <a:schemeClr val="tx1"/>
                </a:solidFill>
                <a:effectLst/>
                <a:latin typeface="+mn-lt"/>
                <a:ea typeface="+mn-ea"/>
                <a:cs typeface="+mn-cs"/>
              </a:rPr>
              <a:t>machine learning and AI </a:t>
            </a:r>
            <a:r>
              <a:rPr lang="en-US" sz="1200" b="0" i="1" kern="1200" dirty="0">
                <a:solidFill>
                  <a:schemeClr val="tx1"/>
                </a:solidFill>
                <a:effectLst/>
                <a:latin typeface="+mn-lt"/>
                <a:ea typeface="+mn-ea"/>
                <a:cs typeface="+mn-cs"/>
              </a:rPr>
              <a:t>help your project (2 sentences)</a:t>
            </a:r>
          </a:p>
          <a:p>
            <a:pPr marL="0" indent="0">
              <a:buFont typeface="Wingdings" panose="05000000000000000000" pitchFamily="2" charset="2"/>
              <a:buNone/>
            </a:pPr>
            <a:r>
              <a:rPr lang="en-US" sz="1200" b="0" kern="1200" dirty="0">
                <a:solidFill>
                  <a:schemeClr val="tx1"/>
                </a:solidFill>
                <a:effectLst/>
                <a:latin typeface="+mn-lt"/>
                <a:ea typeface="+mn-ea"/>
                <a:cs typeface="+mn-cs"/>
              </a:rPr>
              <a:t>Machine learning and AI can help the project by enabling analysis of large volumes of single cell data sets we and others are collecting in order to derive detailed maps of cell functional states and their dynamic transitions during tissue injury and disease.</a:t>
            </a:r>
          </a:p>
          <a:p>
            <a:pPr marL="171450" indent="-171450">
              <a:buFont typeface="Wingdings" panose="05000000000000000000" pitchFamily="2" charset="2"/>
              <a:buChar char="Ø"/>
            </a:pPr>
            <a:endParaRPr lang="en-US" sz="1200" b="0" kern="1200" dirty="0">
              <a:solidFill>
                <a:schemeClr val="tx1"/>
              </a:solidFill>
              <a:effectLst/>
              <a:latin typeface="+mn-lt"/>
              <a:ea typeface="+mn-ea"/>
              <a:cs typeface="+mn-cs"/>
            </a:endParaRPr>
          </a:p>
          <a:p>
            <a:pPr marL="171450" indent="-171450">
              <a:buFont typeface="Wingdings" panose="05000000000000000000" pitchFamily="2" charset="2"/>
              <a:buChar char="Ø"/>
            </a:pPr>
            <a:endParaRPr lang="en-US" sz="1200" b="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i="1" kern="1200" dirty="0">
                <a:solidFill>
                  <a:schemeClr val="tx1"/>
                </a:solidFill>
                <a:effectLst/>
                <a:latin typeface="+mn-lt"/>
                <a:ea typeface="+mn-ea"/>
                <a:cs typeface="+mn-cs"/>
              </a:rPr>
              <a:t>List </a:t>
            </a:r>
            <a:r>
              <a:rPr lang="en-US" sz="1200" b="1" i="1" kern="1200" dirty="0">
                <a:solidFill>
                  <a:schemeClr val="tx1"/>
                </a:solidFill>
                <a:effectLst/>
                <a:latin typeface="+mn-lt"/>
                <a:ea typeface="+mn-ea"/>
                <a:cs typeface="+mn-cs"/>
              </a:rPr>
              <a:t>future challenges </a:t>
            </a:r>
            <a:r>
              <a:rPr lang="en-US" sz="1200" b="0" i="1" kern="1200" dirty="0">
                <a:solidFill>
                  <a:schemeClr val="tx1"/>
                </a:solidFill>
                <a:effectLst/>
                <a:latin typeface="+mn-lt"/>
                <a:ea typeface="+mn-ea"/>
                <a:cs typeface="+mn-cs"/>
              </a:rPr>
              <a:t>or next steps after your project is done (1 sentence)</a:t>
            </a:r>
          </a:p>
          <a:p>
            <a:pPr marL="0" indent="0">
              <a:buFont typeface="Wingdings" panose="05000000000000000000" pitchFamily="2" charset="2"/>
              <a:buNone/>
            </a:pPr>
            <a:r>
              <a:rPr lang="en-US" sz="1200" b="0" kern="1200" dirty="0">
                <a:solidFill>
                  <a:schemeClr val="tx1"/>
                </a:solidFill>
                <a:effectLst/>
                <a:latin typeface="+mn-lt"/>
                <a:ea typeface="+mn-ea"/>
                <a:cs typeface="+mn-cs"/>
              </a:rPr>
              <a:t>A key future challenge is to scale the approach to multiple tissue contexts so as to </a:t>
            </a:r>
            <a:r>
              <a:rPr lang="en-US" sz="1200" b="0" kern="1200">
                <a:solidFill>
                  <a:schemeClr val="tx1"/>
                </a:solidFill>
                <a:effectLst/>
                <a:latin typeface="+mn-lt"/>
                <a:ea typeface="+mn-ea"/>
                <a:cs typeface="+mn-cs"/>
              </a:rPr>
              <a:t>build organism-scale </a:t>
            </a:r>
            <a:r>
              <a:rPr lang="en-US" sz="1200" b="0" kern="1200" dirty="0">
                <a:solidFill>
                  <a:schemeClr val="tx1"/>
                </a:solidFill>
                <a:effectLst/>
                <a:latin typeface="+mn-lt"/>
                <a:ea typeface="+mn-ea"/>
                <a:cs typeface="+mn-cs"/>
              </a:rPr>
              <a:t>reference maps of cell states and state transitions, towards a multiscale molecular and cellular Virtual Physiological Human.</a:t>
            </a:r>
          </a:p>
          <a:p>
            <a:pPr marL="171450" indent="-171450">
              <a:buFont typeface="Wingdings" panose="05000000000000000000" pitchFamily="2" charset="2"/>
              <a:buChar char="Ø"/>
            </a:pP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Multiscale modeling</a:t>
            </a:r>
            <a:r>
              <a:rPr lang="en-US" sz="1200" i="1" kern="1200" dirty="0">
                <a:solidFill>
                  <a:schemeClr val="tx1"/>
                </a:solidFill>
                <a:effectLst/>
                <a:latin typeface="+mn-lt"/>
                <a:ea typeface="+mn-ea"/>
                <a:cs typeface="+mn-cs"/>
              </a:rPr>
              <a:t>:  explain how the math will address </a:t>
            </a:r>
            <a:r>
              <a:rPr lang="en-US" sz="1200" i="1" u="sng" kern="1200" dirty="0">
                <a:solidFill>
                  <a:schemeClr val="tx1"/>
                </a:solidFill>
                <a:effectLst/>
                <a:latin typeface="+mn-lt"/>
                <a:ea typeface="+mn-ea"/>
                <a:cs typeface="+mn-cs"/>
              </a:rPr>
              <a:t>methodological challenges </a:t>
            </a:r>
            <a:r>
              <a:rPr lang="en-US" sz="1200" i="1" kern="1200" dirty="0">
                <a:solidFill>
                  <a:schemeClr val="tx1"/>
                </a:solidFill>
                <a:effectLst/>
                <a:latin typeface="+mn-lt"/>
                <a:ea typeface="+mn-ea"/>
                <a:cs typeface="+mn-cs"/>
              </a:rPr>
              <a:t>(e.g.: crossing scales, sparse data, uncertainty, modularity, spatiotemporal simulation challenges,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new math will bridge the bioinformatics analysis of the single cell data sets with the dynamic modeling of organized groups of cells in a tissue. The methodological challenge is on how to utilize snapshot data from single cells to infer dynamics of cell state transitions in response to external/physiological stimuli at the tissue level.</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b="1" dirty="0"/>
              <a:t>MPI name, email:</a:t>
            </a:r>
          </a:p>
          <a:p>
            <a:r>
              <a:rPr lang="en-US" dirty="0"/>
              <a:t>Rajanikanth Vadigepalli, </a:t>
            </a:r>
            <a:r>
              <a:rPr lang="en-US" dirty="0" err="1"/>
              <a:t>Rajanikanth.Vadigepalli@Jefferson.edu</a:t>
            </a:r>
            <a:endParaRPr lang="en-US" dirty="0"/>
          </a:p>
          <a:p>
            <a:r>
              <a:rPr lang="en-US" dirty="0"/>
              <a:t>Jan Hoek, </a:t>
            </a:r>
            <a:r>
              <a:rPr lang="en-US" dirty="0" err="1"/>
              <a:t>Jan.Hoek@Jefferson.edu</a:t>
            </a:r>
            <a:endParaRPr lang="en-US" dirty="0"/>
          </a:p>
          <a:p>
            <a:endParaRPr lang="en-US" dirty="0"/>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3"/>
          <a:srcRect l="33280" t="70782" r="40981" b="6720"/>
          <a:stretch/>
        </p:blipFill>
        <p:spPr>
          <a:xfrm>
            <a:off x="8094846" y="4467497"/>
            <a:ext cx="4097154" cy="2390503"/>
          </a:xfrm>
          <a:prstGeom prst="rect">
            <a:avLst/>
          </a:prstGeom>
        </p:spPr>
      </p:pic>
      <p:sp>
        <p:nvSpPr>
          <p:cNvPr id="9" name="TextBox 8">
            <a:extLst>
              <a:ext uri="{FF2B5EF4-FFF2-40B4-BE49-F238E27FC236}">
                <a16:creationId xmlns:a16="http://schemas.microsoft.com/office/drawing/2014/main" id="{AC7D79D5-4CE2-47B6-836E-C505384A5CE4}"/>
              </a:ext>
            </a:extLst>
          </p:cNvPr>
          <p:cNvSpPr txBox="1"/>
          <p:nvPr/>
        </p:nvSpPr>
        <p:spPr>
          <a:xfrm>
            <a:off x="-1" y="567722"/>
            <a:ext cx="8094847" cy="6247864"/>
          </a:xfrm>
          <a:prstGeom prst="rect">
            <a:avLst/>
          </a:prstGeom>
          <a:noFill/>
        </p:spPr>
        <p:txBody>
          <a:bodyPr wrap="square" rtlCol="0">
            <a:spAutoFit/>
          </a:bodyPr>
          <a:lstStyle/>
          <a:p>
            <a:r>
              <a:rPr lang="en-US" sz="2000" b="1" dirty="0"/>
              <a:t>The model</a:t>
            </a:r>
            <a:endParaRPr lang="en-US" sz="2000" dirty="0"/>
          </a:p>
          <a:p>
            <a:r>
              <a:rPr lang="en-US" sz="2000" dirty="0"/>
              <a:t>The objective is to incorporate single cell data sets into</a:t>
            </a:r>
          </a:p>
          <a:p>
            <a:r>
              <a:rPr lang="en-US" sz="2000" dirty="0"/>
              <a:t>a multiscale network model of complex tissue response</a:t>
            </a:r>
          </a:p>
          <a:p>
            <a:r>
              <a:rPr lang="en-US" sz="2000" dirty="0"/>
              <a:t>dynamics. The model accounts for dynamic transitions</a:t>
            </a:r>
          </a:p>
          <a:p>
            <a:r>
              <a:rPr lang="en-US" sz="2000" dirty="0"/>
              <a:t>between functional states of multiple liver cell types,</a:t>
            </a:r>
          </a:p>
          <a:p>
            <a:r>
              <a:rPr lang="en-US" sz="2000" dirty="0"/>
              <a:t>coupled with production, clearance, and signaling of</a:t>
            </a:r>
          </a:p>
          <a:p>
            <a:r>
              <a:rPr lang="en-US" sz="2000" dirty="0"/>
              <a:t>multiple molecular species.</a:t>
            </a:r>
          </a:p>
          <a:p>
            <a:r>
              <a:rPr lang="en-US" sz="2000" b="1" dirty="0"/>
              <a:t>What is new inside?</a:t>
            </a:r>
            <a:endParaRPr lang="en-US" sz="2000" dirty="0"/>
          </a:p>
          <a:p>
            <a:r>
              <a:rPr lang="en-US" sz="2000" dirty="0"/>
              <a:t>Emerging single cell data sets yield unprecedented view</a:t>
            </a:r>
          </a:p>
          <a:p>
            <a:r>
              <a:rPr lang="en-US" sz="2000" dirty="0"/>
              <a:t>of how cells in a tissue are distributed over a set of</a:t>
            </a:r>
          </a:p>
          <a:p>
            <a:r>
              <a:rPr lang="en-US" sz="2000" dirty="0"/>
              <a:t>functional states. Our approach takes the snapshot data from single cell omics and infers the dynamics of cell state transitions using a model-based approach.</a:t>
            </a:r>
            <a:endParaRPr lang="en-US" sz="2000" b="1" dirty="0"/>
          </a:p>
          <a:p>
            <a:r>
              <a:rPr lang="en-US" sz="2000" b="1" dirty="0"/>
              <a:t>How will this change current practice?</a:t>
            </a:r>
            <a:endParaRPr lang="en-US" sz="2000" dirty="0"/>
          </a:p>
          <a:p>
            <a:r>
              <a:rPr lang="en-US" sz="2000" dirty="0"/>
              <a:t>Potential to usher in a new era of convergence between single cell omics, bioinformatics, and dynamic modeling.</a:t>
            </a:r>
            <a:endParaRPr lang="en-US" sz="2000" b="1" dirty="0"/>
          </a:p>
          <a:p>
            <a:r>
              <a:rPr lang="en-US" sz="2000" b="1" dirty="0"/>
              <a:t>End Users</a:t>
            </a:r>
            <a:endParaRPr lang="en-US" sz="2000" dirty="0"/>
          </a:p>
          <a:p>
            <a:r>
              <a:rPr lang="en-US" sz="2000" dirty="0"/>
              <a:t>The next-generation of systems biologists and computational clinicians can use the new methods to bridge the presently divergent fields of bioinformatics and systems engineering.</a:t>
            </a:r>
          </a:p>
        </p:txBody>
      </p:sp>
      <p:sp>
        <p:nvSpPr>
          <p:cNvPr id="8" name="TextBox 7">
            <a:extLst>
              <a:ext uri="{FF2B5EF4-FFF2-40B4-BE49-F238E27FC236}">
                <a16:creationId xmlns:a16="http://schemas.microsoft.com/office/drawing/2014/main" id="{E65498B5-74FA-4354-A9FA-523536215906}"/>
              </a:ext>
            </a:extLst>
          </p:cNvPr>
          <p:cNvSpPr txBox="1"/>
          <p:nvPr/>
        </p:nvSpPr>
        <p:spPr>
          <a:xfrm>
            <a:off x="8094846" y="5812352"/>
            <a:ext cx="4097154" cy="1015663"/>
          </a:xfrm>
          <a:prstGeom prst="rect">
            <a:avLst/>
          </a:prstGeom>
          <a:noFill/>
        </p:spPr>
        <p:txBody>
          <a:bodyPr wrap="square" rtlCol="0">
            <a:spAutoFit/>
          </a:bodyPr>
          <a:lstStyle/>
          <a:p>
            <a:r>
              <a:rPr lang="en-US" sz="2000" dirty="0">
                <a:solidFill>
                  <a:srgbClr val="FFFF00"/>
                </a:solidFill>
              </a:rPr>
              <a:t>Raj Vadigepalli and Jan Hoek</a:t>
            </a:r>
          </a:p>
          <a:p>
            <a:r>
              <a:rPr lang="en-US" sz="2000" dirty="0">
                <a:solidFill>
                  <a:srgbClr val="FFFF00"/>
                </a:solidFill>
              </a:rPr>
              <a:t>Thomas Jefferson University</a:t>
            </a:r>
          </a:p>
          <a:p>
            <a:r>
              <a:rPr lang="en-US" sz="2000" dirty="0">
                <a:solidFill>
                  <a:srgbClr val="FFFF00"/>
                </a:solidFill>
              </a:rPr>
              <a:t>Grant support:  NIBIB, U01 EB023224</a:t>
            </a:r>
          </a:p>
        </p:txBody>
      </p:sp>
      <p:pic>
        <p:nvPicPr>
          <p:cNvPr id="2" name="Picture 1">
            <a:extLst>
              <a:ext uri="{FF2B5EF4-FFF2-40B4-BE49-F238E27FC236}">
                <a16:creationId xmlns:a16="http://schemas.microsoft.com/office/drawing/2014/main" id="{0FE6F51F-1360-8C46-8DC8-19EB2DA21D64}"/>
              </a:ext>
            </a:extLst>
          </p:cNvPr>
          <p:cNvPicPr>
            <a:picLocks noChangeAspect="1"/>
          </p:cNvPicPr>
          <p:nvPr/>
        </p:nvPicPr>
        <p:blipFill>
          <a:blip r:embed="rId4"/>
          <a:stretch>
            <a:fillRect/>
          </a:stretch>
        </p:blipFill>
        <p:spPr>
          <a:xfrm>
            <a:off x="8304082" y="4541396"/>
            <a:ext cx="1240971" cy="1240971"/>
          </a:xfrm>
          <a:prstGeom prst="rect">
            <a:avLst/>
          </a:prstGeom>
        </p:spPr>
      </p:pic>
      <p:pic>
        <p:nvPicPr>
          <p:cNvPr id="3" name="Picture 2">
            <a:extLst>
              <a:ext uri="{FF2B5EF4-FFF2-40B4-BE49-F238E27FC236}">
                <a16:creationId xmlns:a16="http://schemas.microsoft.com/office/drawing/2014/main" id="{B1F95EBD-91E7-224B-B1B6-E9DD039949D7}"/>
              </a:ext>
            </a:extLst>
          </p:cNvPr>
          <p:cNvPicPr>
            <a:picLocks noChangeAspect="1"/>
          </p:cNvPicPr>
          <p:nvPr/>
        </p:nvPicPr>
        <p:blipFill>
          <a:blip r:embed="rId5"/>
          <a:stretch>
            <a:fillRect/>
          </a:stretch>
        </p:blipFill>
        <p:spPr>
          <a:xfrm>
            <a:off x="9999586" y="4541396"/>
            <a:ext cx="1240971" cy="1240971"/>
          </a:xfrm>
          <a:prstGeom prst="rect">
            <a:avLst/>
          </a:prstGeom>
        </p:spPr>
      </p:pic>
      <p:pic>
        <p:nvPicPr>
          <p:cNvPr id="13" name="Picture 12">
            <a:extLst>
              <a:ext uri="{FF2B5EF4-FFF2-40B4-BE49-F238E27FC236}">
                <a16:creationId xmlns:a16="http://schemas.microsoft.com/office/drawing/2014/main" id="{4FFA2FAF-B851-8243-B9C6-A2915D04AFE0}"/>
              </a:ext>
            </a:extLst>
          </p:cNvPr>
          <p:cNvPicPr>
            <a:picLocks noChangeAspect="1"/>
          </p:cNvPicPr>
          <p:nvPr/>
        </p:nvPicPr>
        <p:blipFill rotWithShape="1">
          <a:blip r:embed="rId6">
            <a:alphaModFix amt="75000"/>
          </a:blip>
          <a:srcRect l="42469" t="8439" r="46828" b="83660"/>
          <a:stretch/>
        </p:blipFill>
        <p:spPr>
          <a:xfrm>
            <a:off x="20157" y="-4"/>
            <a:ext cx="1219201" cy="541867"/>
          </a:xfrm>
          <a:prstGeom prst="rect">
            <a:avLst/>
          </a:prstGeom>
        </p:spPr>
      </p:pic>
      <p:pic>
        <p:nvPicPr>
          <p:cNvPr id="15" name="Picture 14">
            <a:extLst>
              <a:ext uri="{FF2B5EF4-FFF2-40B4-BE49-F238E27FC236}">
                <a16:creationId xmlns:a16="http://schemas.microsoft.com/office/drawing/2014/main" id="{96558974-FE20-0D47-8253-434F6F4680CE}"/>
              </a:ext>
            </a:extLst>
          </p:cNvPr>
          <p:cNvPicPr>
            <a:picLocks noChangeAspect="1"/>
          </p:cNvPicPr>
          <p:nvPr/>
        </p:nvPicPr>
        <p:blipFill rotWithShape="1">
          <a:blip r:embed="rId6">
            <a:alphaModFix amt="75000"/>
          </a:blip>
          <a:srcRect l="42469" t="8439" r="46828" b="83660"/>
          <a:stretch/>
        </p:blipFill>
        <p:spPr>
          <a:xfrm>
            <a:off x="1239358" y="-1"/>
            <a:ext cx="1219201" cy="541867"/>
          </a:xfrm>
          <a:prstGeom prst="rect">
            <a:avLst/>
          </a:prstGeom>
        </p:spPr>
      </p:pic>
      <p:pic>
        <p:nvPicPr>
          <p:cNvPr id="16" name="Picture 15">
            <a:extLst>
              <a:ext uri="{FF2B5EF4-FFF2-40B4-BE49-F238E27FC236}">
                <a16:creationId xmlns:a16="http://schemas.microsoft.com/office/drawing/2014/main" id="{274FDB16-A812-8245-B595-A18730EC2650}"/>
              </a:ext>
            </a:extLst>
          </p:cNvPr>
          <p:cNvPicPr>
            <a:picLocks noChangeAspect="1"/>
          </p:cNvPicPr>
          <p:nvPr/>
        </p:nvPicPr>
        <p:blipFill rotWithShape="1">
          <a:blip r:embed="rId6">
            <a:alphaModFix amt="75000"/>
          </a:blip>
          <a:srcRect l="42469" t="8439" r="46828" b="83660"/>
          <a:stretch/>
        </p:blipFill>
        <p:spPr>
          <a:xfrm>
            <a:off x="2458559" y="-2"/>
            <a:ext cx="1219201" cy="541867"/>
          </a:xfrm>
          <a:prstGeom prst="rect">
            <a:avLst/>
          </a:prstGeom>
        </p:spPr>
      </p:pic>
      <p:pic>
        <p:nvPicPr>
          <p:cNvPr id="18" name="Picture 17">
            <a:extLst>
              <a:ext uri="{FF2B5EF4-FFF2-40B4-BE49-F238E27FC236}">
                <a16:creationId xmlns:a16="http://schemas.microsoft.com/office/drawing/2014/main" id="{F08C9FF9-4E1E-F94F-9373-8212297DD283}"/>
              </a:ext>
            </a:extLst>
          </p:cNvPr>
          <p:cNvPicPr>
            <a:picLocks noChangeAspect="1"/>
          </p:cNvPicPr>
          <p:nvPr/>
        </p:nvPicPr>
        <p:blipFill rotWithShape="1">
          <a:blip r:embed="rId6">
            <a:alphaModFix amt="75000"/>
          </a:blip>
          <a:srcRect l="42469" t="8439" r="46828" b="83660"/>
          <a:stretch/>
        </p:blipFill>
        <p:spPr>
          <a:xfrm>
            <a:off x="3677760" y="-3"/>
            <a:ext cx="1219201" cy="541867"/>
          </a:xfrm>
          <a:prstGeom prst="rect">
            <a:avLst/>
          </a:prstGeom>
        </p:spPr>
      </p:pic>
      <p:pic>
        <p:nvPicPr>
          <p:cNvPr id="19" name="Picture 18">
            <a:extLst>
              <a:ext uri="{FF2B5EF4-FFF2-40B4-BE49-F238E27FC236}">
                <a16:creationId xmlns:a16="http://schemas.microsoft.com/office/drawing/2014/main" id="{8C213482-DC5C-CB46-833D-AC1F016F226B}"/>
              </a:ext>
            </a:extLst>
          </p:cNvPr>
          <p:cNvPicPr>
            <a:picLocks noChangeAspect="1"/>
          </p:cNvPicPr>
          <p:nvPr/>
        </p:nvPicPr>
        <p:blipFill rotWithShape="1">
          <a:blip r:embed="rId6">
            <a:alphaModFix amt="75000"/>
          </a:blip>
          <a:srcRect l="42469" t="8439" r="46828" b="83660"/>
          <a:stretch/>
        </p:blipFill>
        <p:spPr>
          <a:xfrm>
            <a:off x="4896961" y="-4846"/>
            <a:ext cx="1219201" cy="541867"/>
          </a:xfrm>
          <a:prstGeom prst="rect">
            <a:avLst/>
          </a:prstGeom>
        </p:spPr>
      </p:pic>
      <p:sp>
        <p:nvSpPr>
          <p:cNvPr id="20" name="TextBox 19">
            <a:extLst>
              <a:ext uri="{FF2B5EF4-FFF2-40B4-BE49-F238E27FC236}">
                <a16:creationId xmlns:a16="http://schemas.microsoft.com/office/drawing/2014/main" id="{6606BD5E-5CC7-4F43-9BFA-30C5009DC587}"/>
              </a:ext>
            </a:extLst>
          </p:cNvPr>
          <p:cNvSpPr txBox="1"/>
          <p:nvPr/>
        </p:nvSpPr>
        <p:spPr>
          <a:xfrm>
            <a:off x="368734" y="66032"/>
            <a:ext cx="5532412" cy="400110"/>
          </a:xfrm>
          <a:prstGeom prst="rect">
            <a:avLst/>
          </a:prstGeom>
          <a:noFill/>
        </p:spPr>
        <p:txBody>
          <a:bodyPr wrap="none" rtlCol="0">
            <a:spAutoFit/>
          </a:bodyPr>
          <a:lstStyle/>
          <a:p>
            <a:r>
              <a:rPr lang="en-US" sz="2000" b="1" dirty="0"/>
              <a:t>Modeling Multiscale Control of Liver Regeneration</a:t>
            </a:r>
          </a:p>
        </p:txBody>
      </p:sp>
      <p:pic>
        <p:nvPicPr>
          <p:cNvPr id="10" name="Picture 9">
            <a:extLst>
              <a:ext uri="{FF2B5EF4-FFF2-40B4-BE49-F238E27FC236}">
                <a16:creationId xmlns:a16="http://schemas.microsoft.com/office/drawing/2014/main" id="{0969F4B3-C600-AD43-BD16-33A2458B6AAD}"/>
              </a:ext>
            </a:extLst>
          </p:cNvPr>
          <p:cNvPicPr>
            <a:picLocks noChangeAspect="1"/>
          </p:cNvPicPr>
          <p:nvPr/>
        </p:nvPicPr>
        <p:blipFill>
          <a:blip r:embed="rId7"/>
          <a:stretch>
            <a:fillRect/>
          </a:stretch>
        </p:blipFill>
        <p:spPr>
          <a:xfrm>
            <a:off x="6055197" y="173205"/>
            <a:ext cx="6193303" cy="4177680"/>
          </a:xfrm>
          <a:prstGeom prst="rect">
            <a:avLst/>
          </a:prstGeom>
        </p:spPr>
      </p:pic>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1223</TotalTime>
  <Words>364</Words>
  <Application>Microsoft Macintosh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Raj Vadigepalli</cp:lastModifiedBy>
  <cp:revision>25</cp:revision>
  <dcterms:created xsi:type="dcterms:W3CDTF">2019-02-06T14:40:55Z</dcterms:created>
  <dcterms:modified xsi:type="dcterms:W3CDTF">2019-02-25T21:11:52Z</dcterms:modified>
</cp:coreProperties>
</file>