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2"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76" autoAdjust="0"/>
    <p:restoredTop sz="77432" autoAdjust="0"/>
  </p:normalViewPr>
  <p:slideViewPr>
    <p:cSldViewPr snapToGrid="0">
      <p:cViewPr>
        <p:scale>
          <a:sx n="132" d="100"/>
          <a:sy n="132" d="100"/>
        </p:scale>
        <p:origin x="792" y="208"/>
      </p:cViewPr>
      <p:guideLst/>
    </p:cSldViewPr>
  </p:slideViewPr>
  <p:notesTextViewPr>
    <p:cViewPr>
      <p:scale>
        <a:sx n="1" d="1"/>
        <a:sy n="1" d="1"/>
      </p:scale>
      <p:origin x="0" y="-816"/>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0619AD-E595-4A9E-BADB-164EAD3ADC53}" type="datetimeFigureOut">
              <a:rPr lang="en-US" smtClean="0"/>
              <a:t>2/24/19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21247D-5C86-4B18-8B46-2B5FA6E0947E}" type="slidenum">
              <a:rPr lang="en-US" smtClean="0"/>
              <a:t>‹#›</a:t>
            </a:fld>
            <a:endParaRPr lang="en-US"/>
          </a:p>
        </p:txBody>
      </p:sp>
    </p:spTree>
    <p:extLst>
      <p:ext uri="{BB962C8B-B14F-4D97-AF65-F5344CB8AC3E}">
        <p14:creationId xmlns:p14="http://schemas.microsoft.com/office/powerpoint/2010/main" val="89342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sz="1200" b="0" kern="1200" dirty="0">
                <a:solidFill>
                  <a:schemeClr val="tx1"/>
                </a:solidFill>
                <a:effectLst/>
                <a:latin typeface="+mn-lt"/>
                <a:ea typeface="+mn-ea"/>
                <a:cs typeface="+mn-cs"/>
              </a:rPr>
              <a:t>Vagal control of the heart has seen renewed interest due to the now well-recognized potential of manipulating cardiac vagal activity for novel therapeutic opportunities in treating heart disease. We are developing a simulation model that has the potential to account for how brain controls the heart, so that researchers can use the model to identify new molecular targets for intervention in heart disease and failure.</a:t>
            </a:r>
          </a:p>
          <a:p>
            <a:pPr marL="0" indent="0">
              <a:buFont typeface="Wingdings" panose="05000000000000000000" pitchFamily="2" charset="2"/>
              <a:buNone/>
            </a:pPr>
            <a:endParaRPr lang="en-US" sz="1200" b="0" kern="1200" dirty="0">
              <a:solidFill>
                <a:schemeClr val="tx1"/>
              </a:solidFill>
              <a:effectLst/>
              <a:latin typeface="+mn-lt"/>
              <a:ea typeface="+mn-ea"/>
              <a:cs typeface="+mn-cs"/>
            </a:endParaRPr>
          </a:p>
          <a:p>
            <a:pPr marL="0" indent="0">
              <a:buFont typeface="Wingdings" panose="05000000000000000000" pitchFamily="2" charset="2"/>
              <a:buNone/>
            </a:pPr>
            <a:endParaRPr lang="en-US" sz="1200" b="0" kern="1200" dirty="0">
              <a:solidFill>
                <a:schemeClr val="tx1"/>
              </a:solidFill>
              <a:effectLst/>
              <a:latin typeface="+mn-lt"/>
              <a:ea typeface="+mn-ea"/>
              <a:cs typeface="+mn-cs"/>
            </a:endParaRPr>
          </a:p>
          <a:p>
            <a:pPr marL="171450" indent="-171450">
              <a:buFont typeface="Wingdings" panose="05000000000000000000" pitchFamily="2" charset="2"/>
              <a:buChar char="Ø"/>
            </a:pPr>
            <a:r>
              <a:rPr lang="en-US" sz="1200" b="0" kern="1200" dirty="0">
                <a:solidFill>
                  <a:schemeClr val="tx1"/>
                </a:solidFill>
                <a:effectLst/>
                <a:latin typeface="+mn-lt"/>
                <a:ea typeface="+mn-ea"/>
                <a:cs typeface="+mn-cs"/>
              </a:rPr>
              <a:t>mention how can </a:t>
            </a:r>
            <a:r>
              <a:rPr lang="en-US" sz="1200" b="1" kern="1200" dirty="0">
                <a:solidFill>
                  <a:schemeClr val="tx1"/>
                </a:solidFill>
                <a:effectLst/>
                <a:latin typeface="+mn-lt"/>
                <a:ea typeface="+mn-ea"/>
                <a:cs typeface="+mn-cs"/>
              </a:rPr>
              <a:t>machine learning and AI </a:t>
            </a:r>
            <a:r>
              <a:rPr lang="en-US" sz="1200" b="0" kern="1200" dirty="0">
                <a:solidFill>
                  <a:schemeClr val="tx1"/>
                </a:solidFill>
                <a:effectLst/>
                <a:latin typeface="+mn-lt"/>
                <a:ea typeface="+mn-ea"/>
                <a:cs typeface="+mn-cs"/>
              </a:rPr>
              <a:t>help your project (2 sentences)</a:t>
            </a:r>
          </a:p>
          <a:p>
            <a:pPr marL="0" indent="0">
              <a:buFont typeface="Wingdings" panose="05000000000000000000" pitchFamily="2" charset="2"/>
              <a:buNone/>
            </a:pPr>
            <a:r>
              <a:rPr lang="en-US" sz="1200" b="0" kern="1200" dirty="0">
                <a:solidFill>
                  <a:schemeClr val="tx1"/>
                </a:solidFill>
                <a:effectLst/>
                <a:latin typeface="+mn-lt"/>
                <a:ea typeface="+mn-ea"/>
                <a:cs typeface="+mn-cs"/>
              </a:rPr>
              <a:t>Machine learning and AI can help us analyze the electrophysiological and transcriptomics data to parse cell phenotype classes as they shift over time during heart disease.</a:t>
            </a:r>
          </a:p>
          <a:p>
            <a:pPr marL="0" indent="0">
              <a:buFont typeface="Wingdings" panose="05000000000000000000" pitchFamily="2" charset="2"/>
              <a:buNone/>
            </a:pPr>
            <a:endParaRPr lang="en-US" sz="1200" b="0" kern="1200" dirty="0">
              <a:solidFill>
                <a:schemeClr val="tx1"/>
              </a:solidFill>
              <a:effectLst/>
              <a:latin typeface="+mn-lt"/>
              <a:ea typeface="+mn-ea"/>
              <a:cs typeface="+mn-cs"/>
            </a:endParaRPr>
          </a:p>
          <a:p>
            <a:pPr marL="171450" indent="-171450">
              <a:buFont typeface="Wingdings" panose="05000000000000000000" pitchFamily="2" charset="2"/>
              <a:buChar char="Ø"/>
            </a:pPr>
            <a:endParaRPr lang="en-US" sz="1200" b="0" kern="1200" dirty="0">
              <a:solidFill>
                <a:schemeClr val="tx1"/>
              </a:solidFill>
              <a:effectLst/>
              <a:latin typeface="+mn-lt"/>
              <a:ea typeface="+mn-ea"/>
              <a:cs typeface="+mn-cs"/>
            </a:endParaRPr>
          </a:p>
          <a:p>
            <a:pPr marL="171450" indent="-171450">
              <a:buFont typeface="Wingdings" panose="05000000000000000000" pitchFamily="2" charset="2"/>
              <a:buChar char="Ø"/>
            </a:pPr>
            <a:r>
              <a:rPr lang="en-US" sz="1200" b="0" kern="1200" dirty="0">
                <a:solidFill>
                  <a:schemeClr val="tx1"/>
                </a:solidFill>
                <a:effectLst/>
                <a:latin typeface="+mn-lt"/>
                <a:ea typeface="+mn-ea"/>
                <a:cs typeface="+mn-cs"/>
              </a:rPr>
              <a:t>List </a:t>
            </a:r>
            <a:r>
              <a:rPr lang="en-US" sz="1200" b="1" kern="1200" dirty="0">
                <a:solidFill>
                  <a:schemeClr val="tx1"/>
                </a:solidFill>
                <a:effectLst/>
                <a:latin typeface="+mn-lt"/>
                <a:ea typeface="+mn-ea"/>
                <a:cs typeface="+mn-cs"/>
              </a:rPr>
              <a:t>future challenges </a:t>
            </a:r>
            <a:r>
              <a:rPr lang="en-US" sz="1200" b="0" kern="1200" dirty="0">
                <a:solidFill>
                  <a:schemeClr val="tx1"/>
                </a:solidFill>
                <a:effectLst/>
                <a:latin typeface="+mn-lt"/>
                <a:ea typeface="+mn-ea"/>
                <a:cs typeface="+mn-cs"/>
              </a:rPr>
              <a:t>or next steps after your project is done (1 sentence)</a:t>
            </a:r>
          </a:p>
          <a:p>
            <a:r>
              <a:rPr lang="en-US" sz="1200" b="0" kern="1200" dirty="0">
                <a:solidFill>
                  <a:schemeClr val="tx1"/>
                </a:solidFill>
                <a:effectLst/>
                <a:latin typeface="+mn-lt"/>
                <a:ea typeface="+mn-ea"/>
                <a:cs typeface="+mn-cs"/>
              </a:rPr>
              <a:t>A key future challenge is to account for the neural networks at the heart into an overall control circuit, for example, by utilizing the anatomical and molecular reference maps being built by our group as part of the SPARC consortium efforts.</a:t>
            </a:r>
          </a:p>
          <a:p>
            <a:endParaRPr lang="en-US" sz="1200" b="0" kern="120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Multiscale modeling</a:t>
            </a:r>
            <a:r>
              <a:rPr lang="en-US" sz="1200" i="1" kern="1200" dirty="0">
                <a:solidFill>
                  <a:schemeClr val="tx1"/>
                </a:solidFill>
                <a:effectLst/>
                <a:latin typeface="+mn-lt"/>
                <a:ea typeface="+mn-ea"/>
                <a:cs typeface="+mn-cs"/>
              </a:rPr>
              <a:t>:  explain how the math will address </a:t>
            </a:r>
            <a:r>
              <a:rPr lang="en-US" sz="1200" i="1" u="sng" kern="1200" dirty="0">
                <a:solidFill>
                  <a:schemeClr val="tx1"/>
                </a:solidFill>
                <a:effectLst/>
                <a:latin typeface="+mn-lt"/>
                <a:ea typeface="+mn-ea"/>
                <a:cs typeface="+mn-cs"/>
              </a:rPr>
              <a:t>methodological challenges </a:t>
            </a:r>
            <a:r>
              <a:rPr lang="en-US" sz="1200" i="1" kern="1200" dirty="0">
                <a:solidFill>
                  <a:schemeClr val="tx1"/>
                </a:solidFill>
                <a:effectLst/>
                <a:latin typeface="+mn-lt"/>
                <a:ea typeface="+mn-ea"/>
                <a:cs typeface="+mn-cs"/>
              </a:rPr>
              <a:t>(e.g.: crossing scales, sparse data, uncertainty, modularity, spatiotemporal simulation challenges, etc.)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The new math will bridge the disparate fields of transcriptomics systems biology focused on gene regulatory networks and computational neuroscience focused on modeling neural circuits. We employ the transcriptomics data to identify neuronal subtypes, their molecular characteristics relevant to neurotransmission, and potential local autocrine and paracrine circuits, which is a novel way to relate the two data sets.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b="1"/>
              <a:t>MPI </a:t>
            </a:r>
            <a:r>
              <a:rPr lang="en-US" b="1" dirty="0"/>
              <a:t>name, email:</a:t>
            </a:r>
          </a:p>
          <a:p>
            <a:r>
              <a:rPr lang="en-US" dirty="0"/>
              <a:t>Rajanikanth Vadigepalli, </a:t>
            </a:r>
            <a:r>
              <a:rPr lang="en-US" dirty="0" err="1"/>
              <a:t>Rajanikanth.Vadigepalli@Jefferson.edu</a:t>
            </a:r>
            <a:endParaRPr lang="en-US" dirty="0"/>
          </a:p>
          <a:p>
            <a:r>
              <a:rPr lang="en-US" dirty="0"/>
              <a:t>James </a:t>
            </a:r>
            <a:r>
              <a:rPr lang="en-US" dirty="0" err="1"/>
              <a:t>Schwaber</a:t>
            </a:r>
            <a:r>
              <a:rPr lang="en-US" dirty="0"/>
              <a:t>, </a:t>
            </a:r>
            <a:r>
              <a:rPr lang="en-US" dirty="0" err="1"/>
              <a:t>James.Schwaber@Jefferson.edu</a:t>
            </a:r>
            <a:endParaRPr lang="en-US" dirty="0"/>
          </a:p>
          <a:p>
            <a:endParaRPr lang="en-US" dirty="0"/>
          </a:p>
        </p:txBody>
      </p:sp>
      <p:sp>
        <p:nvSpPr>
          <p:cNvPr id="4" name="Slide Number Placeholder 3"/>
          <p:cNvSpPr>
            <a:spLocks noGrp="1"/>
          </p:cNvSpPr>
          <p:nvPr>
            <p:ph type="sldNum" sz="quarter" idx="5"/>
          </p:nvPr>
        </p:nvSpPr>
        <p:spPr/>
        <p:txBody>
          <a:bodyPr/>
          <a:lstStyle/>
          <a:p>
            <a:fld id="{5121247D-5C86-4B18-8B46-2B5FA6E0947E}" type="slidenum">
              <a:rPr lang="en-US" smtClean="0"/>
              <a:t>1</a:t>
            </a:fld>
            <a:endParaRPr lang="en-US"/>
          </a:p>
        </p:txBody>
      </p:sp>
    </p:spTree>
    <p:extLst>
      <p:ext uri="{BB962C8B-B14F-4D97-AF65-F5344CB8AC3E}">
        <p14:creationId xmlns:p14="http://schemas.microsoft.com/office/powerpoint/2010/main" val="18815177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67717-1496-4177-8D92-7C8E2D43CB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34447B-AE9B-46D7-B7EC-5E4BD78B03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B040B6-3A84-4205-9B41-82F13DCF2734}"/>
              </a:ext>
            </a:extLst>
          </p:cNvPr>
          <p:cNvSpPr>
            <a:spLocks noGrp="1"/>
          </p:cNvSpPr>
          <p:nvPr>
            <p:ph type="dt" sz="half" idx="10"/>
          </p:nvPr>
        </p:nvSpPr>
        <p:spPr/>
        <p:txBody>
          <a:bodyPr/>
          <a:lstStyle/>
          <a:p>
            <a:fld id="{1DBA29A7-C6A7-4516-A0B8-880E757F7B93}" type="datetimeFigureOut">
              <a:rPr lang="en-US" smtClean="0"/>
              <a:t>2/24/19</a:t>
            </a:fld>
            <a:endParaRPr lang="en-US"/>
          </a:p>
        </p:txBody>
      </p:sp>
      <p:sp>
        <p:nvSpPr>
          <p:cNvPr id="5" name="Footer Placeholder 4">
            <a:extLst>
              <a:ext uri="{FF2B5EF4-FFF2-40B4-BE49-F238E27FC236}">
                <a16:creationId xmlns:a16="http://schemas.microsoft.com/office/drawing/2014/main" id="{18AB7890-0B25-4709-8D8B-7230D48C63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F963BC-921C-4FE1-852B-803174071EA7}"/>
              </a:ext>
            </a:extLst>
          </p:cNvPr>
          <p:cNvSpPr>
            <a:spLocks noGrp="1"/>
          </p:cNvSpPr>
          <p:nvPr>
            <p:ph type="sldNum" sz="quarter" idx="12"/>
          </p:nvPr>
        </p:nvSpPr>
        <p:spPr/>
        <p:txBody>
          <a:bodyPr/>
          <a:lstStyle/>
          <a:p>
            <a:fld id="{E983F42C-7870-467E-B605-F7226AA5127C}" type="slidenum">
              <a:rPr lang="en-US" smtClean="0"/>
              <a:t>‹#›</a:t>
            </a:fld>
            <a:endParaRPr lang="en-US"/>
          </a:p>
        </p:txBody>
      </p:sp>
      <p:pic>
        <p:nvPicPr>
          <p:cNvPr id="11" name="Picture 10">
            <a:extLst>
              <a:ext uri="{FF2B5EF4-FFF2-40B4-BE49-F238E27FC236}">
                <a16:creationId xmlns:a16="http://schemas.microsoft.com/office/drawing/2014/main" id="{5A89B9E2-3767-4ABA-96B6-057440306338}"/>
              </a:ext>
            </a:extLst>
          </p:cNvPr>
          <p:cNvPicPr>
            <a:picLocks noChangeAspect="1"/>
          </p:cNvPicPr>
          <p:nvPr userDrawn="1"/>
        </p:nvPicPr>
        <p:blipFill rotWithShape="1">
          <a:blip r:embed="rId2"/>
          <a:srcRect l="31939" t="70782" r="40981"/>
          <a:stretch/>
        </p:blipFill>
        <p:spPr>
          <a:xfrm>
            <a:off x="231423" y="120474"/>
            <a:ext cx="3084690" cy="2003778"/>
          </a:xfrm>
          <a:prstGeom prst="rect">
            <a:avLst/>
          </a:prstGeom>
        </p:spPr>
      </p:pic>
      <p:pic>
        <p:nvPicPr>
          <p:cNvPr id="12" name="Picture 11">
            <a:extLst>
              <a:ext uri="{FF2B5EF4-FFF2-40B4-BE49-F238E27FC236}">
                <a16:creationId xmlns:a16="http://schemas.microsoft.com/office/drawing/2014/main" id="{DDD0C1AA-18F7-4B6D-948D-9BBA3D86C7C3}"/>
              </a:ext>
            </a:extLst>
          </p:cNvPr>
          <p:cNvPicPr>
            <a:picLocks noChangeAspect="1"/>
          </p:cNvPicPr>
          <p:nvPr userDrawn="1"/>
        </p:nvPicPr>
        <p:blipFill rotWithShape="1">
          <a:blip r:embed="rId3"/>
          <a:srcRect l="42469" t="8439" r="46828" b="83660"/>
          <a:stretch/>
        </p:blipFill>
        <p:spPr>
          <a:xfrm>
            <a:off x="3764843" y="640644"/>
            <a:ext cx="1219201" cy="541867"/>
          </a:xfrm>
          <a:prstGeom prst="rect">
            <a:avLst/>
          </a:prstGeom>
        </p:spPr>
      </p:pic>
      <p:pic>
        <p:nvPicPr>
          <p:cNvPr id="13" name="Picture 12">
            <a:extLst>
              <a:ext uri="{FF2B5EF4-FFF2-40B4-BE49-F238E27FC236}">
                <a16:creationId xmlns:a16="http://schemas.microsoft.com/office/drawing/2014/main" id="{82140BB4-AAAC-49DA-A944-72CEDA75FB1C}"/>
              </a:ext>
            </a:extLst>
          </p:cNvPr>
          <p:cNvPicPr>
            <a:picLocks noChangeAspect="1"/>
          </p:cNvPicPr>
          <p:nvPr userDrawn="1"/>
        </p:nvPicPr>
        <p:blipFill rotWithShape="1">
          <a:blip r:embed="rId3"/>
          <a:srcRect l="42469" t="8439" r="46828" b="83660"/>
          <a:stretch/>
        </p:blipFill>
        <p:spPr>
          <a:xfrm>
            <a:off x="5492043" y="640644"/>
            <a:ext cx="1219201" cy="541867"/>
          </a:xfrm>
          <a:prstGeom prst="rect">
            <a:avLst/>
          </a:prstGeom>
        </p:spPr>
      </p:pic>
      <p:pic>
        <p:nvPicPr>
          <p:cNvPr id="14" name="Picture 13">
            <a:extLst>
              <a:ext uri="{FF2B5EF4-FFF2-40B4-BE49-F238E27FC236}">
                <a16:creationId xmlns:a16="http://schemas.microsoft.com/office/drawing/2014/main" id="{FFD526E7-D5E9-4584-A70B-CA57609675A0}"/>
              </a:ext>
            </a:extLst>
          </p:cNvPr>
          <p:cNvPicPr>
            <a:picLocks noChangeAspect="1"/>
          </p:cNvPicPr>
          <p:nvPr userDrawn="1"/>
        </p:nvPicPr>
        <p:blipFill rotWithShape="1">
          <a:blip r:embed="rId3"/>
          <a:srcRect l="42469" t="8439" r="46828" b="83660"/>
          <a:stretch/>
        </p:blipFill>
        <p:spPr>
          <a:xfrm>
            <a:off x="5796843" y="640644"/>
            <a:ext cx="1219201" cy="541867"/>
          </a:xfrm>
          <a:prstGeom prst="rect">
            <a:avLst/>
          </a:prstGeom>
        </p:spPr>
      </p:pic>
      <p:pic>
        <p:nvPicPr>
          <p:cNvPr id="15" name="Picture 14">
            <a:extLst>
              <a:ext uri="{FF2B5EF4-FFF2-40B4-BE49-F238E27FC236}">
                <a16:creationId xmlns:a16="http://schemas.microsoft.com/office/drawing/2014/main" id="{AB82D969-B668-45A6-B5A4-598D2ED102A0}"/>
              </a:ext>
            </a:extLst>
          </p:cNvPr>
          <p:cNvPicPr>
            <a:picLocks noChangeAspect="1"/>
          </p:cNvPicPr>
          <p:nvPr userDrawn="1"/>
        </p:nvPicPr>
        <p:blipFill rotWithShape="1">
          <a:blip r:embed="rId3"/>
          <a:srcRect l="42469" t="8439" r="46828" b="83660"/>
          <a:stretch/>
        </p:blipFill>
        <p:spPr>
          <a:xfrm>
            <a:off x="7281332" y="640644"/>
            <a:ext cx="1219201" cy="541867"/>
          </a:xfrm>
          <a:prstGeom prst="rect">
            <a:avLst/>
          </a:prstGeom>
        </p:spPr>
      </p:pic>
      <p:pic>
        <p:nvPicPr>
          <p:cNvPr id="16" name="Picture 15">
            <a:extLst>
              <a:ext uri="{FF2B5EF4-FFF2-40B4-BE49-F238E27FC236}">
                <a16:creationId xmlns:a16="http://schemas.microsoft.com/office/drawing/2014/main" id="{F4B52DCA-4E23-4339-B6B5-0A8DCCD1975F}"/>
              </a:ext>
            </a:extLst>
          </p:cNvPr>
          <p:cNvPicPr>
            <a:picLocks noChangeAspect="1"/>
          </p:cNvPicPr>
          <p:nvPr userDrawn="1"/>
        </p:nvPicPr>
        <p:blipFill rotWithShape="1">
          <a:blip r:embed="rId3"/>
          <a:srcRect l="42469" t="8439" r="46828" b="83660"/>
          <a:stretch/>
        </p:blipFill>
        <p:spPr>
          <a:xfrm>
            <a:off x="8500533" y="640644"/>
            <a:ext cx="1219201" cy="541867"/>
          </a:xfrm>
          <a:prstGeom prst="rect">
            <a:avLst/>
          </a:prstGeom>
        </p:spPr>
      </p:pic>
      <p:pic>
        <p:nvPicPr>
          <p:cNvPr id="17" name="Picture 16">
            <a:extLst>
              <a:ext uri="{FF2B5EF4-FFF2-40B4-BE49-F238E27FC236}">
                <a16:creationId xmlns:a16="http://schemas.microsoft.com/office/drawing/2014/main" id="{C6CE021F-922F-413E-9275-C5C5A26D676A}"/>
              </a:ext>
            </a:extLst>
          </p:cNvPr>
          <p:cNvPicPr>
            <a:picLocks noChangeAspect="1"/>
          </p:cNvPicPr>
          <p:nvPr userDrawn="1"/>
        </p:nvPicPr>
        <p:blipFill rotWithShape="1">
          <a:blip r:embed="rId3"/>
          <a:srcRect l="42469" t="8439" r="46828" b="83660"/>
          <a:stretch/>
        </p:blipFill>
        <p:spPr>
          <a:xfrm>
            <a:off x="10120490" y="640644"/>
            <a:ext cx="1219201" cy="541867"/>
          </a:xfrm>
          <a:prstGeom prst="rect">
            <a:avLst/>
          </a:prstGeom>
        </p:spPr>
      </p:pic>
    </p:spTree>
    <p:extLst>
      <p:ext uri="{BB962C8B-B14F-4D97-AF65-F5344CB8AC3E}">
        <p14:creationId xmlns:p14="http://schemas.microsoft.com/office/powerpoint/2010/main" val="264833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67E65-26BB-44E4-B505-FD5FF951B8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A2B483-7C58-4A56-A06A-901FF130765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7F5879-E68E-4C30-8EB5-0D8E925B291D}"/>
              </a:ext>
            </a:extLst>
          </p:cNvPr>
          <p:cNvSpPr>
            <a:spLocks noGrp="1"/>
          </p:cNvSpPr>
          <p:nvPr>
            <p:ph type="dt" sz="half" idx="10"/>
          </p:nvPr>
        </p:nvSpPr>
        <p:spPr/>
        <p:txBody>
          <a:bodyPr/>
          <a:lstStyle/>
          <a:p>
            <a:fld id="{1DBA29A7-C6A7-4516-A0B8-880E757F7B93}" type="datetimeFigureOut">
              <a:rPr lang="en-US" smtClean="0"/>
              <a:t>2/24/19</a:t>
            </a:fld>
            <a:endParaRPr lang="en-US"/>
          </a:p>
        </p:txBody>
      </p:sp>
      <p:sp>
        <p:nvSpPr>
          <p:cNvPr id="5" name="Footer Placeholder 4">
            <a:extLst>
              <a:ext uri="{FF2B5EF4-FFF2-40B4-BE49-F238E27FC236}">
                <a16:creationId xmlns:a16="http://schemas.microsoft.com/office/drawing/2014/main" id="{B93E4EAA-8018-4EA9-BEB5-7AA707E64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98F626-D5AA-4BFD-8CAA-8D7EB7E7182B}"/>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3818550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269C6-82F5-43DB-A279-C6776671E0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42516D-1187-4E87-BCCF-2135E13A927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CFF842-EE17-4E32-8BC0-49E4F6F2BF57}"/>
              </a:ext>
            </a:extLst>
          </p:cNvPr>
          <p:cNvSpPr>
            <a:spLocks noGrp="1"/>
          </p:cNvSpPr>
          <p:nvPr>
            <p:ph type="dt" sz="half" idx="10"/>
          </p:nvPr>
        </p:nvSpPr>
        <p:spPr/>
        <p:txBody>
          <a:bodyPr/>
          <a:lstStyle/>
          <a:p>
            <a:fld id="{1DBA29A7-C6A7-4516-A0B8-880E757F7B93}" type="datetimeFigureOut">
              <a:rPr lang="en-US" smtClean="0"/>
              <a:t>2/24/19</a:t>
            </a:fld>
            <a:endParaRPr lang="en-US"/>
          </a:p>
        </p:txBody>
      </p:sp>
      <p:sp>
        <p:nvSpPr>
          <p:cNvPr id="5" name="Footer Placeholder 4">
            <a:extLst>
              <a:ext uri="{FF2B5EF4-FFF2-40B4-BE49-F238E27FC236}">
                <a16:creationId xmlns:a16="http://schemas.microsoft.com/office/drawing/2014/main" id="{60825791-924E-484D-BF3B-970DC186C0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61907A-C84D-4E51-8727-0E26CF62666C}"/>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590747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B6A7E-337E-4A5F-BC16-9693585479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08B992-9332-4A7A-BDAA-2007297D28E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B6C89D-FEF8-4AAE-A0BE-8E2ACD42DF1F}"/>
              </a:ext>
            </a:extLst>
          </p:cNvPr>
          <p:cNvSpPr>
            <a:spLocks noGrp="1"/>
          </p:cNvSpPr>
          <p:nvPr>
            <p:ph type="dt" sz="half" idx="10"/>
          </p:nvPr>
        </p:nvSpPr>
        <p:spPr/>
        <p:txBody>
          <a:bodyPr/>
          <a:lstStyle/>
          <a:p>
            <a:fld id="{1DBA29A7-C6A7-4516-A0B8-880E757F7B93}" type="datetimeFigureOut">
              <a:rPr lang="en-US" smtClean="0"/>
              <a:t>2/24/19</a:t>
            </a:fld>
            <a:endParaRPr lang="en-US"/>
          </a:p>
        </p:txBody>
      </p:sp>
      <p:sp>
        <p:nvSpPr>
          <p:cNvPr id="5" name="Footer Placeholder 4">
            <a:extLst>
              <a:ext uri="{FF2B5EF4-FFF2-40B4-BE49-F238E27FC236}">
                <a16:creationId xmlns:a16="http://schemas.microsoft.com/office/drawing/2014/main" id="{2F26291B-3AA0-4B23-8B81-21BA0A3CCF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46E438-9102-42BC-BB2A-316343AA99B9}"/>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354413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2AF28-B45F-47E9-8DA3-EE34F7E81E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8CB2D7-0796-4A54-9643-5E20C181B1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8EA771C-91D6-4262-B7AA-DB5481BD61C3}"/>
              </a:ext>
            </a:extLst>
          </p:cNvPr>
          <p:cNvSpPr>
            <a:spLocks noGrp="1"/>
          </p:cNvSpPr>
          <p:nvPr>
            <p:ph type="dt" sz="half" idx="10"/>
          </p:nvPr>
        </p:nvSpPr>
        <p:spPr/>
        <p:txBody>
          <a:bodyPr/>
          <a:lstStyle/>
          <a:p>
            <a:fld id="{1DBA29A7-C6A7-4516-A0B8-880E757F7B93}" type="datetimeFigureOut">
              <a:rPr lang="en-US" smtClean="0"/>
              <a:t>2/24/19</a:t>
            </a:fld>
            <a:endParaRPr lang="en-US"/>
          </a:p>
        </p:txBody>
      </p:sp>
      <p:sp>
        <p:nvSpPr>
          <p:cNvPr id="5" name="Footer Placeholder 4">
            <a:extLst>
              <a:ext uri="{FF2B5EF4-FFF2-40B4-BE49-F238E27FC236}">
                <a16:creationId xmlns:a16="http://schemas.microsoft.com/office/drawing/2014/main" id="{268517C1-21C2-464B-8BDD-53B58F54A8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B2D988-D3B3-4C45-80DE-AD49AAE90085}"/>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411410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8E9BF-2CFA-4942-9E60-7600510F59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38DC7B-F726-45E8-B556-A59C74E98B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86D837-1A2C-477B-8A35-16D0B6864BD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E2C762-2EF9-4381-844A-B061A5BE082D}"/>
              </a:ext>
            </a:extLst>
          </p:cNvPr>
          <p:cNvSpPr>
            <a:spLocks noGrp="1"/>
          </p:cNvSpPr>
          <p:nvPr>
            <p:ph type="dt" sz="half" idx="10"/>
          </p:nvPr>
        </p:nvSpPr>
        <p:spPr/>
        <p:txBody>
          <a:bodyPr/>
          <a:lstStyle/>
          <a:p>
            <a:fld id="{1DBA29A7-C6A7-4516-A0B8-880E757F7B93}" type="datetimeFigureOut">
              <a:rPr lang="en-US" smtClean="0"/>
              <a:t>2/24/19</a:t>
            </a:fld>
            <a:endParaRPr lang="en-US"/>
          </a:p>
        </p:txBody>
      </p:sp>
      <p:sp>
        <p:nvSpPr>
          <p:cNvPr id="6" name="Footer Placeholder 5">
            <a:extLst>
              <a:ext uri="{FF2B5EF4-FFF2-40B4-BE49-F238E27FC236}">
                <a16:creationId xmlns:a16="http://schemas.microsoft.com/office/drawing/2014/main" id="{0A512821-CF68-4735-8EE5-D711D9C528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5D2B63-FB4D-4E4B-A6B2-DDDD0091FFED}"/>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982398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B0D36-A41F-46CA-A04C-44A0EA6900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A6D811-70B5-4E8C-8BEA-D717A7F23F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D5499A0-3A54-4D66-A6F2-C176FAE659A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6DBCC9-F5E2-4467-85C1-B2B0FE6A96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CA990A3-928C-4C2C-A5BD-D061C5356E9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D6B405-E672-484D-AD34-1155CFAA2E30}"/>
              </a:ext>
            </a:extLst>
          </p:cNvPr>
          <p:cNvSpPr>
            <a:spLocks noGrp="1"/>
          </p:cNvSpPr>
          <p:nvPr>
            <p:ph type="dt" sz="half" idx="10"/>
          </p:nvPr>
        </p:nvSpPr>
        <p:spPr/>
        <p:txBody>
          <a:bodyPr/>
          <a:lstStyle/>
          <a:p>
            <a:fld id="{1DBA29A7-C6A7-4516-A0B8-880E757F7B93}" type="datetimeFigureOut">
              <a:rPr lang="en-US" smtClean="0"/>
              <a:t>2/24/19</a:t>
            </a:fld>
            <a:endParaRPr lang="en-US"/>
          </a:p>
        </p:txBody>
      </p:sp>
      <p:sp>
        <p:nvSpPr>
          <p:cNvPr id="8" name="Footer Placeholder 7">
            <a:extLst>
              <a:ext uri="{FF2B5EF4-FFF2-40B4-BE49-F238E27FC236}">
                <a16:creationId xmlns:a16="http://schemas.microsoft.com/office/drawing/2014/main" id="{BA0492C4-DF97-4990-8C3C-96FC4EA6FC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5955FF-3F64-47A3-A9F0-EFFACD9A9FCE}"/>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1150651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D0CEC-CB3C-4481-865D-1E0F4AD186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6A0C66-FB7C-4FE0-956C-EB5ABC43BA1F}"/>
              </a:ext>
            </a:extLst>
          </p:cNvPr>
          <p:cNvSpPr>
            <a:spLocks noGrp="1"/>
          </p:cNvSpPr>
          <p:nvPr>
            <p:ph type="dt" sz="half" idx="10"/>
          </p:nvPr>
        </p:nvSpPr>
        <p:spPr/>
        <p:txBody>
          <a:bodyPr/>
          <a:lstStyle/>
          <a:p>
            <a:fld id="{1DBA29A7-C6A7-4516-A0B8-880E757F7B93}" type="datetimeFigureOut">
              <a:rPr lang="en-US" smtClean="0"/>
              <a:t>2/24/19</a:t>
            </a:fld>
            <a:endParaRPr lang="en-US"/>
          </a:p>
        </p:txBody>
      </p:sp>
      <p:sp>
        <p:nvSpPr>
          <p:cNvPr id="4" name="Footer Placeholder 3">
            <a:extLst>
              <a:ext uri="{FF2B5EF4-FFF2-40B4-BE49-F238E27FC236}">
                <a16:creationId xmlns:a16="http://schemas.microsoft.com/office/drawing/2014/main" id="{6E4DBC70-FABD-434B-8C13-44FB078451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142861-B31C-414D-B618-A5D1BB869697}"/>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304558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9C44DA-8976-41AF-86E2-D8A7C712585C}"/>
              </a:ext>
            </a:extLst>
          </p:cNvPr>
          <p:cNvSpPr>
            <a:spLocks noGrp="1"/>
          </p:cNvSpPr>
          <p:nvPr>
            <p:ph type="dt" sz="half" idx="10"/>
          </p:nvPr>
        </p:nvSpPr>
        <p:spPr/>
        <p:txBody>
          <a:bodyPr/>
          <a:lstStyle/>
          <a:p>
            <a:fld id="{1DBA29A7-C6A7-4516-A0B8-880E757F7B93}" type="datetimeFigureOut">
              <a:rPr lang="en-US" smtClean="0"/>
              <a:t>2/24/19</a:t>
            </a:fld>
            <a:endParaRPr lang="en-US"/>
          </a:p>
        </p:txBody>
      </p:sp>
      <p:sp>
        <p:nvSpPr>
          <p:cNvPr id="3" name="Footer Placeholder 2">
            <a:extLst>
              <a:ext uri="{FF2B5EF4-FFF2-40B4-BE49-F238E27FC236}">
                <a16:creationId xmlns:a16="http://schemas.microsoft.com/office/drawing/2014/main" id="{70C0EB54-F514-4055-860A-940C9B47FB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1BF97B-71E2-45D5-A581-43A6DC9B2B33}"/>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44583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99521-45E5-4D3A-89D1-CDFFC4A9BA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94B8FB-F03C-472E-8565-01AF64860E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FA92F0-B5E3-4503-9912-28F0981637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6F92D92-9109-45AD-A53E-A89F2E753C8A}"/>
              </a:ext>
            </a:extLst>
          </p:cNvPr>
          <p:cNvSpPr>
            <a:spLocks noGrp="1"/>
          </p:cNvSpPr>
          <p:nvPr>
            <p:ph type="dt" sz="half" idx="10"/>
          </p:nvPr>
        </p:nvSpPr>
        <p:spPr/>
        <p:txBody>
          <a:bodyPr/>
          <a:lstStyle/>
          <a:p>
            <a:fld id="{1DBA29A7-C6A7-4516-A0B8-880E757F7B93}" type="datetimeFigureOut">
              <a:rPr lang="en-US" smtClean="0"/>
              <a:t>2/24/19</a:t>
            </a:fld>
            <a:endParaRPr lang="en-US"/>
          </a:p>
        </p:txBody>
      </p:sp>
      <p:sp>
        <p:nvSpPr>
          <p:cNvPr id="6" name="Footer Placeholder 5">
            <a:extLst>
              <a:ext uri="{FF2B5EF4-FFF2-40B4-BE49-F238E27FC236}">
                <a16:creationId xmlns:a16="http://schemas.microsoft.com/office/drawing/2014/main" id="{76607DA3-F2E0-46E8-BCF0-82E7DBC390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0201A6-7FE1-4C38-ADC3-19F7D4D583A5}"/>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793128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59DC5-85DA-47FD-8B9C-C609F37DCF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ADC986-1787-448B-A48C-5E62ED213D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D0B9D2-1E95-4A27-93D7-C96B99E4AC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7FD146D-FD61-48E8-9007-422088CB9F85}"/>
              </a:ext>
            </a:extLst>
          </p:cNvPr>
          <p:cNvSpPr>
            <a:spLocks noGrp="1"/>
          </p:cNvSpPr>
          <p:nvPr>
            <p:ph type="dt" sz="half" idx="10"/>
          </p:nvPr>
        </p:nvSpPr>
        <p:spPr/>
        <p:txBody>
          <a:bodyPr/>
          <a:lstStyle/>
          <a:p>
            <a:fld id="{1DBA29A7-C6A7-4516-A0B8-880E757F7B93}" type="datetimeFigureOut">
              <a:rPr lang="en-US" smtClean="0"/>
              <a:t>2/24/19</a:t>
            </a:fld>
            <a:endParaRPr lang="en-US"/>
          </a:p>
        </p:txBody>
      </p:sp>
      <p:sp>
        <p:nvSpPr>
          <p:cNvPr id="6" name="Footer Placeholder 5">
            <a:extLst>
              <a:ext uri="{FF2B5EF4-FFF2-40B4-BE49-F238E27FC236}">
                <a16:creationId xmlns:a16="http://schemas.microsoft.com/office/drawing/2014/main" id="{980BA4FD-7853-4957-B967-10E7BBF799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62EC38-8859-4802-BDEF-67AC724A68F2}"/>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1366030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6BB593-AD17-4F89-9EC2-8BCDD6706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236CA9-F31E-416C-9514-EDE35F3EAC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D1F35B-4B18-44E0-ACEC-7F38C43D60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A29A7-C6A7-4516-A0B8-880E757F7B93}" type="datetimeFigureOut">
              <a:rPr lang="en-US" smtClean="0"/>
              <a:t>2/24/19</a:t>
            </a:fld>
            <a:endParaRPr lang="en-US"/>
          </a:p>
        </p:txBody>
      </p:sp>
      <p:sp>
        <p:nvSpPr>
          <p:cNvPr id="5" name="Footer Placeholder 4">
            <a:extLst>
              <a:ext uri="{FF2B5EF4-FFF2-40B4-BE49-F238E27FC236}">
                <a16:creationId xmlns:a16="http://schemas.microsoft.com/office/drawing/2014/main" id="{3F081CE3-17E5-4DA4-A9AD-EA6967A2E6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DE6DBE-007D-4B21-A0C6-284BC38889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83F42C-7870-467E-B605-F7226AA5127C}" type="slidenum">
              <a:rPr lang="en-US" smtClean="0"/>
              <a:t>‹#›</a:t>
            </a:fld>
            <a:endParaRPr lang="en-US"/>
          </a:p>
        </p:txBody>
      </p:sp>
    </p:spTree>
    <p:extLst>
      <p:ext uri="{BB962C8B-B14F-4D97-AF65-F5344CB8AC3E}">
        <p14:creationId xmlns:p14="http://schemas.microsoft.com/office/powerpoint/2010/main" val="1374237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tiff"/><Relationship Id="rId5" Type="http://schemas.openxmlformats.org/officeDocument/2006/relationships/image" Target="../media/image3.tiff"/><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734DF8-83C6-47FE-B4C5-05577529BD88}"/>
              </a:ext>
            </a:extLst>
          </p:cNvPr>
          <p:cNvPicPr>
            <a:picLocks noChangeAspect="1"/>
          </p:cNvPicPr>
          <p:nvPr/>
        </p:nvPicPr>
        <p:blipFill rotWithShape="1">
          <a:blip r:embed="rId3"/>
          <a:srcRect l="33280" t="70782" r="40981" b="6720"/>
          <a:stretch/>
        </p:blipFill>
        <p:spPr>
          <a:xfrm>
            <a:off x="8094846" y="4467497"/>
            <a:ext cx="4097154" cy="2390503"/>
          </a:xfrm>
          <a:prstGeom prst="rect">
            <a:avLst/>
          </a:prstGeom>
        </p:spPr>
      </p:pic>
      <p:pic>
        <p:nvPicPr>
          <p:cNvPr id="5" name="Picture 4">
            <a:extLst>
              <a:ext uri="{FF2B5EF4-FFF2-40B4-BE49-F238E27FC236}">
                <a16:creationId xmlns:a16="http://schemas.microsoft.com/office/drawing/2014/main" id="{EE1AD5D9-D40A-4973-91F9-9E8DDA7DE05F}"/>
              </a:ext>
            </a:extLst>
          </p:cNvPr>
          <p:cNvPicPr>
            <a:picLocks noChangeAspect="1"/>
          </p:cNvPicPr>
          <p:nvPr/>
        </p:nvPicPr>
        <p:blipFill rotWithShape="1">
          <a:blip r:embed="rId4">
            <a:alphaModFix amt="75000"/>
          </a:blip>
          <a:srcRect l="42469" t="8439" r="46828" b="83660"/>
          <a:stretch/>
        </p:blipFill>
        <p:spPr>
          <a:xfrm>
            <a:off x="20157" y="-4"/>
            <a:ext cx="1219201" cy="541867"/>
          </a:xfrm>
          <a:prstGeom prst="rect">
            <a:avLst/>
          </a:prstGeom>
        </p:spPr>
      </p:pic>
      <p:pic>
        <p:nvPicPr>
          <p:cNvPr id="6" name="Picture 5">
            <a:extLst>
              <a:ext uri="{FF2B5EF4-FFF2-40B4-BE49-F238E27FC236}">
                <a16:creationId xmlns:a16="http://schemas.microsoft.com/office/drawing/2014/main" id="{78823FB5-D3C0-4506-91E8-8CC5C8B880D1}"/>
              </a:ext>
            </a:extLst>
          </p:cNvPr>
          <p:cNvPicPr>
            <a:picLocks noChangeAspect="1"/>
          </p:cNvPicPr>
          <p:nvPr/>
        </p:nvPicPr>
        <p:blipFill rotWithShape="1">
          <a:blip r:embed="rId4">
            <a:alphaModFix amt="75000"/>
          </a:blip>
          <a:srcRect l="42469" t="8439" r="46828" b="83660"/>
          <a:stretch/>
        </p:blipFill>
        <p:spPr>
          <a:xfrm>
            <a:off x="1239358" y="-1"/>
            <a:ext cx="1219201" cy="541867"/>
          </a:xfrm>
          <a:prstGeom prst="rect">
            <a:avLst/>
          </a:prstGeom>
        </p:spPr>
      </p:pic>
      <p:pic>
        <p:nvPicPr>
          <p:cNvPr id="12" name="Picture 11">
            <a:extLst>
              <a:ext uri="{FF2B5EF4-FFF2-40B4-BE49-F238E27FC236}">
                <a16:creationId xmlns:a16="http://schemas.microsoft.com/office/drawing/2014/main" id="{B5F455D8-BD91-41CB-BD52-58DEC78E9E2C}"/>
              </a:ext>
            </a:extLst>
          </p:cNvPr>
          <p:cNvPicPr>
            <a:picLocks noChangeAspect="1"/>
          </p:cNvPicPr>
          <p:nvPr/>
        </p:nvPicPr>
        <p:blipFill rotWithShape="1">
          <a:blip r:embed="rId4">
            <a:alphaModFix amt="75000"/>
          </a:blip>
          <a:srcRect l="42469" t="8439" r="46828" b="83660"/>
          <a:stretch/>
        </p:blipFill>
        <p:spPr>
          <a:xfrm>
            <a:off x="2458559" y="-2"/>
            <a:ext cx="1219201" cy="541867"/>
          </a:xfrm>
          <a:prstGeom prst="rect">
            <a:avLst/>
          </a:prstGeom>
        </p:spPr>
      </p:pic>
      <p:pic>
        <p:nvPicPr>
          <p:cNvPr id="14" name="Picture 13">
            <a:extLst>
              <a:ext uri="{FF2B5EF4-FFF2-40B4-BE49-F238E27FC236}">
                <a16:creationId xmlns:a16="http://schemas.microsoft.com/office/drawing/2014/main" id="{9EA66F87-12BC-41AB-A68B-64B6B4F61193}"/>
              </a:ext>
            </a:extLst>
          </p:cNvPr>
          <p:cNvPicPr>
            <a:picLocks noChangeAspect="1"/>
          </p:cNvPicPr>
          <p:nvPr/>
        </p:nvPicPr>
        <p:blipFill rotWithShape="1">
          <a:blip r:embed="rId4">
            <a:alphaModFix amt="75000"/>
          </a:blip>
          <a:srcRect l="42469" t="8439" r="46828" b="83660"/>
          <a:stretch/>
        </p:blipFill>
        <p:spPr>
          <a:xfrm>
            <a:off x="3677760" y="-3"/>
            <a:ext cx="1219201" cy="541867"/>
          </a:xfrm>
          <a:prstGeom prst="rect">
            <a:avLst/>
          </a:prstGeom>
        </p:spPr>
      </p:pic>
      <p:pic>
        <p:nvPicPr>
          <p:cNvPr id="17" name="Picture 16">
            <a:extLst>
              <a:ext uri="{FF2B5EF4-FFF2-40B4-BE49-F238E27FC236}">
                <a16:creationId xmlns:a16="http://schemas.microsoft.com/office/drawing/2014/main" id="{D8B4C836-68CC-489A-9D4A-72406E4C54CE}"/>
              </a:ext>
            </a:extLst>
          </p:cNvPr>
          <p:cNvPicPr>
            <a:picLocks noChangeAspect="1"/>
          </p:cNvPicPr>
          <p:nvPr/>
        </p:nvPicPr>
        <p:blipFill rotWithShape="1">
          <a:blip r:embed="rId4">
            <a:alphaModFix amt="75000"/>
          </a:blip>
          <a:srcRect l="42469" t="8439" r="46828" b="83660"/>
          <a:stretch/>
        </p:blipFill>
        <p:spPr>
          <a:xfrm>
            <a:off x="4896961" y="-4846"/>
            <a:ext cx="1219201" cy="541867"/>
          </a:xfrm>
          <a:prstGeom prst="rect">
            <a:avLst/>
          </a:prstGeom>
        </p:spPr>
      </p:pic>
      <p:sp>
        <p:nvSpPr>
          <p:cNvPr id="7" name="TextBox 6">
            <a:extLst>
              <a:ext uri="{FF2B5EF4-FFF2-40B4-BE49-F238E27FC236}">
                <a16:creationId xmlns:a16="http://schemas.microsoft.com/office/drawing/2014/main" id="{EB9B81F7-3220-4822-93BA-9AB368C34FBD}"/>
              </a:ext>
            </a:extLst>
          </p:cNvPr>
          <p:cNvSpPr txBox="1"/>
          <p:nvPr/>
        </p:nvSpPr>
        <p:spPr>
          <a:xfrm>
            <a:off x="368734" y="66032"/>
            <a:ext cx="5637505" cy="400110"/>
          </a:xfrm>
          <a:prstGeom prst="rect">
            <a:avLst/>
          </a:prstGeom>
          <a:noFill/>
        </p:spPr>
        <p:txBody>
          <a:bodyPr wrap="none" rtlCol="0">
            <a:spAutoFit/>
          </a:bodyPr>
          <a:lstStyle/>
          <a:p>
            <a:r>
              <a:rPr lang="en-US" sz="2000" b="1" dirty="0"/>
              <a:t>Multiscale Model of the Vagal Outflow to the Heart</a:t>
            </a:r>
          </a:p>
        </p:txBody>
      </p:sp>
      <p:sp>
        <p:nvSpPr>
          <p:cNvPr id="9" name="TextBox 8">
            <a:extLst>
              <a:ext uri="{FF2B5EF4-FFF2-40B4-BE49-F238E27FC236}">
                <a16:creationId xmlns:a16="http://schemas.microsoft.com/office/drawing/2014/main" id="{AC7D79D5-4CE2-47B6-836E-C505384A5CE4}"/>
              </a:ext>
            </a:extLst>
          </p:cNvPr>
          <p:cNvSpPr txBox="1"/>
          <p:nvPr/>
        </p:nvSpPr>
        <p:spPr>
          <a:xfrm>
            <a:off x="0" y="712101"/>
            <a:ext cx="7863840" cy="6247864"/>
          </a:xfrm>
          <a:prstGeom prst="rect">
            <a:avLst/>
          </a:prstGeom>
          <a:noFill/>
        </p:spPr>
        <p:txBody>
          <a:bodyPr wrap="square" rtlCol="0">
            <a:spAutoFit/>
          </a:bodyPr>
          <a:lstStyle/>
          <a:p>
            <a:r>
              <a:rPr lang="en-US" sz="2000" b="1" dirty="0"/>
              <a:t>The model</a:t>
            </a:r>
          </a:p>
          <a:p>
            <a:r>
              <a:rPr lang="en-US" sz="2000" dirty="0"/>
              <a:t>The key objective is to develop a quantitative account</a:t>
            </a:r>
          </a:p>
          <a:p>
            <a:r>
              <a:rPr lang="en-US" sz="2000" dirty="0"/>
              <a:t>of how regulatory networks at gene, signaling, circuit,</a:t>
            </a:r>
          </a:p>
          <a:p>
            <a:r>
              <a:rPr lang="en-US" sz="2000" dirty="0"/>
              <a:t>and physiological levels interact to maintain the</a:t>
            </a:r>
          </a:p>
          <a:p>
            <a:r>
              <a:rPr lang="en-US" sz="2000" dirty="0"/>
              <a:t>robustness of cardiovascular control.</a:t>
            </a:r>
          </a:p>
          <a:p>
            <a:endParaRPr lang="en-US" sz="2000" b="1" dirty="0"/>
          </a:p>
          <a:p>
            <a:r>
              <a:rPr lang="en-US" sz="2000" b="1" dirty="0"/>
              <a:t>What is new inside?</a:t>
            </a:r>
          </a:p>
          <a:p>
            <a:r>
              <a:rPr lang="en-US" sz="2000" dirty="0"/>
              <a:t>Conventional models of neural circuits and physiology</a:t>
            </a:r>
          </a:p>
          <a:p>
            <a:r>
              <a:rPr lang="en-US" sz="2000" dirty="0"/>
              <a:t>eschewed consideration of gene regulatory networks.</a:t>
            </a:r>
          </a:p>
          <a:p>
            <a:r>
              <a:rPr lang="en-US" sz="2000" dirty="0"/>
              <a:t>The present effort aims to bridge the gene networks</a:t>
            </a:r>
          </a:p>
          <a:p>
            <a:r>
              <a:rPr lang="en-US" sz="2000" dirty="0"/>
              <a:t>with the signaling, electrical, and circuit levels.</a:t>
            </a:r>
          </a:p>
          <a:p>
            <a:endParaRPr lang="en-US" sz="2000" b="1" dirty="0"/>
          </a:p>
          <a:p>
            <a:r>
              <a:rPr lang="en-US" sz="2000" b="1" dirty="0"/>
              <a:t>How will this change current practice?</a:t>
            </a:r>
          </a:p>
          <a:p>
            <a:r>
              <a:rPr lang="en-US" sz="2000" dirty="0"/>
              <a:t>Potential to bring disparate fields of omics systems biology and computational neuroscience into an integrated multiscale physiology field.</a:t>
            </a:r>
          </a:p>
          <a:p>
            <a:endParaRPr lang="en-US" sz="2000" b="1" dirty="0"/>
          </a:p>
          <a:p>
            <a:r>
              <a:rPr lang="en-US" sz="2000" b="1" dirty="0"/>
              <a:t>End Users</a:t>
            </a:r>
          </a:p>
          <a:p>
            <a:r>
              <a:rPr lang="en-US" sz="2000" dirty="0"/>
              <a:t>Computational neuroscientists and physiologists and clinical researchers are expected to use the model for discovering new molecular targets for intervention in cardiovascular disease.</a:t>
            </a:r>
          </a:p>
        </p:txBody>
      </p:sp>
      <p:sp>
        <p:nvSpPr>
          <p:cNvPr id="8" name="TextBox 7">
            <a:extLst>
              <a:ext uri="{FF2B5EF4-FFF2-40B4-BE49-F238E27FC236}">
                <a16:creationId xmlns:a16="http://schemas.microsoft.com/office/drawing/2014/main" id="{E65498B5-74FA-4354-A9FA-523536215906}"/>
              </a:ext>
            </a:extLst>
          </p:cNvPr>
          <p:cNvSpPr txBox="1"/>
          <p:nvPr/>
        </p:nvSpPr>
        <p:spPr>
          <a:xfrm>
            <a:off x="8094846" y="5812352"/>
            <a:ext cx="4097154" cy="1015663"/>
          </a:xfrm>
          <a:prstGeom prst="rect">
            <a:avLst/>
          </a:prstGeom>
          <a:noFill/>
        </p:spPr>
        <p:txBody>
          <a:bodyPr wrap="square" rtlCol="0">
            <a:spAutoFit/>
          </a:bodyPr>
          <a:lstStyle/>
          <a:p>
            <a:r>
              <a:rPr lang="en-US" sz="2000" dirty="0">
                <a:solidFill>
                  <a:srgbClr val="FFFF00"/>
                </a:solidFill>
              </a:rPr>
              <a:t>Raj Vadigepalli and James </a:t>
            </a:r>
            <a:r>
              <a:rPr lang="en-US" sz="2000" dirty="0" err="1">
                <a:solidFill>
                  <a:srgbClr val="FFFF00"/>
                </a:solidFill>
              </a:rPr>
              <a:t>Schwaber</a:t>
            </a:r>
            <a:endParaRPr lang="en-US" sz="2000" dirty="0">
              <a:solidFill>
                <a:srgbClr val="FFFF00"/>
              </a:solidFill>
            </a:endParaRPr>
          </a:p>
          <a:p>
            <a:r>
              <a:rPr lang="en-US" sz="2000" dirty="0">
                <a:solidFill>
                  <a:srgbClr val="FFFF00"/>
                </a:solidFill>
              </a:rPr>
              <a:t>Thomas Jefferson University</a:t>
            </a:r>
          </a:p>
          <a:p>
            <a:r>
              <a:rPr lang="en-US" sz="2000" dirty="0">
                <a:solidFill>
                  <a:srgbClr val="FFFF00"/>
                </a:solidFill>
              </a:rPr>
              <a:t>Grant support:  NHLBI, U01 HL133360</a:t>
            </a:r>
          </a:p>
        </p:txBody>
      </p:sp>
      <p:pic>
        <p:nvPicPr>
          <p:cNvPr id="2" name="Picture 1">
            <a:extLst>
              <a:ext uri="{FF2B5EF4-FFF2-40B4-BE49-F238E27FC236}">
                <a16:creationId xmlns:a16="http://schemas.microsoft.com/office/drawing/2014/main" id="{0FE6F51F-1360-8C46-8DC8-19EB2DA21D64}"/>
              </a:ext>
            </a:extLst>
          </p:cNvPr>
          <p:cNvPicPr>
            <a:picLocks noChangeAspect="1"/>
          </p:cNvPicPr>
          <p:nvPr/>
        </p:nvPicPr>
        <p:blipFill>
          <a:blip r:embed="rId5"/>
          <a:stretch>
            <a:fillRect/>
          </a:stretch>
        </p:blipFill>
        <p:spPr>
          <a:xfrm>
            <a:off x="8304082" y="4541396"/>
            <a:ext cx="1240971" cy="1240971"/>
          </a:xfrm>
          <a:prstGeom prst="rect">
            <a:avLst/>
          </a:prstGeom>
        </p:spPr>
      </p:pic>
      <p:pic>
        <p:nvPicPr>
          <p:cNvPr id="10" name="Picture 9">
            <a:extLst>
              <a:ext uri="{FF2B5EF4-FFF2-40B4-BE49-F238E27FC236}">
                <a16:creationId xmlns:a16="http://schemas.microsoft.com/office/drawing/2014/main" id="{A1E9F1D7-4D96-F348-A5E1-44BE83CDF828}"/>
              </a:ext>
            </a:extLst>
          </p:cNvPr>
          <p:cNvPicPr>
            <a:picLocks noChangeAspect="1"/>
          </p:cNvPicPr>
          <p:nvPr/>
        </p:nvPicPr>
        <p:blipFill>
          <a:blip r:embed="rId6"/>
          <a:stretch>
            <a:fillRect/>
          </a:stretch>
        </p:blipFill>
        <p:spPr>
          <a:xfrm>
            <a:off x="10366709" y="4541396"/>
            <a:ext cx="1244266" cy="1244266"/>
          </a:xfrm>
          <a:prstGeom prst="rect">
            <a:avLst/>
          </a:prstGeom>
        </p:spPr>
      </p:pic>
      <p:pic>
        <p:nvPicPr>
          <p:cNvPr id="13" name="Picture 12">
            <a:extLst>
              <a:ext uri="{FF2B5EF4-FFF2-40B4-BE49-F238E27FC236}">
                <a16:creationId xmlns:a16="http://schemas.microsoft.com/office/drawing/2014/main" id="{7A9D7C41-115D-6641-A6C2-24FDE36A387C}"/>
              </a:ext>
            </a:extLst>
          </p:cNvPr>
          <p:cNvPicPr>
            <a:picLocks noChangeAspect="1"/>
          </p:cNvPicPr>
          <p:nvPr/>
        </p:nvPicPr>
        <p:blipFill>
          <a:blip r:embed="rId7"/>
          <a:stretch>
            <a:fillRect/>
          </a:stretch>
        </p:blipFill>
        <p:spPr>
          <a:xfrm>
            <a:off x="5832909" y="66032"/>
            <a:ext cx="6359092" cy="4424867"/>
          </a:xfrm>
          <a:prstGeom prst="rect">
            <a:avLst/>
          </a:prstGeom>
        </p:spPr>
      </p:pic>
    </p:spTree>
    <p:extLst>
      <p:ext uri="{BB962C8B-B14F-4D97-AF65-F5344CB8AC3E}">
        <p14:creationId xmlns:p14="http://schemas.microsoft.com/office/powerpoint/2010/main" val="2618074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1233</TotalTime>
  <Words>320</Words>
  <Application>Microsoft Macintosh PowerPoint</Application>
  <PresentationFormat>Widescreen</PresentationFormat>
  <Paragraphs>40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Wingdings</vt:lpstr>
      <vt:lpstr>Office Theme</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Peng, Grace (NIH/NIBIB) [E]</dc:creator>
  <cp:lastModifiedBy>Raj Vadigepalli</cp:lastModifiedBy>
  <cp:revision>27</cp:revision>
  <dcterms:created xsi:type="dcterms:W3CDTF">2019-02-06T14:40:55Z</dcterms:created>
  <dcterms:modified xsi:type="dcterms:W3CDTF">2019-02-25T19:36:19Z</dcterms:modified>
</cp:coreProperties>
</file>