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62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741" autoAdjust="0"/>
    <p:restoredTop sz="87943" autoAdjust="0"/>
  </p:normalViewPr>
  <p:slideViewPr>
    <p:cSldViewPr snapToGrid="0">
      <p:cViewPr varScale="1">
        <p:scale>
          <a:sx n="111" d="100"/>
          <a:sy n="111" d="100"/>
        </p:scale>
        <p:origin x="120" y="111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50619AD-E595-4A9E-BADB-164EAD3ADC53}" type="datetimeFigureOut">
              <a:rPr lang="en-US" smtClean="0"/>
              <a:t>2/22/2019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121247D-5C86-4B18-8B46-2B5FA6E094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34225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Instructions:  </a:t>
            </a:r>
          </a:p>
          <a:p>
            <a:endParaRPr lang="en-US" sz="1200" b="1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b="1" kern="1200" dirty="0">
                <a:solidFill>
                  <a:srgbClr val="FF0000"/>
                </a:solidFill>
                <a:effectLst/>
                <a:latin typeface="+mn-lt"/>
                <a:ea typeface="+mn-ea"/>
                <a:cs typeface="+mn-cs"/>
              </a:rPr>
              <a:t>Submit 1 slide by COB Monday 2/25/19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Title - headline your 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theory-driven, mechanistic model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name the 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specific mathematical or statistical method and variations 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thereof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1200" b="0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To include in </a:t>
            </a:r>
            <a:r>
              <a:rPr lang="en-US" sz="1200" b="1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NOTES</a:t>
            </a:r>
            <a:r>
              <a:rPr lang="en-US" sz="1200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section</a:t>
            </a:r>
          </a:p>
          <a:p>
            <a:pPr marL="171450" indent="-171450">
              <a:buFont typeface="Wingdings" panose="05000000000000000000" pitchFamily="2" charset="2"/>
              <a:buChar char="Ø"/>
            </a:pP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define/explain it enough for a non-scientific person to explain to the general public (2-3 sentences)</a:t>
            </a:r>
          </a:p>
          <a:p>
            <a:pPr marL="171450" indent="-171450">
              <a:buFont typeface="Wingdings" panose="05000000000000000000" pitchFamily="2" charset="2"/>
              <a:buChar char="Ø"/>
            </a:pPr>
            <a:r>
              <a:rPr lang="en-US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mention how can 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machine learning and AI </a:t>
            </a:r>
            <a:r>
              <a:rPr lang="en-US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help your project (2 sentences)</a:t>
            </a:r>
          </a:p>
          <a:p>
            <a:pPr marL="171450" indent="-171450">
              <a:buFont typeface="Wingdings" panose="05000000000000000000" pitchFamily="2" charset="2"/>
              <a:buChar char="Ø"/>
            </a:pPr>
            <a:r>
              <a:rPr lang="en-US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List 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future challenges </a:t>
            </a:r>
            <a:r>
              <a:rPr lang="en-US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or next steps after your project is done (1 sentence)</a:t>
            </a:r>
          </a:p>
          <a:p>
            <a:endParaRPr lang="en-US" sz="1200" b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0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Further details for</a:t>
            </a:r>
            <a:r>
              <a:rPr lang="en-US" sz="1200" b="1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Notes </a:t>
            </a:r>
            <a:r>
              <a:rPr lang="en-US" sz="1200" b="0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section</a:t>
            </a:r>
            <a:r>
              <a:rPr lang="en-US" sz="1200" b="1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 For the following communities 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(2 sentences)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Behavioral modeling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:  explain the </a:t>
            </a:r>
            <a:r>
              <a:rPr lang="en-US" sz="1200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new theories that will integrate within person dynamics with between person dynamics</a:t>
            </a:r>
          </a:p>
          <a:p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Multiscale modeling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:  explain how the math will address </a:t>
            </a:r>
            <a:r>
              <a:rPr lang="en-US" sz="1200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methodological challenges 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(e.g.: crossing scales, sparse data, uncertainty, modularity, spatiotemporal simulation challenges, etc.)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Medical simulation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:  explain the </a:t>
            </a:r>
            <a:r>
              <a:rPr lang="en-US" sz="1200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math challenges 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being overcome (e.g. collision dynamics, cloth dynamics, haptics, etc.)</a:t>
            </a:r>
            <a:endParaRPr lang="en-US" sz="1200" b="1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Analysis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:  explain how </a:t>
            </a:r>
            <a:r>
              <a:rPr lang="en-US" sz="1200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new statistical approaches 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will provide mechanistic understanding of the system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BRAIN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:  explain the </a:t>
            </a:r>
            <a:r>
              <a:rPr lang="en-US" sz="1200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theory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behind the math/stats and how it will be used to understand how the brain works; explain the level of </a:t>
            </a:r>
            <a:r>
              <a:rPr lang="en-US" sz="1200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data dependency 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on your model (e.g.:  (a) completely abstract toy model, (b) a coarse-grained model based on a high level view of previous data, (c) a model based directly on one kind of data (e.g., neural recordings) or (d) a model synthesizing multiple data types (e.g., neural recordings and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connectomics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).</a:t>
            </a:r>
          </a:p>
          <a:p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dirty="0"/>
              <a:t>PI name, email: 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121247D-5C86-4B18-8B46-2B5FA6E0947E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151778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E67717-1496-4177-8D92-7C8E2D43CB8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F34447B-AE9B-46D7-B7EC-5E4BD78B033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1B040B6-3A84-4205-9B41-82F13DCF27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A29A7-C6A7-4516-A0B8-880E757F7B93}" type="datetimeFigureOut">
              <a:rPr lang="en-US" smtClean="0"/>
              <a:t>2/22/2019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8AB7890-0B25-4709-8D8B-7230D48C63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3F963BC-921C-4FE1-852B-803174071E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83F42C-7870-467E-B605-F7226AA5127C}" type="slidenum">
              <a:rPr lang="en-US" smtClean="0"/>
              <a:t>‹#›</a:t>
            </a:fld>
            <a:endParaRPr lang="en-US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5A89B9E2-3767-4ABA-96B6-05744030633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31939" t="70782" r="40981"/>
          <a:stretch/>
        </p:blipFill>
        <p:spPr>
          <a:xfrm>
            <a:off x="231423" y="120474"/>
            <a:ext cx="3084690" cy="2003778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DDD0C1AA-18F7-4B6D-948D-9BBA3D86C7C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l="42469" t="8439" r="46828" b="83660"/>
          <a:stretch/>
        </p:blipFill>
        <p:spPr>
          <a:xfrm>
            <a:off x="3764843" y="640644"/>
            <a:ext cx="1219201" cy="541867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82140BB4-AAAC-49DA-A944-72CEDA75FB1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l="42469" t="8439" r="46828" b="83660"/>
          <a:stretch/>
        </p:blipFill>
        <p:spPr>
          <a:xfrm>
            <a:off x="5492043" y="640644"/>
            <a:ext cx="1219201" cy="541867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FFD526E7-D5E9-4584-A70B-CA57609675A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l="42469" t="8439" r="46828" b="83660"/>
          <a:stretch/>
        </p:blipFill>
        <p:spPr>
          <a:xfrm>
            <a:off x="5796843" y="640644"/>
            <a:ext cx="1219201" cy="541867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AB82D969-B668-45A6-B5A4-598D2ED102A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l="42469" t="8439" r="46828" b="83660"/>
          <a:stretch/>
        </p:blipFill>
        <p:spPr>
          <a:xfrm>
            <a:off x="7281332" y="640644"/>
            <a:ext cx="1219201" cy="541867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F4B52DCA-4E23-4339-B6B5-0A8DCCD1975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l="42469" t="8439" r="46828" b="83660"/>
          <a:stretch/>
        </p:blipFill>
        <p:spPr>
          <a:xfrm>
            <a:off x="8500533" y="640644"/>
            <a:ext cx="1219201" cy="541867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C6CE021F-922F-413E-9275-C5C5A26D676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l="42469" t="8439" r="46828" b="83660"/>
          <a:stretch/>
        </p:blipFill>
        <p:spPr>
          <a:xfrm>
            <a:off x="10120490" y="640644"/>
            <a:ext cx="1219201" cy="5418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8338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767E65-26BB-44E4-B505-FD5FF951B8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1A2B483-7C58-4A56-A06A-901FF130765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47F5879-E68E-4C30-8EB5-0D8E925B29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A29A7-C6A7-4516-A0B8-880E757F7B93}" type="datetimeFigureOut">
              <a:rPr lang="en-US" smtClean="0"/>
              <a:t>2/22/2019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93E4EAA-8018-4EA9-BEB5-7AA707E645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598F626-D5AA-4BFD-8CAA-8D7EB7E718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83F42C-7870-467E-B605-F7226AA512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85503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1A5269C6-82F5-43DB-A279-C6776671E02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A42516D-1187-4E87-BCCF-2135E13A927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3CFF842-EE17-4E32-8BC0-49E4F6F2BF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A29A7-C6A7-4516-A0B8-880E757F7B93}" type="datetimeFigureOut">
              <a:rPr lang="en-US" smtClean="0"/>
              <a:t>2/22/2019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0825791-924E-484D-BF3B-970DC186C0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161907A-C84D-4E51-8727-0E26CF6266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83F42C-7870-467E-B605-F7226AA512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07470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FB6A7E-337E-4A5F-BC16-9693585479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308B992-9332-4A7A-BDAA-2007297D28E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CB6C89D-FEF8-4AAE-A0BE-8E2ACD42DF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A29A7-C6A7-4516-A0B8-880E757F7B93}" type="datetimeFigureOut">
              <a:rPr lang="en-US" smtClean="0"/>
              <a:t>2/22/2019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F26291B-3AA0-4B23-8B81-21BA0A3CCF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546E438-9102-42BC-BB2A-316343AA99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83F42C-7870-467E-B605-F7226AA512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4131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A2AF28-B45F-47E9-8DA3-EE34F7E81E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68CB2D7-0796-4A54-9643-5E20C181B14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8EA771C-91D6-4262-B7AA-DB5481BD61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A29A7-C6A7-4516-A0B8-880E757F7B93}" type="datetimeFigureOut">
              <a:rPr lang="en-US" smtClean="0"/>
              <a:t>2/22/2019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68517C1-21C2-464B-8BDD-53B58F54A8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5B2D988-D3B3-4C45-80DE-AD49AAE900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83F42C-7870-467E-B605-F7226AA512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14100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48E9BF-2CFA-4942-9E60-7600510F59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038DC7B-F726-45E8-B556-A59C74E98B6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B86D837-1A2C-477B-8A35-16D0B6864BD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AE2C762-2EF9-4381-844A-B061A5BE08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A29A7-C6A7-4516-A0B8-880E757F7B93}" type="datetimeFigureOut">
              <a:rPr lang="en-US" smtClean="0"/>
              <a:t>2/22/2019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A512821-CF68-4735-8EE5-D711D9C528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C5D2B63-FB4D-4E4B-A6B2-DDDD0091FF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83F42C-7870-467E-B605-F7226AA512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23982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9B0D36-A41F-46CA-A04C-44A0EA6900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AA6D811-70B5-4E8C-8BEA-D717A7F23F2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D5499A0-3A54-4D66-A6F2-C176FAE659A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26DBCC9-F5E2-4467-85C1-B2B0FE6A960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CA990A3-928C-4C2C-A5BD-D061C5356E9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BD6B405-E672-484D-AD34-1155CFAA2E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A29A7-C6A7-4516-A0B8-880E757F7B93}" type="datetimeFigureOut">
              <a:rPr lang="en-US" smtClean="0"/>
              <a:t>2/22/2019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A0492C4-DF97-4990-8C3C-96FC4EA6FC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15955FF-3F64-47A3-A9F0-EFFACD9A9F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83F42C-7870-467E-B605-F7226AA512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06513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DD0CEC-CB3C-4481-865D-1E0F4AD186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E6A0C66-FB7C-4FE0-956C-EB5ABC43BA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A29A7-C6A7-4516-A0B8-880E757F7B93}" type="datetimeFigureOut">
              <a:rPr lang="en-US" smtClean="0"/>
              <a:t>2/22/2019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E4DBC70-FABD-434B-8C13-44FB078451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0142861-B31C-414D-B618-A5D1BB8696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83F42C-7870-467E-B605-F7226AA512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5586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E9C44DA-8976-41AF-86E2-D8A7C71258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A29A7-C6A7-4516-A0B8-880E757F7B93}" type="datetimeFigureOut">
              <a:rPr lang="en-US" smtClean="0"/>
              <a:t>2/22/2019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0C0EB54-F514-4055-860A-940C9B47FB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51BF97B-71E2-45D5-A581-43A6DC9B2B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83F42C-7870-467E-B605-F7226AA512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5834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B99521-45E5-4D3A-89D1-CDFFC4A9BA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C94B8FB-F03C-472E-8565-01AF64860E4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8FA92F0-B5E3-4503-9912-28F09816371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6F92D92-9109-45AD-A53E-A89F2E753C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A29A7-C6A7-4516-A0B8-880E757F7B93}" type="datetimeFigureOut">
              <a:rPr lang="en-US" smtClean="0"/>
              <a:t>2/22/2019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6607DA3-F2E0-46E8-BCF0-82E7DBC390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50201A6-7FE1-4C38-ADC3-19F7D4D583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83F42C-7870-467E-B605-F7226AA512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31285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559DC5-85DA-47FD-8B9C-C609F37DCF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5ADC986-1787-448B-A48C-5E62ED213D8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AD0B9D2-1E95-4A27-93D7-C96B99E4AC2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7FD146D-FD61-48E8-9007-422088CB9F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A29A7-C6A7-4516-A0B8-880E757F7B93}" type="datetimeFigureOut">
              <a:rPr lang="en-US" smtClean="0"/>
              <a:t>2/22/2019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80BA4FD-7853-4957-B967-10E7BBF799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F62EC38-8859-4802-BDEF-67AC724A68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83F42C-7870-467E-B605-F7226AA512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60309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96BB593-AD17-4F89-9EC2-8BCDD6706B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1236CA9-F31E-416C-9514-EDE35F3EAC2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2D1F35B-4B18-44E0-ACEC-7F38C43D60D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BA29A7-C6A7-4516-A0B8-880E757F7B93}" type="datetimeFigureOut">
              <a:rPr lang="en-US" smtClean="0"/>
              <a:t>2/22/2019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F081CE3-17E5-4DA4-A9AD-EA6967A2E67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DDE6DBE-007D-4B21-A0C6-284BC38889A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983F42C-7870-467E-B605-F7226AA512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42374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emf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Relationship Id="rId9" Type="http://schemas.openxmlformats.org/officeDocument/2006/relationships/image" Target="../media/image7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12734DF8-83C6-47FE-B4C5-05577529BD8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3280" t="70782" r="40981" b="6720"/>
          <a:stretch/>
        </p:blipFill>
        <p:spPr>
          <a:xfrm>
            <a:off x="9908133" y="4830792"/>
            <a:ext cx="2283865" cy="2027208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EE1AD5D9-D40A-4973-91F9-9E8DDA7DE05F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42469" t="8439" r="46828" b="83660"/>
          <a:stretch/>
        </p:blipFill>
        <p:spPr>
          <a:xfrm>
            <a:off x="20157" y="-4"/>
            <a:ext cx="1219201" cy="541867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78823FB5-D3C0-4506-91E8-8CC5C8B880D1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42469" t="8439" r="46828" b="83660"/>
          <a:stretch/>
        </p:blipFill>
        <p:spPr>
          <a:xfrm>
            <a:off x="1239358" y="-1"/>
            <a:ext cx="1219201" cy="541867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B5F455D8-BD91-41CB-BD52-58DEC78E9E2C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42469" t="8439" r="46828" b="83660"/>
          <a:stretch/>
        </p:blipFill>
        <p:spPr>
          <a:xfrm>
            <a:off x="2458559" y="-2"/>
            <a:ext cx="1219201" cy="541867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9EA66F87-12BC-41AB-A68B-64B6B4F61193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42469" t="8439" r="46828" b="83660"/>
          <a:stretch/>
        </p:blipFill>
        <p:spPr>
          <a:xfrm>
            <a:off x="3677760" y="-3"/>
            <a:ext cx="1219201" cy="541867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D8B4C836-68CC-489A-9D4A-72406E4C54CE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42469" t="8439" r="46828" b="83660"/>
          <a:stretch/>
        </p:blipFill>
        <p:spPr>
          <a:xfrm>
            <a:off x="4896961" y="-4846"/>
            <a:ext cx="1219201" cy="541867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E65498B5-74FA-4354-A9FA-523536215906}"/>
              </a:ext>
            </a:extLst>
          </p:cNvPr>
          <p:cNvSpPr txBox="1"/>
          <p:nvPr/>
        </p:nvSpPr>
        <p:spPr>
          <a:xfrm>
            <a:off x="9877241" y="6071404"/>
            <a:ext cx="2314757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>
                <a:solidFill>
                  <a:schemeClr val="bg1">
                    <a:lumMod val="95000"/>
                  </a:schemeClr>
                </a:solidFill>
              </a:rPr>
              <a:t>Ching-Long Lin, </a:t>
            </a:r>
            <a:r>
              <a:rPr lang="en-US" sz="1400" b="1" dirty="0" err="1">
                <a:solidFill>
                  <a:schemeClr val="bg1">
                    <a:lumMod val="95000"/>
                  </a:schemeClr>
                </a:solidFill>
              </a:rPr>
              <a:t>UIowa</a:t>
            </a:r>
            <a:endParaRPr lang="en-US" sz="1400" b="1" dirty="0">
              <a:solidFill>
                <a:schemeClr val="bg1">
                  <a:lumMod val="95000"/>
                </a:schemeClr>
              </a:solidFill>
            </a:endParaRPr>
          </a:p>
          <a:p>
            <a:r>
              <a:rPr lang="en-US" sz="1400" b="1" dirty="0">
                <a:solidFill>
                  <a:schemeClr val="bg1">
                    <a:lumMod val="95000"/>
                  </a:schemeClr>
                </a:solidFill>
              </a:rPr>
              <a:t>Eric A Hoffman, </a:t>
            </a:r>
            <a:r>
              <a:rPr lang="en-US" sz="1400" b="1" dirty="0" err="1">
                <a:solidFill>
                  <a:schemeClr val="bg1">
                    <a:lumMod val="95000"/>
                  </a:schemeClr>
                </a:solidFill>
              </a:rPr>
              <a:t>UIowa</a:t>
            </a:r>
            <a:endParaRPr lang="en-US" sz="1400" b="1" dirty="0">
              <a:solidFill>
                <a:schemeClr val="bg1">
                  <a:lumMod val="95000"/>
                </a:schemeClr>
              </a:solidFill>
            </a:endParaRPr>
          </a:p>
          <a:p>
            <a:r>
              <a:rPr lang="en-US" sz="1400" b="1" dirty="0">
                <a:solidFill>
                  <a:schemeClr val="bg1">
                    <a:lumMod val="95000"/>
                  </a:schemeClr>
                </a:solidFill>
              </a:rPr>
              <a:t>Grant: NHLBI, U01HL114494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159864B5-6E73-4482-B7A4-A14CDCD1A51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410306" y="-4846"/>
            <a:ext cx="2590694" cy="542591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AC7D79D5-4CE2-47B6-836E-C505384A5CE4}"/>
              </a:ext>
            </a:extLst>
          </p:cNvPr>
          <p:cNvSpPr txBox="1"/>
          <p:nvPr/>
        </p:nvSpPr>
        <p:spPr>
          <a:xfrm>
            <a:off x="0" y="712101"/>
            <a:ext cx="9448800" cy="62478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/>
              <a:t>The model </a:t>
            </a:r>
            <a:r>
              <a:rPr lang="en-US" sz="2000" dirty="0"/>
              <a:t>a multi-scale computed tomography (CT) imaging-based lung model based on machine/deep learning to bridge individual and sub-group (cluster) scales in asthma and COPD populations, and explore the notion of cluster-guided computational fluid dynamics (CFD) analysis that generates model-derived flow and particle variables to better understand structure-function relationships in the human lungs by diseased sub-groups.</a:t>
            </a:r>
            <a:endParaRPr lang="en-US" sz="2000" b="1" dirty="0"/>
          </a:p>
          <a:p>
            <a:r>
              <a:rPr lang="en-US" sz="2000" b="1" dirty="0"/>
              <a:t>What is new inside? </a:t>
            </a:r>
            <a:r>
              <a:rPr lang="en-US" sz="2000" dirty="0"/>
              <a:t>We overcame the three challenges, including inter-subject variability (due to, for example, gender, age and height), inter-site variability (due to scanner and imaging protocol differences), and definition of novel quantitative CT (QCT) imaging-based metrics at multiple scales (due to alterations at different disease stages) needed for machine/deep learning and use of the cluster membership to guide subject-specific CFD analysis enables an examination of the cluster-specific structural and functional relationships toward precision medicine.</a:t>
            </a:r>
          </a:p>
          <a:p>
            <a:r>
              <a:rPr lang="en-US" sz="2000" b="1" dirty="0"/>
              <a:t>How will this change current practice? </a:t>
            </a:r>
            <a:r>
              <a:rPr lang="en-US" sz="2000" dirty="0"/>
              <a:t>The new sub-groups (clusters) for asthma and COPD patients and their disease progressions may provide better treatment targets in the future. </a:t>
            </a:r>
            <a:endParaRPr lang="en-US" sz="2000" b="1" dirty="0"/>
          </a:p>
          <a:p>
            <a:r>
              <a:rPr lang="en-US" sz="2000" b="1" dirty="0"/>
              <a:t>End Users. </a:t>
            </a:r>
            <a:r>
              <a:rPr lang="en-US" sz="2000" dirty="0"/>
              <a:t>The CT imaging-based variables could be used by other research groups to develop more sophisticated deep learning neural network (NN) models. The model has the potential to identify clinically-meaningful sub-groups to better understand disease progressions and subsequently develop cluster-specific treatments.</a:t>
            </a:r>
          </a:p>
          <a:p>
            <a:endParaRPr lang="en-US" sz="2000" b="1" u="sng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B9B81F7-3220-4822-93BA-9AB368C34FBD}"/>
              </a:ext>
            </a:extLst>
          </p:cNvPr>
          <p:cNvSpPr txBox="1"/>
          <p:nvPr/>
        </p:nvSpPr>
        <p:spPr>
          <a:xfrm>
            <a:off x="368734" y="66032"/>
            <a:ext cx="735778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/>
              <a:t>An integrative statistics-guided image-based multi-scale lung model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9464744B-D91B-483C-91B8-A54BDCC2815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051282" y="4830792"/>
            <a:ext cx="983337" cy="1201857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608D1469-BCC9-4B7D-8CF7-8C2A152C61F0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t="7045" b="11473"/>
          <a:stretch/>
        </p:blipFill>
        <p:spPr>
          <a:xfrm>
            <a:off x="11072235" y="4830791"/>
            <a:ext cx="983338" cy="1201857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8DD8AA93-1807-4602-A91C-1E6982C6BE3E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928401" y="0"/>
            <a:ext cx="2287669" cy="2301231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4EE6D7AD-FDB5-4A40-BD2E-2BA7D9F58A39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835282" y="2281852"/>
            <a:ext cx="2380788" cy="24546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80746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313</TotalTime>
  <Words>355</Words>
  <Application>Microsoft Office PowerPoint</Application>
  <PresentationFormat>Widescreen</PresentationFormat>
  <Paragraphs>28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6" baseType="lpstr">
      <vt:lpstr>Arial</vt:lpstr>
      <vt:lpstr>Calibri</vt:lpstr>
      <vt:lpstr>Calibri Light</vt:lpstr>
      <vt:lpstr>Wingdings</vt:lpstr>
      <vt:lpstr>Office Theme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Peng, Grace (NIH/NIBIB) [E]</dc:creator>
  <cp:lastModifiedBy>Lin, Ching-long</cp:lastModifiedBy>
  <cp:revision>29</cp:revision>
  <dcterms:created xsi:type="dcterms:W3CDTF">2019-02-06T14:40:55Z</dcterms:created>
  <dcterms:modified xsi:type="dcterms:W3CDTF">2019-02-22T20:32:22Z</dcterms:modified>
</cp:coreProperties>
</file>