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4028" autoAdjust="0"/>
  </p:normalViewPr>
  <p:slideViewPr>
    <p:cSldViewPr snapToGrid="0">
      <p:cViewPr varScale="1">
        <p:scale>
          <a:sx n="81" d="100"/>
          <a:sy n="81" d="100"/>
        </p:scale>
        <p:origin x="-112" y="-1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1B040B6-3A84-4205-9B41-82F13DCF2734}"/>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5" name="Footer Placeholder 4">
            <a:extLst>
              <a:ext uri="{FF2B5EF4-FFF2-40B4-BE49-F238E27FC236}">
                <a16:creationId xmlns:a16="http://schemas.microsoft.com/office/drawing/2014/main" xmlns=""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xmlns=""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xmlns=""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xmlns=""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xmlns=""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xmlns=""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xmlns=""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xmlns=""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7F5879-E68E-4C30-8EB5-0D8E925B291D}"/>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5" name="Footer Placeholder 4">
            <a:extLst>
              <a:ext uri="{FF2B5EF4-FFF2-40B4-BE49-F238E27FC236}">
                <a16:creationId xmlns:a16="http://schemas.microsoft.com/office/drawing/2014/main" xmlns=""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CFF842-EE17-4E32-8BC0-49E4F6F2BF57}"/>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5" name="Footer Placeholder 4">
            <a:extLst>
              <a:ext uri="{FF2B5EF4-FFF2-40B4-BE49-F238E27FC236}">
                <a16:creationId xmlns:a16="http://schemas.microsoft.com/office/drawing/2014/main" xmlns=""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B6C89D-FEF8-4AAE-A0BE-8E2ACD42DF1F}"/>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5" name="Footer Placeholder 4">
            <a:extLst>
              <a:ext uri="{FF2B5EF4-FFF2-40B4-BE49-F238E27FC236}">
                <a16:creationId xmlns:a16="http://schemas.microsoft.com/office/drawing/2014/main" xmlns=""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8EA771C-91D6-4262-B7AA-DB5481BD61C3}"/>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5" name="Footer Placeholder 4">
            <a:extLst>
              <a:ext uri="{FF2B5EF4-FFF2-40B4-BE49-F238E27FC236}">
                <a16:creationId xmlns:a16="http://schemas.microsoft.com/office/drawing/2014/main" xmlns=""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AE2C762-2EF9-4381-844A-B061A5BE082D}"/>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6" name="Footer Placeholder 5">
            <a:extLst>
              <a:ext uri="{FF2B5EF4-FFF2-40B4-BE49-F238E27FC236}">
                <a16:creationId xmlns:a16="http://schemas.microsoft.com/office/drawing/2014/main" xmlns=""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BD6B405-E672-484D-AD34-1155CFAA2E30}"/>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8" name="Footer Placeholder 7">
            <a:extLst>
              <a:ext uri="{FF2B5EF4-FFF2-40B4-BE49-F238E27FC236}">
                <a16:creationId xmlns:a16="http://schemas.microsoft.com/office/drawing/2014/main" xmlns=""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E6A0C66-FB7C-4FE0-956C-EB5ABC43BA1F}"/>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4" name="Footer Placeholder 3">
            <a:extLst>
              <a:ext uri="{FF2B5EF4-FFF2-40B4-BE49-F238E27FC236}">
                <a16:creationId xmlns:a16="http://schemas.microsoft.com/office/drawing/2014/main" xmlns=""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E9C44DA-8976-41AF-86E2-D8A7C712585C}"/>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3" name="Footer Placeholder 2">
            <a:extLst>
              <a:ext uri="{FF2B5EF4-FFF2-40B4-BE49-F238E27FC236}">
                <a16:creationId xmlns:a16="http://schemas.microsoft.com/office/drawing/2014/main" xmlns=""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6F92D92-9109-45AD-A53E-A89F2E753C8A}"/>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6" name="Footer Placeholder 5">
            <a:extLst>
              <a:ext uri="{FF2B5EF4-FFF2-40B4-BE49-F238E27FC236}">
                <a16:creationId xmlns:a16="http://schemas.microsoft.com/office/drawing/2014/main" xmlns=""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7FD146D-FD61-48E8-9007-422088CB9F85}"/>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6" name="Footer Placeholder 5">
            <a:extLst>
              <a:ext uri="{FF2B5EF4-FFF2-40B4-BE49-F238E27FC236}">
                <a16:creationId xmlns:a16="http://schemas.microsoft.com/office/drawing/2014/main" xmlns=""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2/24/19</a:t>
            </a:fld>
            <a:endParaRPr lang="en-US"/>
          </a:p>
        </p:txBody>
      </p:sp>
      <p:sp>
        <p:nvSpPr>
          <p:cNvPr id="5" name="Footer Placeholder 4">
            <a:extLst>
              <a:ext uri="{FF2B5EF4-FFF2-40B4-BE49-F238E27FC236}">
                <a16:creationId xmlns:a16="http://schemas.microsoft.com/office/drawing/2014/main" xmlns=""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01.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8253" y="2053258"/>
            <a:ext cx="3803994" cy="1926734"/>
          </a:xfrm>
          <a:prstGeom prst="rect">
            <a:avLst/>
          </a:prstGeom>
        </p:spPr>
      </p:pic>
      <p:pic>
        <p:nvPicPr>
          <p:cNvPr id="4" name="Picture 3">
            <a:extLst>
              <a:ext uri="{FF2B5EF4-FFF2-40B4-BE49-F238E27FC236}">
                <a16:creationId xmlns:a16="http://schemas.microsoft.com/office/drawing/2014/main" xmlns="" id="{12734DF8-83C6-47FE-B4C5-05577529BD88}"/>
              </a:ext>
            </a:extLst>
          </p:cNvPr>
          <p:cNvPicPr>
            <a:picLocks noChangeAspect="1"/>
          </p:cNvPicPr>
          <p:nvPr/>
        </p:nvPicPr>
        <p:blipFill rotWithShape="1">
          <a:blip r:embed="rId4"/>
          <a:srcRect l="33280" t="70782" r="40981" b="6720"/>
          <a:stretch/>
        </p:blipFill>
        <p:spPr>
          <a:xfrm>
            <a:off x="9260114" y="5315051"/>
            <a:ext cx="2931886" cy="1542949"/>
          </a:xfrm>
          <a:prstGeom prst="rect">
            <a:avLst/>
          </a:prstGeom>
        </p:spPr>
      </p:pic>
      <p:pic>
        <p:nvPicPr>
          <p:cNvPr id="5" name="Picture 4">
            <a:extLst>
              <a:ext uri="{FF2B5EF4-FFF2-40B4-BE49-F238E27FC236}">
                <a16:creationId xmlns:a16="http://schemas.microsoft.com/office/drawing/2014/main" xmlns="" id="{EE1AD5D9-D40A-4973-91F9-9E8DDA7DE05F}"/>
              </a:ext>
            </a:extLst>
          </p:cNvPr>
          <p:cNvPicPr>
            <a:picLocks noChangeAspect="1"/>
          </p:cNvPicPr>
          <p:nvPr/>
        </p:nvPicPr>
        <p:blipFill rotWithShape="1">
          <a:blip r:embed="rId5"/>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xmlns="" id="{78823FB5-D3C0-4506-91E8-8CC5C8B880D1}"/>
              </a:ext>
            </a:extLst>
          </p:cNvPr>
          <p:cNvPicPr>
            <a:picLocks noChangeAspect="1"/>
          </p:cNvPicPr>
          <p:nvPr/>
        </p:nvPicPr>
        <p:blipFill rotWithShape="1">
          <a:blip r:embed="rId5"/>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xmlns="" id="{B5F455D8-BD91-41CB-BD52-58DEC78E9E2C}"/>
              </a:ext>
            </a:extLst>
          </p:cNvPr>
          <p:cNvPicPr>
            <a:picLocks noChangeAspect="1"/>
          </p:cNvPicPr>
          <p:nvPr/>
        </p:nvPicPr>
        <p:blipFill rotWithShape="1">
          <a:blip r:embed="rId5"/>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xmlns="" id="{9EA66F87-12BC-41AB-A68B-64B6B4F61193}"/>
              </a:ext>
            </a:extLst>
          </p:cNvPr>
          <p:cNvPicPr>
            <a:picLocks noChangeAspect="1"/>
          </p:cNvPicPr>
          <p:nvPr/>
        </p:nvPicPr>
        <p:blipFill rotWithShape="1">
          <a:blip r:embed="rId5"/>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xmlns="" id="{D8B4C836-68CC-489A-9D4A-72406E4C54CE}"/>
              </a:ext>
            </a:extLst>
          </p:cNvPr>
          <p:cNvPicPr>
            <a:picLocks noChangeAspect="1"/>
          </p:cNvPicPr>
          <p:nvPr/>
        </p:nvPicPr>
        <p:blipFill rotWithShape="1">
          <a:blip r:embed="rId5"/>
          <a:srcRect l="42469" t="8439" r="46828" b="83660"/>
          <a:stretch/>
        </p:blipFill>
        <p:spPr>
          <a:xfrm>
            <a:off x="4896961" y="-4846"/>
            <a:ext cx="1219201" cy="541867"/>
          </a:xfrm>
          <a:prstGeom prst="rect">
            <a:avLst/>
          </a:prstGeom>
        </p:spPr>
      </p:pic>
      <p:sp>
        <p:nvSpPr>
          <p:cNvPr id="7" name="TextBox 6">
            <a:extLst>
              <a:ext uri="{FF2B5EF4-FFF2-40B4-BE49-F238E27FC236}">
                <a16:creationId xmlns:a16="http://schemas.microsoft.com/office/drawing/2014/main" xmlns="" id="{EB9B81F7-3220-4822-93BA-9AB368C34FBD}"/>
              </a:ext>
            </a:extLst>
          </p:cNvPr>
          <p:cNvSpPr txBox="1"/>
          <p:nvPr/>
        </p:nvSpPr>
        <p:spPr>
          <a:xfrm>
            <a:off x="13141" y="66032"/>
            <a:ext cx="6066309" cy="400110"/>
          </a:xfrm>
          <a:prstGeom prst="rect">
            <a:avLst/>
          </a:prstGeom>
          <a:noFill/>
        </p:spPr>
        <p:txBody>
          <a:bodyPr wrap="none" rtlCol="0">
            <a:spAutoFit/>
          </a:bodyPr>
          <a:lstStyle/>
          <a:p>
            <a:r>
              <a:rPr lang="en-US" sz="2000" b="1" dirty="0" smtClean="0"/>
              <a:t>Multiscale Laws of Myocardial </a:t>
            </a:r>
            <a:r>
              <a:rPr lang="en-US" sz="2000" b="1" dirty="0"/>
              <a:t>G</a:t>
            </a:r>
            <a:r>
              <a:rPr lang="en-US" sz="2000" b="1" dirty="0" smtClean="0"/>
              <a:t>rowth and Remodeling</a:t>
            </a:r>
            <a:endParaRPr lang="en-US" sz="2000" b="1" dirty="0"/>
          </a:p>
        </p:txBody>
      </p:sp>
      <p:sp>
        <p:nvSpPr>
          <p:cNvPr id="8" name="TextBox 7">
            <a:extLst>
              <a:ext uri="{FF2B5EF4-FFF2-40B4-BE49-F238E27FC236}">
                <a16:creationId xmlns:a16="http://schemas.microsoft.com/office/drawing/2014/main" xmlns="" id="{E65498B5-74FA-4354-A9FA-523536215906}"/>
              </a:ext>
            </a:extLst>
          </p:cNvPr>
          <p:cNvSpPr txBox="1"/>
          <p:nvPr/>
        </p:nvSpPr>
        <p:spPr>
          <a:xfrm>
            <a:off x="9469823" y="5349011"/>
            <a:ext cx="2618312" cy="1482457"/>
          </a:xfrm>
          <a:prstGeom prst="rect">
            <a:avLst/>
          </a:prstGeom>
          <a:noFill/>
        </p:spPr>
        <p:txBody>
          <a:bodyPr wrap="square" rtlCol="0">
            <a:spAutoFit/>
          </a:bodyPr>
          <a:lstStyle/>
          <a:p>
            <a:pPr>
              <a:lnSpc>
                <a:spcPct val="90000"/>
              </a:lnSpc>
            </a:pPr>
            <a:r>
              <a:rPr lang="en-US" sz="2000" b="1" dirty="0">
                <a:solidFill>
                  <a:schemeClr val="bg1"/>
                </a:solidFill>
              </a:rPr>
              <a:t>U01 HL119578</a:t>
            </a:r>
          </a:p>
          <a:p>
            <a:pPr>
              <a:lnSpc>
                <a:spcPct val="90000"/>
              </a:lnSpc>
            </a:pPr>
            <a:r>
              <a:rPr lang="en-US" sz="2000" b="1" dirty="0" smtClean="0">
                <a:solidFill>
                  <a:schemeClr val="bg1"/>
                </a:solidFill>
              </a:rPr>
              <a:t>Julius </a:t>
            </a:r>
            <a:r>
              <a:rPr lang="en-US" sz="2000" b="1" dirty="0" err="1" smtClean="0">
                <a:solidFill>
                  <a:schemeClr val="bg1"/>
                </a:solidFill>
              </a:rPr>
              <a:t>Guccione</a:t>
            </a:r>
            <a:r>
              <a:rPr lang="en-US" sz="2000" b="1" dirty="0" smtClean="0">
                <a:solidFill>
                  <a:schemeClr val="bg1"/>
                </a:solidFill>
              </a:rPr>
              <a:t>, UCSF</a:t>
            </a:r>
          </a:p>
          <a:p>
            <a:pPr>
              <a:lnSpc>
                <a:spcPct val="90000"/>
              </a:lnSpc>
            </a:pPr>
            <a:r>
              <a:rPr lang="en-US" sz="2000" b="1" dirty="0" err="1" smtClean="0">
                <a:solidFill>
                  <a:schemeClr val="bg1"/>
                </a:solidFill>
              </a:rPr>
              <a:t>Ghassan</a:t>
            </a:r>
            <a:r>
              <a:rPr lang="en-US" sz="2000" b="1" dirty="0" smtClean="0">
                <a:solidFill>
                  <a:schemeClr val="bg1"/>
                </a:solidFill>
              </a:rPr>
              <a:t> </a:t>
            </a:r>
            <a:r>
              <a:rPr lang="en-US" sz="2000" b="1" dirty="0" err="1" smtClean="0">
                <a:solidFill>
                  <a:schemeClr val="bg1"/>
                </a:solidFill>
              </a:rPr>
              <a:t>Kassab</a:t>
            </a:r>
            <a:r>
              <a:rPr lang="en-US" sz="2000" b="1" dirty="0" smtClean="0">
                <a:solidFill>
                  <a:schemeClr val="bg1"/>
                </a:solidFill>
              </a:rPr>
              <a:t>, CMI</a:t>
            </a:r>
          </a:p>
          <a:p>
            <a:pPr>
              <a:lnSpc>
                <a:spcPct val="90000"/>
              </a:lnSpc>
            </a:pPr>
            <a:r>
              <a:rPr lang="en-US" sz="2000" b="1" dirty="0" smtClean="0">
                <a:solidFill>
                  <a:schemeClr val="bg1"/>
                </a:solidFill>
              </a:rPr>
              <a:t>Ellen Kuhl, Stanford</a:t>
            </a:r>
          </a:p>
          <a:p>
            <a:pPr>
              <a:lnSpc>
                <a:spcPct val="90000"/>
              </a:lnSpc>
            </a:pPr>
            <a:r>
              <a:rPr lang="en-US" sz="2000" b="1" dirty="0" err="1" smtClean="0">
                <a:solidFill>
                  <a:schemeClr val="bg1"/>
                </a:solidFill>
              </a:rPr>
              <a:t>ekuhl</a:t>
            </a:r>
            <a:r>
              <a:rPr lang="en-US" sz="2000" b="1" dirty="0" err="1">
                <a:solidFill>
                  <a:schemeClr val="bg1"/>
                </a:solidFill>
              </a:rPr>
              <a:t>@</a:t>
            </a:r>
            <a:r>
              <a:rPr lang="en-US" sz="2000" b="1" dirty="0" err="1" smtClean="0">
                <a:solidFill>
                  <a:schemeClr val="bg1"/>
                </a:solidFill>
              </a:rPr>
              <a:t>stanford.edu</a:t>
            </a:r>
            <a:endParaRPr lang="en-US" sz="2000" b="1" dirty="0">
              <a:solidFill>
                <a:schemeClr val="bg1"/>
              </a:solidFill>
            </a:endParaRPr>
          </a:p>
        </p:txBody>
      </p:sp>
      <p:sp>
        <p:nvSpPr>
          <p:cNvPr id="9" name="TextBox 8">
            <a:extLst>
              <a:ext uri="{FF2B5EF4-FFF2-40B4-BE49-F238E27FC236}">
                <a16:creationId xmlns:a16="http://schemas.microsoft.com/office/drawing/2014/main" xmlns="" id="{AC7D79D5-4CE2-47B6-836E-C505384A5CE4}"/>
              </a:ext>
            </a:extLst>
          </p:cNvPr>
          <p:cNvSpPr txBox="1"/>
          <p:nvPr/>
        </p:nvSpPr>
        <p:spPr>
          <a:xfrm>
            <a:off x="0" y="546530"/>
            <a:ext cx="12192000" cy="1754327"/>
          </a:xfrm>
          <a:prstGeom prst="rect">
            <a:avLst/>
          </a:prstGeom>
          <a:noFill/>
        </p:spPr>
        <p:txBody>
          <a:bodyPr wrap="square" rtlCol="0">
            <a:spAutoFit/>
          </a:bodyPr>
          <a:lstStyle/>
          <a:p>
            <a:pPr algn="just"/>
            <a:r>
              <a:rPr lang="en-US" b="1" dirty="0" smtClean="0"/>
              <a:t>Our model. </a:t>
            </a:r>
            <a:r>
              <a:rPr lang="en-US" dirty="0" smtClean="0"/>
              <a:t>Heart failure is a progressive chronic condition in which the heart undergoes detrimental changes in structure and function across multiple scales in time and space. Multiscale models of cardiac growth can provide a </a:t>
            </a:r>
            <a:r>
              <a:rPr lang="en-US" i="1" u="sng" dirty="0" smtClean="0"/>
              <a:t>patient-specific window into the progression of heart failure </a:t>
            </a:r>
            <a:r>
              <a:rPr lang="en-US" dirty="0" smtClean="0"/>
              <a:t>and </a:t>
            </a:r>
            <a:r>
              <a:rPr lang="en-US" i="1" u="sng" dirty="0" smtClean="0"/>
              <a:t>guide personalized treatment planning</a:t>
            </a:r>
            <a:r>
              <a:rPr lang="en-US" dirty="0" smtClean="0"/>
              <a:t>. Yet, the predictive potential of cardiac growth models remains poorly understood. Our project establishes </a:t>
            </a:r>
            <a:r>
              <a:rPr lang="en-US" i="1" u="sng" dirty="0" err="1" smtClean="0"/>
              <a:t>multiscale</a:t>
            </a:r>
            <a:r>
              <a:rPr lang="en-US" i="1" u="sng" dirty="0" smtClean="0"/>
              <a:t> laws of myocardial growth and remodeling </a:t>
            </a:r>
            <a:r>
              <a:rPr lang="en-US" dirty="0" smtClean="0"/>
              <a:t>and </a:t>
            </a:r>
            <a:r>
              <a:rPr lang="en-US" i="1" u="sng" dirty="0" smtClean="0"/>
              <a:t>quantifies the predictive power of our models model</a:t>
            </a:r>
            <a:r>
              <a:rPr lang="en-US" dirty="0" smtClean="0"/>
              <a:t> using a chronic porcine heart failure model, subject-specific </a:t>
            </a:r>
            <a:r>
              <a:rPr lang="en-US" dirty="0" err="1" smtClean="0"/>
              <a:t>multiscale</a:t>
            </a:r>
            <a:r>
              <a:rPr lang="en-US" dirty="0" smtClean="0"/>
              <a:t> simulation, and machine learning techniques. </a:t>
            </a:r>
            <a:endParaRPr lang="en-US" dirty="0" smtClean="0"/>
          </a:p>
        </p:txBody>
      </p:sp>
      <p:sp>
        <p:nvSpPr>
          <p:cNvPr id="13" name="TextBox 12">
            <a:extLst>
              <a:ext uri="{FF2B5EF4-FFF2-40B4-BE49-F238E27FC236}">
                <a16:creationId xmlns:a16="http://schemas.microsoft.com/office/drawing/2014/main" xmlns="" id="{AC7D79D5-4CE2-47B6-836E-C505384A5CE4}"/>
              </a:ext>
            </a:extLst>
          </p:cNvPr>
          <p:cNvSpPr txBox="1"/>
          <p:nvPr/>
        </p:nvSpPr>
        <p:spPr>
          <a:xfrm>
            <a:off x="-2" y="2235560"/>
            <a:ext cx="8184183" cy="1754327"/>
          </a:xfrm>
          <a:prstGeom prst="rect">
            <a:avLst/>
          </a:prstGeom>
          <a:noFill/>
        </p:spPr>
        <p:txBody>
          <a:bodyPr wrap="square" rtlCol="0">
            <a:spAutoFit/>
          </a:bodyPr>
          <a:lstStyle/>
          <a:p>
            <a:pPr algn="just"/>
            <a:r>
              <a:rPr lang="en-US" b="1" dirty="0" smtClean="0"/>
              <a:t>What </a:t>
            </a:r>
            <a:r>
              <a:rPr lang="en-US" b="1" dirty="0"/>
              <a:t>is new inside? </a:t>
            </a:r>
            <a:r>
              <a:rPr lang="en-US" dirty="0"/>
              <a:t>We </a:t>
            </a:r>
            <a:r>
              <a:rPr lang="en-US" dirty="0" smtClean="0"/>
              <a:t>combine various </a:t>
            </a:r>
            <a:r>
              <a:rPr lang="en-US" i="1" u="sng" dirty="0" smtClean="0"/>
              <a:t>machine learning techniques</a:t>
            </a:r>
            <a:r>
              <a:rPr lang="en-US" dirty="0" smtClean="0"/>
              <a:t>—hierarchical </a:t>
            </a:r>
            <a:r>
              <a:rPr lang="en-US" dirty="0"/>
              <a:t>modeling, Bayesian inference, and Gaussian process </a:t>
            </a:r>
            <a:r>
              <a:rPr lang="en-US" dirty="0" smtClean="0"/>
              <a:t>regression—to </a:t>
            </a:r>
            <a:r>
              <a:rPr lang="en-US" i="1" u="sng" dirty="0"/>
              <a:t>quantify the uncertainty</a:t>
            </a:r>
            <a:r>
              <a:rPr lang="en-US" dirty="0"/>
              <a:t> of our experimental measurements during an eight-week long study of volume-overload in six pigs. We </a:t>
            </a:r>
            <a:r>
              <a:rPr lang="en-US" dirty="0" smtClean="0"/>
              <a:t>propagate </a:t>
            </a:r>
            <a:r>
              <a:rPr lang="en-US" dirty="0"/>
              <a:t>the experimental uncertainties from the </a:t>
            </a:r>
            <a:r>
              <a:rPr lang="en-US" dirty="0" smtClean="0"/>
              <a:t>cellular scale </a:t>
            </a:r>
            <a:r>
              <a:rPr lang="en-US" dirty="0"/>
              <a:t>through our computational growth model and </a:t>
            </a:r>
            <a:r>
              <a:rPr lang="en-US" i="1" u="sng" dirty="0"/>
              <a:t>quantify the agreement between </a:t>
            </a:r>
            <a:r>
              <a:rPr lang="en-US" i="1" u="sng" dirty="0" smtClean="0"/>
              <a:t>experiment and model</a:t>
            </a:r>
            <a:r>
              <a:rPr lang="en-US" dirty="0" smtClean="0"/>
              <a:t> on </a:t>
            </a:r>
            <a:r>
              <a:rPr lang="en-US" dirty="0"/>
              <a:t>the </a:t>
            </a:r>
            <a:r>
              <a:rPr lang="en-US" dirty="0" smtClean="0"/>
              <a:t>whole organ scale</a:t>
            </a:r>
            <a:r>
              <a:rPr lang="en-US" dirty="0"/>
              <a:t>. </a:t>
            </a:r>
            <a:endParaRPr lang="en-US" b="1" dirty="0"/>
          </a:p>
        </p:txBody>
      </p:sp>
      <p:sp>
        <p:nvSpPr>
          <p:cNvPr id="15" name="TextBox 14">
            <a:extLst>
              <a:ext uri="{FF2B5EF4-FFF2-40B4-BE49-F238E27FC236}">
                <a16:creationId xmlns:a16="http://schemas.microsoft.com/office/drawing/2014/main" xmlns="" id="{AC7D79D5-4CE2-47B6-836E-C505384A5CE4}"/>
              </a:ext>
            </a:extLst>
          </p:cNvPr>
          <p:cNvSpPr txBox="1"/>
          <p:nvPr/>
        </p:nvSpPr>
        <p:spPr>
          <a:xfrm>
            <a:off x="-1" y="3961654"/>
            <a:ext cx="12192001" cy="1200329"/>
          </a:xfrm>
          <a:prstGeom prst="rect">
            <a:avLst/>
          </a:prstGeom>
          <a:noFill/>
        </p:spPr>
        <p:txBody>
          <a:bodyPr wrap="square" rtlCol="0">
            <a:spAutoFit/>
          </a:bodyPr>
          <a:lstStyle/>
          <a:p>
            <a:pPr algn="just"/>
            <a:r>
              <a:rPr lang="en-US" b="1" dirty="0" smtClean="0"/>
              <a:t>How </a:t>
            </a:r>
            <a:r>
              <a:rPr lang="en-US" b="1" dirty="0"/>
              <a:t>will this change current practice? </a:t>
            </a:r>
            <a:r>
              <a:rPr lang="en-US" dirty="0"/>
              <a:t>Our study suggests that </a:t>
            </a:r>
            <a:r>
              <a:rPr lang="en-US" i="1" u="sng" dirty="0"/>
              <a:t>stretch is the </a:t>
            </a:r>
            <a:r>
              <a:rPr lang="en-US" i="1" u="sng" dirty="0" smtClean="0"/>
              <a:t>major </a:t>
            </a:r>
            <a:r>
              <a:rPr lang="en-US" i="1" u="sng" dirty="0"/>
              <a:t>stimulus for </a:t>
            </a:r>
            <a:r>
              <a:rPr lang="en-US" i="1" u="sng" dirty="0" err="1"/>
              <a:t>myocyte</a:t>
            </a:r>
            <a:r>
              <a:rPr lang="en-US" i="1" u="sng" dirty="0"/>
              <a:t> lengthening</a:t>
            </a:r>
            <a:r>
              <a:rPr lang="en-US" dirty="0"/>
              <a:t> and demonstrates that a stretch-driven </a:t>
            </a:r>
            <a:r>
              <a:rPr lang="en-US" dirty="0" smtClean="0"/>
              <a:t>growth model alone can explain 52.7% of </a:t>
            </a:r>
            <a:r>
              <a:rPr lang="en-US" dirty="0" err="1" smtClean="0"/>
              <a:t>ourobserved</a:t>
            </a:r>
            <a:r>
              <a:rPr lang="en-US" dirty="0" smtClean="0"/>
              <a:t> changes in </a:t>
            </a:r>
            <a:r>
              <a:rPr lang="en-US" dirty="0" err="1"/>
              <a:t>myocyte</a:t>
            </a:r>
            <a:r>
              <a:rPr lang="en-US" dirty="0"/>
              <a:t> morphology. We anticipate that our approach will allow us to design, calibrate, and validate a </a:t>
            </a:r>
            <a:r>
              <a:rPr lang="en-US" i="1" u="sng" dirty="0"/>
              <a:t>new generation of </a:t>
            </a:r>
            <a:r>
              <a:rPr lang="en-US" i="1" u="sng" dirty="0" err="1"/>
              <a:t>multiscale</a:t>
            </a:r>
            <a:r>
              <a:rPr lang="en-US" i="1" u="sng" dirty="0"/>
              <a:t> cardiac growth models </a:t>
            </a:r>
            <a:r>
              <a:rPr lang="en-US" dirty="0"/>
              <a:t>to explore the interplay of various subcellular, cellular, and organ level contributors to heart failure. </a:t>
            </a:r>
            <a:endParaRPr lang="en-US" dirty="0" smtClean="0"/>
          </a:p>
        </p:txBody>
      </p:sp>
      <p:sp>
        <p:nvSpPr>
          <p:cNvPr id="16" name="TextBox 15">
            <a:extLst>
              <a:ext uri="{FF2B5EF4-FFF2-40B4-BE49-F238E27FC236}">
                <a16:creationId xmlns:a16="http://schemas.microsoft.com/office/drawing/2014/main" xmlns="" id="{AC7D79D5-4CE2-47B6-836E-C505384A5CE4}"/>
              </a:ext>
            </a:extLst>
          </p:cNvPr>
          <p:cNvSpPr txBox="1"/>
          <p:nvPr/>
        </p:nvSpPr>
        <p:spPr>
          <a:xfrm>
            <a:off x="11289" y="5017375"/>
            <a:ext cx="9239031" cy="1846659"/>
          </a:xfrm>
          <a:prstGeom prst="rect">
            <a:avLst/>
          </a:prstGeom>
          <a:noFill/>
        </p:spPr>
        <p:txBody>
          <a:bodyPr wrap="square" rtlCol="0">
            <a:spAutoFit/>
          </a:bodyPr>
          <a:lstStyle/>
          <a:p>
            <a:pPr algn="just"/>
            <a:endParaRPr lang="en-US" sz="600" dirty="0" smtClean="0"/>
          </a:p>
          <a:p>
            <a:pPr algn="just"/>
            <a:r>
              <a:rPr lang="en-US" b="1" dirty="0" smtClean="0"/>
              <a:t>End users. </a:t>
            </a:r>
            <a:r>
              <a:rPr lang="en-US" dirty="0"/>
              <a:t>Using machine learning in heart failure research allows us to seamlessly integrate experimental, computational, and clinical data from different scales and times and to design efficient experimental and clinical studies that adaptively sample the parameter space at varying points in space and time</a:t>
            </a:r>
            <a:r>
              <a:rPr lang="en-US" dirty="0" smtClean="0"/>
              <a:t>. Ultimately</a:t>
            </a:r>
            <a:r>
              <a:rPr lang="en-US" dirty="0"/>
              <a:t>, our approach has the potential to </a:t>
            </a:r>
            <a:r>
              <a:rPr lang="en-US" i="1" u="sng" dirty="0"/>
              <a:t>combine information from different sources, subjects, and scales</a:t>
            </a:r>
            <a:r>
              <a:rPr lang="en-US" dirty="0"/>
              <a:t> to </a:t>
            </a:r>
            <a:r>
              <a:rPr lang="en-US" i="1" u="sng" dirty="0"/>
              <a:t>provide a more holistic picture of the failing heart and point towards new treatment strategies</a:t>
            </a:r>
            <a:r>
              <a:rPr lang="en-US" dirty="0"/>
              <a:t>.</a:t>
            </a:r>
            <a:endParaRPr lang="en-US" b="1" dirty="0"/>
          </a:p>
        </p:txBody>
      </p:sp>
    </p:spTree>
    <p:extLst>
      <p:ext uri="{BB962C8B-B14F-4D97-AF65-F5344CB8AC3E}">
        <p14:creationId xmlns:p14="http://schemas.microsoft.com/office/powerpoint/2010/main" val="261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368</Words>
  <Application>Microsoft Macintosh PowerPoint</Application>
  <PresentationFormat>Custom</PresentationFormat>
  <Paragraphs>12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Ellen Kuhl</cp:lastModifiedBy>
  <cp:revision>25</cp:revision>
  <dcterms:created xsi:type="dcterms:W3CDTF">2019-02-06T14:40:55Z</dcterms:created>
  <dcterms:modified xsi:type="dcterms:W3CDTF">2019-02-25T04:50:15Z</dcterms:modified>
</cp:coreProperties>
</file>