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4" r:id="rId2"/>
    <p:sldId id="858" r:id="rId3"/>
    <p:sldId id="8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3233"/>
  </p:normalViewPr>
  <p:slideViewPr>
    <p:cSldViewPr snapToGrid="0" snapToObjects="1">
      <p:cViewPr varScale="1">
        <p:scale>
          <a:sx n="61" d="100"/>
          <a:sy n="61" d="100"/>
        </p:scale>
        <p:origin x="3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F8ED0-8E98-2142-B880-B7513DC3B2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6EF79C-97F2-3843-9FA0-5988C4357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5C4BE-4CE0-7C48-94CE-CD345772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90CB3-9E48-1043-9781-90F6432F9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2C87-BC37-4C4F-AA64-84A420DE8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6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57CD8-D05A-9F49-83B7-B8ECEE064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B6A389-D903-6F47-A28F-16AE07884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49EF5-3A17-084B-82E0-1C4416213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200F3-5075-6345-B825-32509AF7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2ED69-3416-AA44-A923-EFDBF6A88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82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5980BB-AAEA-3C45-A7B2-5E86F7340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FBD61C-E71C-1A4E-ACA9-9289ECABC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BC145-A1F8-9E40-BF70-D417B375A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50ECA-4F0C-6E43-962E-AC110265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5D0CF-1C38-E84C-88C9-A19E4247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5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53D16-C9DB-FC41-89B9-818F06936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28AF8-9074-8044-ACE9-E9C0709F1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3D0B9-0217-844C-8494-45740FFC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4B92B-9A5C-B141-9948-1E5E48AF8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6E75E-E968-7E41-966E-50729916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7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ECD6B-18D1-144C-8524-884448A62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1ADC5-62C0-B041-BB8A-EEEBB0459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1692A-A704-CE44-ACD6-B9D2FFEF4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D0748-BA0D-EC44-A351-35647C23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D1202-878B-F047-AFE4-CE5452D7C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9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3377-8AD9-AD4A-8595-A0148B5D1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D8A7D-19A0-5847-B0A9-63FEDC4F98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B8FC0-1FF0-AC4B-84D1-2909A42B1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A73CE1-20FC-A04C-A9F6-1253D089D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2FDD1-6442-CC4F-A556-1E2B95DEE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07811-11F1-4940-A03A-5E5A8DAB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50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34A25-7CC6-B042-B174-1F44A863A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38B77-C41F-4A42-9ABE-B069C5023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9AB9CA-BF52-5548-9208-24138E20A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55884D-6080-4F42-9B5E-A6742A24D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AF4552-D654-E240-AB28-3FEEA32D9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C3B074-32BA-3142-B286-56C21424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EAA228-7F4A-6346-86F9-68ECB6243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4A71CF-757D-2D46-A8F9-46AA6A824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9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F8AC-6D0E-BB43-8F16-1F8868327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2AC6B4-0584-F24D-A901-85E54E6A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8AD814-1E9D-2141-94AD-1E97B6C9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6306CB-1E99-5643-8EE2-0C243B67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7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00856A-DBD0-9C4E-88C4-FF0ECE656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1064DB-DAB1-F94D-9924-CA4711BF6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803E18-5BC4-E74F-BF71-222684A6A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3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2EF40-483D-6A41-9949-11BD9D493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AEA65-9FBE-604D-965D-21F7D3637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989B3D-5A24-D44F-8F16-D1B70410B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172F5-EF2C-F448-B787-554CEA2AA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5BA98-B028-2D43-BF35-D5E8A0D61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CCE50A-0067-2F44-9F69-398F91FBA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0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4F322-CB68-654A-B91B-CA5F4C9A5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AA1563-311E-E043-BCBD-40CA61C364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0E35B5-A408-4445-9A23-427760FA77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5F51D-36C6-3941-BD3F-97A32A31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6D2B-BDF3-C14F-B4F6-A26E882BA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017E3-BA13-7D4F-997F-9AF76A20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1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5EEF6D-F41A-FF48-9D70-CB36AC16A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E31C4-E2A7-1F41-9C33-E1C87FBF0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C671-7E4D-4D40-887E-0A6F0B35E3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D1ED6-0219-EB4C-93EC-46A06D8E569D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54F39-C753-3B48-BE28-792C9EFB3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970BD-4340-4C4E-9F9F-2DFB63144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2BE01-6514-5F4F-9745-380983D11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4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8637D-4302-534E-A9CF-435DA43D5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" y="350329"/>
            <a:ext cx="12224550" cy="1325563"/>
          </a:xfrm>
        </p:spPr>
        <p:txBody>
          <a:bodyPr/>
          <a:lstStyle/>
          <a:p>
            <a:pPr algn="ctr"/>
            <a:r>
              <a:rPr lang="en-US" b="1" dirty="0"/>
              <a:t>Intensive Longitudinal Monitoring of  Suicidal  and Related Behaviors  </a:t>
            </a:r>
            <a:r>
              <a:rPr lang="en-US" b="1" i="1" dirty="0"/>
              <a:t>(PI: Nock)</a:t>
            </a:r>
            <a:endParaRPr lang="en-US" i="1" dirty="0">
              <a:cs typeface="Calibri Light" panose="020F0302020204030204"/>
            </a:endParaRPr>
          </a:p>
        </p:txBody>
      </p:sp>
      <p:pic>
        <p:nvPicPr>
          <p:cNvPr id="4" name="Picture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C1A53A12-C0FE-459F-8651-FF5C77A473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26127" y="1714654"/>
            <a:ext cx="5600018" cy="49653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2EBFC9-FE8B-4C9E-BEFB-CD7C2707A392}"/>
              </a:ext>
            </a:extLst>
          </p:cNvPr>
          <p:cNvSpPr txBox="1"/>
          <p:nvPr/>
        </p:nvSpPr>
        <p:spPr>
          <a:xfrm>
            <a:off x="10443099" y="6300187"/>
            <a:ext cx="2743200" cy="52322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/>
              <a:t>Kleiman et al. (2018). </a:t>
            </a:r>
            <a:endParaRPr lang="en-US"/>
          </a:p>
          <a:p>
            <a:r>
              <a:rPr lang="en-US" sz="1400" i="1" dirty="0"/>
              <a:t>Depression &amp; Anxiety.</a:t>
            </a:r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F2324130-82DF-4016-9C8E-D15155D54555}"/>
              </a:ext>
            </a:extLst>
          </p:cNvPr>
          <p:cNvSpPr/>
          <p:nvPr/>
        </p:nvSpPr>
        <p:spPr>
          <a:xfrm>
            <a:off x="415771" y="2291178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Aim 1</a:t>
            </a:r>
            <a:endParaRPr lang="en-US" dirty="0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29A36F30-C852-4CB9-A50F-A35A36BBD058}"/>
              </a:ext>
            </a:extLst>
          </p:cNvPr>
          <p:cNvSpPr/>
          <p:nvPr/>
        </p:nvSpPr>
        <p:spPr>
          <a:xfrm>
            <a:off x="378781" y="3770789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Aim 2</a:t>
            </a:r>
            <a:endParaRPr lang="en-US" dirty="0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62419E17-7784-46C3-8479-890A6AA194F0}"/>
              </a:ext>
            </a:extLst>
          </p:cNvPr>
          <p:cNvSpPr/>
          <p:nvPr/>
        </p:nvSpPr>
        <p:spPr>
          <a:xfrm>
            <a:off x="378781" y="5390964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Aim 3</a:t>
            </a:r>
            <a:endParaRPr lang="en-US" dirty="0"/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BC63991E-5F17-412F-BB16-E7DD13B8A9EA}"/>
              </a:ext>
            </a:extLst>
          </p:cNvPr>
          <p:cNvSpPr/>
          <p:nvPr/>
        </p:nvSpPr>
        <p:spPr>
          <a:xfrm>
            <a:off x="1527792" y="2293490"/>
            <a:ext cx="3636885" cy="9070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cs typeface="Calibri"/>
              </a:rPr>
              <a:t>Identify digital phenotypes of suicidal individuals</a:t>
            </a:r>
            <a:endParaRPr lang="en-US" dirty="0"/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926AED48-6F70-491C-8975-8EAA35AD3250}"/>
              </a:ext>
            </a:extLst>
          </p:cNvPr>
          <p:cNvSpPr/>
          <p:nvPr/>
        </p:nvSpPr>
        <p:spPr>
          <a:xfrm>
            <a:off x="1527792" y="3773102"/>
            <a:ext cx="3636885" cy="9070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cs typeface="Calibri"/>
              </a:rPr>
              <a:t>Map the dynamic trajectories of suicidal thoughts and behaviors over time</a:t>
            </a:r>
            <a:endParaRPr lang="en-US" dirty="0"/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5D4E1BAC-4EF4-443C-875F-C7D7AC99FDBA}"/>
              </a:ext>
            </a:extLst>
          </p:cNvPr>
          <p:cNvSpPr/>
          <p:nvPr/>
        </p:nvSpPr>
        <p:spPr>
          <a:xfrm>
            <a:off x="1527792" y="5393276"/>
            <a:ext cx="3636885" cy="9070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cs typeface="Calibri"/>
              </a:rPr>
              <a:t>Identify </a:t>
            </a:r>
            <a:r>
              <a:rPr lang="en-US" b="1" u="sng" dirty="0">
                <a:cs typeface="Calibri"/>
              </a:rPr>
              <a:t>subjective</a:t>
            </a:r>
            <a:r>
              <a:rPr lang="en-US" b="1" dirty="0">
                <a:cs typeface="Calibri"/>
              </a:rPr>
              <a:t> and </a:t>
            </a:r>
            <a:r>
              <a:rPr lang="en-US" b="1" u="sng" dirty="0">
                <a:cs typeface="Calibri"/>
              </a:rPr>
              <a:t>objective</a:t>
            </a:r>
            <a:r>
              <a:rPr lang="en-US" b="1" dirty="0">
                <a:cs typeface="Calibri"/>
              </a:rPr>
              <a:t> markers of short—term risk of suicidal thoughts and behaviors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78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00943BD-EA97-4363-AD91-9A8C6DFFB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933" y="1507468"/>
            <a:ext cx="8809607" cy="54188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18637D-4302-534E-A9CF-435DA43D5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63" y="350329"/>
            <a:ext cx="12224550" cy="1325563"/>
          </a:xfrm>
        </p:spPr>
        <p:txBody>
          <a:bodyPr/>
          <a:lstStyle/>
          <a:p>
            <a:pPr algn="ctr"/>
            <a:r>
              <a:rPr lang="en-US" b="1" dirty="0"/>
              <a:t>Intensive Longitudinal Monitoring of  Suicidal  and Related Behaviors  </a:t>
            </a:r>
            <a:endParaRPr lang="en-US" b="1" i="1" dirty="0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03563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10D6B98-6C7B-4142-AA27-97FB42AE6AC2}"/>
              </a:ext>
            </a:extLst>
          </p:cNvPr>
          <p:cNvSpPr/>
          <p:nvPr/>
        </p:nvSpPr>
        <p:spPr>
          <a:xfrm>
            <a:off x="728801" y="3218247"/>
            <a:ext cx="3836633" cy="1698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5721A6A-5429-4702-B622-6390FA078014}"/>
              </a:ext>
            </a:extLst>
          </p:cNvPr>
          <p:cNvSpPr/>
          <p:nvPr/>
        </p:nvSpPr>
        <p:spPr>
          <a:xfrm>
            <a:off x="699209" y="5060364"/>
            <a:ext cx="3836633" cy="1698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18637D-4302-534E-A9CF-435DA43D5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57" y="113591"/>
            <a:ext cx="12224550" cy="1325563"/>
          </a:xfrm>
        </p:spPr>
        <p:txBody>
          <a:bodyPr/>
          <a:lstStyle/>
          <a:p>
            <a:pPr algn="ctr"/>
            <a:r>
              <a:rPr lang="en-US" b="1" dirty="0"/>
              <a:t>Intensive Longitudinal Monitoring of  Suicidal  and Related Behaviors  </a:t>
            </a:r>
            <a:endParaRPr lang="en-US" b="1" i="1" dirty="0">
              <a:cs typeface="Calibri Light" panose="020F0302020204030204"/>
            </a:endParaRPr>
          </a:p>
        </p:txBody>
      </p:sp>
      <p:pic>
        <p:nvPicPr>
          <p:cNvPr id="3" name="Picture 3" descr="A picture containing screenshot&#10;&#10;Description generated with high confidence">
            <a:extLst>
              <a:ext uri="{FF2B5EF4-FFF2-40B4-BE49-F238E27FC236}">
                <a16:creationId xmlns:a16="http://schemas.microsoft.com/office/drawing/2014/main" id="{82F92835-0BCF-4207-A7E8-044122CF5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1858" y="1283194"/>
            <a:ext cx="6930499" cy="5223767"/>
          </a:xfrm>
          <a:prstGeom prst="rect">
            <a:avLst/>
          </a:prstGeom>
        </p:spPr>
      </p:pic>
      <p:pic>
        <p:nvPicPr>
          <p:cNvPr id="5" name="Picture 6" descr="A close up of a speaker&#10;&#10;Description generated with high confidence">
            <a:extLst>
              <a:ext uri="{FF2B5EF4-FFF2-40B4-BE49-F238E27FC236}">
                <a16:creationId xmlns:a16="http://schemas.microsoft.com/office/drawing/2014/main" id="{A9178D77-40B3-431D-A27C-70C5DE6CCA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700" y="5058670"/>
            <a:ext cx="2698812" cy="1675162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27EE80A-A444-4137-B960-3DCBCB1B7623}"/>
              </a:ext>
            </a:extLst>
          </p:cNvPr>
          <p:cNvSpPr/>
          <p:nvPr/>
        </p:nvSpPr>
        <p:spPr>
          <a:xfrm>
            <a:off x="640024" y="1368733"/>
            <a:ext cx="3925409" cy="1765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955E2B1-88B2-4D15-A8E6-D55ECC921A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563" y="1497817"/>
            <a:ext cx="3105705" cy="1509779"/>
          </a:xfrm>
          <a:prstGeom prst="rect">
            <a:avLst/>
          </a:prstGeom>
        </p:spPr>
      </p:pic>
      <p:pic>
        <p:nvPicPr>
          <p:cNvPr id="13" name="Picture 13" descr="A close up of text on a white background&#10;&#10;Description generated with high confidence">
            <a:extLst>
              <a:ext uri="{FF2B5EF4-FFF2-40B4-BE49-F238E27FC236}">
                <a16:creationId xmlns:a16="http://schemas.microsoft.com/office/drawing/2014/main" id="{01116198-418C-41F5-8711-C14D7FBDBA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7312" y="3264115"/>
            <a:ext cx="2743200" cy="154305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19E7E25-5C73-4524-B4AC-F18938CA181A}"/>
              </a:ext>
            </a:extLst>
          </p:cNvPr>
          <p:cNvCxnSpPr/>
          <p:nvPr/>
        </p:nvCxnSpPr>
        <p:spPr>
          <a:xfrm>
            <a:off x="4918414" y="2650909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E1AA297-20D7-4E73-830D-FD402092546A}"/>
              </a:ext>
            </a:extLst>
          </p:cNvPr>
          <p:cNvCxnSpPr>
            <a:cxnSpLocks/>
          </p:cNvCxnSpPr>
          <p:nvPr/>
        </p:nvCxnSpPr>
        <p:spPr>
          <a:xfrm>
            <a:off x="4940608" y="3975161"/>
            <a:ext cx="1040167" cy="192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37B77E7-354C-48E8-B4DC-F220B571588D}"/>
              </a:ext>
            </a:extLst>
          </p:cNvPr>
          <p:cNvCxnSpPr>
            <a:cxnSpLocks/>
          </p:cNvCxnSpPr>
          <p:nvPr/>
        </p:nvCxnSpPr>
        <p:spPr>
          <a:xfrm flipV="1">
            <a:off x="4859229" y="4438280"/>
            <a:ext cx="980982" cy="7427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51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61</Words>
  <Application>Microsoft Macintosh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Intensive Longitudinal Monitoring of  Suicidal  and Related Behaviors  (PI: Nock)</vt:lpstr>
      <vt:lpstr>Intensive Longitudinal Monitoring of  Suicidal  and Related Behaviors  </vt:lpstr>
      <vt:lpstr>Intensive Longitudinal Monitoring of  Suicidal  and Related Behaviors 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Intensive Longitudinal Monitoring of  Suicidal  and Related Behaviors  (PI: Nock)</dc:title>
  <dc:creator>Microsoft Office User</dc:creator>
  <cp:lastModifiedBy>Microsoft Office User</cp:lastModifiedBy>
  <cp:revision>1</cp:revision>
  <dcterms:created xsi:type="dcterms:W3CDTF">2019-03-04T12:01:29Z</dcterms:created>
  <dcterms:modified xsi:type="dcterms:W3CDTF">2019-03-04T12:08:57Z</dcterms:modified>
</cp:coreProperties>
</file>