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" name="Shape 1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2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r>
              <a:t>“Type a quote here.”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0" name="Image"/>
          <p:cNvSpPr>
            <a:spLocks noGrp="1"/>
          </p:cNvSpPr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>
            <a:spLocks noGrp="1"/>
          </p:cNvSpPr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9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0" name="Image"/>
          <p:cNvSpPr>
            <a:spLocks noGrp="1"/>
          </p:cNvSpPr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Image"/>
          <p:cNvSpPr>
            <a:spLocks noGrp="1"/>
          </p:cNvSpPr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sz="3600" b="0" i="0" u="none" strike="noStrike" cap="none" spc="0" baseline="0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Data Standardization Updat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Standardization Update</a:t>
            </a:r>
          </a:p>
        </p:txBody>
      </p:sp>
      <p:sp>
        <p:nvSpPr>
          <p:cNvPr id="128" name="Ben Dichter, Lead Data Scientist for Team Ripple (Soltesz U19)…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Ben Dichter, Lead Data Scientist for Team Ripple (Soltesz U19)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Lead of NWB U19 subgroup</a:t>
            </a:r>
          </a:p>
        </p:txBody>
      </p:sp>
      <p:pic>
        <p:nvPicPr>
          <p:cNvPr id="129" name="nwb_big.png" descr="nwb_bi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8079" y="1220337"/>
            <a:ext cx="10708642" cy="1667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Brainstorm support for NW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Brainstorm support for NWB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00" y="2387600"/>
            <a:ext cx="11049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Jupyter widg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Jupyter widgets</a:t>
            </a:r>
          </a:p>
        </p:txBody>
      </p:sp>
      <p:pic>
        <p:nvPicPr>
          <p:cNvPr id="184" name="jupyter_widgets_demo.gif" descr="jupyter_widgets_demo.gi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6679" y="2077540"/>
            <a:ext cx="7631442" cy="6614929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Easy to extend and customize"/>
          <p:cNvSpPr txBox="1"/>
          <p:nvPr/>
        </p:nvSpPr>
        <p:spPr>
          <a:xfrm>
            <a:off x="3481450" y="8795030"/>
            <a:ext cx="6041899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Easy to extend and customize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et involved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Get involved!</a:t>
            </a:r>
          </a:p>
        </p:txBody>
      </p:sp>
      <p:sp>
        <p:nvSpPr>
          <p:cNvPr id="188" name="Free user training workshop, May 13 and 14 at Janel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Free user training workshop, May 13 and 14 at Janelia</a:t>
            </a:r>
          </a:p>
          <a:p>
            <a:pPr marL="685800" lvl="1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Still a few spots open!</a:t>
            </a:r>
          </a:p>
          <a:p>
            <a:pPr marL="342900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Contribute to pynwb and matnwb GitHub repos</a:t>
            </a:r>
          </a:p>
          <a:p>
            <a:pPr marL="685800" lvl="1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Bug reports and contributions welcome!</a:t>
            </a:r>
          </a:p>
          <a:p>
            <a:pPr marL="342900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Kavli NWB seed grants - $10k for NWB:N adoption</a:t>
            </a:r>
          </a:p>
          <a:p>
            <a:pPr marL="342900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Talk to us!</a:t>
            </a:r>
          </a:p>
          <a:p>
            <a:pPr marL="342900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U19 Groups starting to use these resources:</a:t>
            </a:r>
          </a:p>
          <a:p>
            <a:pPr marL="685800" lvl="1" indent="-342900" defTabSz="438150">
              <a:spcBef>
                <a:spcPts val="3100"/>
              </a:spcBef>
              <a:defRPr sz="2700">
                <a:solidFill>
                  <a:srgbClr val="000000"/>
                </a:solidFill>
              </a:defRPr>
            </a:pPr>
            <a:r>
              <a:t>Wolfgang Losert from Maunsell U19, Jochen Weber from Costa U19, Dimitri Yatsenko from Brody U19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1" build="p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Ques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Questions?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2782" b="7528"/>
          <a:stretch>
            <a:fillRect/>
          </a:stretch>
        </p:blipFill>
        <p:spPr>
          <a:xfrm>
            <a:off x="-1" y="3917156"/>
            <a:ext cx="13004652" cy="5829336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hanks to: Ivan Soltesz, Aaron Milstein, Ivan Raikov,…"/>
          <p:cNvSpPr txBox="1"/>
          <p:nvPr/>
        </p:nvSpPr>
        <p:spPr>
          <a:xfrm>
            <a:off x="141427" y="1939809"/>
            <a:ext cx="12264848" cy="1764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t>Thanks to: Ivan Soltesz, Aaron Milstein, Ivan Raikov,</a:t>
            </a:r>
          </a:p>
          <a:p>
            <a:pPr algn="l"/>
            <a:r>
              <a:t>Gyuri Buzsaki, David Tingley, Peter Petersen, Sam McKenzie,</a:t>
            </a:r>
          </a:p>
          <a:p>
            <a:pPr algn="l"/>
            <a:r>
              <a:t>Attila Losonczy, Sebi Rolotti, Mark Schnitzer, Simon Haziza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Neurodata Without Borders: Neurophysiology (NWB:N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Neurodata Without Borders: Neurophysiology (NWB:N)</a:t>
            </a:r>
          </a:p>
        </p:txBody>
      </p:sp>
      <p:sp>
        <p:nvSpPr>
          <p:cNvPr id="132" name="A data standard for neurophysiology, providing neuroscientists with a common standard to share, archive, use, and build common analysis tools for neurophysiology data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65760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A data standard for neurophysiology, providing neuroscientists with a common standard to share, archive, use, and build common analysis tools for neurophysiology data.</a:t>
            </a:r>
          </a:p>
          <a:p>
            <a:pPr marL="365760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Designed to store a variety of neurophysiology data, including:</a:t>
            </a:r>
          </a:p>
          <a:p>
            <a:pPr marL="731520" lvl="1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intracellular and extracellular electrophysiology</a:t>
            </a:r>
          </a:p>
          <a:p>
            <a:pPr marL="731520" lvl="1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optical physiology</a:t>
            </a:r>
          </a:p>
          <a:p>
            <a:pPr marL="731520" lvl="1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tracking and stimulus data</a:t>
            </a:r>
          </a:p>
          <a:p>
            <a:pPr marL="365760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Ensure interpretability of data within and across labs</a:t>
            </a:r>
          </a:p>
          <a:p>
            <a:pPr marL="365760" indent="-365760" defTabSz="467359">
              <a:spcBef>
                <a:spcPts val="3300"/>
              </a:spcBef>
              <a:defRPr sz="2880">
                <a:solidFill>
                  <a:srgbClr val="000000"/>
                </a:solidFill>
              </a:defRPr>
            </a:pPr>
            <a:r>
              <a:t>Facilitate collaboration for multiplicative growth of innovation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NWB Update 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NWB Update Outline</a:t>
            </a:r>
          </a:p>
        </p:txBody>
      </p:sp>
      <p:sp>
        <p:nvSpPr>
          <p:cNvPr id="135" name="NWB:N 2.0 released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NWB:N 2.0 released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Using NWB:N in Soltesz U19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Community engagement strategy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Tool integration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Neurodata Without Borders: Neurophysiology (NWB:N) 2.0 recently release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spcBef>
                <a:spcPts val="4200"/>
              </a:spcBef>
              <a:defRPr sz="3600"/>
            </a:lvl1pPr>
          </a:lstStyle>
          <a:p>
            <a:r>
              <a:t>Neurodata Without Borders: Neurophysiology (NWB:N) 2.0 recently released</a:t>
            </a:r>
          </a:p>
        </p:txBody>
      </p:sp>
      <p:sp>
        <p:nvSpPr>
          <p:cNvPr id="138" name="Backwards compatibility supported going forward!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25195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Backwards compatibility supported going forward!</a:t>
            </a:r>
          </a:p>
          <a:p>
            <a:pPr marL="425195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Improvements:</a:t>
            </a:r>
          </a:p>
          <a:p>
            <a:pPr marL="850391" lvl="1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Scalability to large datasets</a:t>
            </a:r>
          </a:p>
          <a:p>
            <a:pPr marL="850391" lvl="1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3D calcium imaging</a:t>
            </a:r>
          </a:p>
          <a:p>
            <a:pPr marL="850391" lvl="1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Time-frequency analysis (e.g., STFT, Hilbert Transform)</a:t>
            </a:r>
          </a:p>
          <a:p>
            <a:pPr marL="850391" lvl="1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Flexible electrode, trial, and neuron meta-data</a:t>
            </a:r>
          </a:p>
          <a:p>
            <a:pPr marL="850391" lvl="1" indent="-425195" defTabSz="543305">
              <a:spcBef>
                <a:spcPts val="3900"/>
              </a:spcBef>
              <a:defRPr sz="3348">
                <a:solidFill>
                  <a:srgbClr val="000000"/>
                </a:solidFill>
              </a:defRPr>
            </a:pPr>
            <a:r>
              <a:t>Schema extensions</a:t>
            </a:r>
          </a:p>
        </p:txBody>
      </p:sp>
      <p:sp>
        <p:nvSpPr>
          <p:cNvPr id="139" name="(Ruebel et al., biorxiv, 2019)"/>
          <p:cNvSpPr txBox="1"/>
          <p:nvPr/>
        </p:nvSpPr>
        <p:spPr>
          <a:xfrm>
            <a:off x="7145052" y="8955839"/>
            <a:ext cx="566242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(Ruebel et al., biorxiv, 2019)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am Ripple Using NWB: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Team Ripple Using NWB:N</a:t>
            </a:r>
          </a:p>
        </p:txBody>
      </p:sp>
      <p:sp>
        <p:nvSpPr>
          <p:cNvPr id="142" name="Buzsaki group: Hippocampal electrophysiology recordings from mice during a maze task and analysis of da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Buzsaki group: Hippocampal electrophysiology recordings from mice during a maze task and analysis of data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Soltesz group: Large-scale simulation of hippocampal regions with detailed cellular morphology and connectivity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Using NWB to steer the simulation to generate neural data with functional properties similar to the Buzsaki data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Overcoming the Energy Barrier of Data Standar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Overcoming the Energy Barrier of Data Standards</a:t>
            </a:r>
          </a:p>
        </p:txBody>
      </p:sp>
      <p:sp>
        <p:nvSpPr>
          <p:cNvPr id="168" name="Connection Line"/>
          <p:cNvSpPr/>
          <p:nvPr/>
        </p:nvSpPr>
        <p:spPr>
          <a:xfrm>
            <a:off x="5758317" y="3023594"/>
            <a:ext cx="2370959" cy="45521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55" extrusionOk="0">
                <a:moveTo>
                  <a:pt x="0" y="8279"/>
                </a:moveTo>
                <a:cubicBezTo>
                  <a:pt x="6593" y="-5045"/>
                  <a:pt x="13793" y="-2286"/>
                  <a:pt x="21600" y="16555"/>
                </a:cubicBezTo>
              </a:path>
            </a:pathLst>
          </a:custGeom>
          <a:ln w="76200">
            <a:solidFill>
              <a:schemeClr val="accent5">
                <a:hueOff val="-485923"/>
                <a:satOff val="-14474"/>
                <a:lumOff val="-11330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146" name="No standardization"/>
          <p:cNvSpPr txBox="1"/>
          <p:nvPr/>
        </p:nvSpPr>
        <p:spPr>
          <a:xfrm>
            <a:off x="681455" y="4905933"/>
            <a:ext cx="380664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No standardization</a:t>
            </a:r>
          </a:p>
        </p:txBody>
      </p:sp>
      <p:sp>
        <p:nvSpPr>
          <p:cNvPr id="147" name="Standardization"/>
          <p:cNvSpPr txBox="1"/>
          <p:nvPr/>
        </p:nvSpPr>
        <p:spPr>
          <a:xfrm>
            <a:off x="9244761" y="7230033"/>
            <a:ext cx="3171598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Standardization</a:t>
            </a:r>
          </a:p>
        </p:txBody>
      </p:sp>
      <p:sp>
        <p:nvSpPr>
          <p:cNvPr id="148" name="Line"/>
          <p:cNvSpPr/>
          <p:nvPr/>
        </p:nvSpPr>
        <p:spPr>
          <a:xfrm>
            <a:off x="4719377" y="5293002"/>
            <a:ext cx="1041344" cy="1"/>
          </a:xfrm>
          <a:prstGeom prst="line">
            <a:avLst/>
          </a:prstGeom>
          <a:ln w="76200">
            <a:solidFill>
              <a:schemeClr val="accent5">
                <a:hueOff val="-485923"/>
                <a:satOff val="-14474"/>
                <a:lumOff val="-113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9" name="Line"/>
          <p:cNvSpPr/>
          <p:nvPr/>
        </p:nvSpPr>
        <p:spPr>
          <a:xfrm>
            <a:off x="8067096" y="7553602"/>
            <a:ext cx="1041344" cy="1"/>
          </a:xfrm>
          <a:prstGeom prst="line">
            <a:avLst/>
          </a:prstGeom>
          <a:ln w="76200">
            <a:solidFill>
              <a:schemeClr val="accent5">
                <a:hueOff val="-485923"/>
                <a:satOff val="-14474"/>
                <a:lumOff val="-1133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54" name="Group"/>
          <p:cNvGrpSpPr/>
          <p:nvPr/>
        </p:nvGrpSpPr>
        <p:grpSpPr>
          <a:xfrm>
            <a:off x="801475" y="3120996"/>
            <a:ext cx="4252554" cy="1584942"/>
            <a:chOff x="0" y="0"/>
            <a:chExt cx="4252552" cy="1584940"/>
          </a:xfrm>
        </p:grpSpPr>
        <p:sp>
          <p:nvSpPr>
            <p:cNvPr id="150" name="Line"/>
            <p:cNvSpPr/>
            <p:nvPr/>
          </p:nvSpPr>
          <p:spPr>
            <a:xfrm flipH="1">
              <a:off x="1357653" y="211345"/>
              <a:ext cx="1" cy="47186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51" name="Sticks"/>
            <p:cNvSpPr txBox="1"/>
            <p:nvPr/>
          </p:nvSpPr>
          <p:spPr>
            <a:xfrm>
              <a:off x="1441781" y="100970"/>
              <a:ext cx="1582658" cy="6926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Sticks</a:t>
              </a:r>
            </a:p>
          </p:txBody>
        </p:sp>
        <p:sp>
          <p:nvSpPr>
            <p:cNvPr id="152" name="Funding ultimatives"/>
            <p:cNvSpPr txBox="1"/>
            <p:nvPr/>
          </p:nvSpPr>
          <p:spPr>
            <a:xfrm>
              <a:off x="388554" y="726666"/>
              <a:ext cx="3475444" cy="7373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900"/>
              </a:lvl1pPr>
            </a:lstStyle>
            <a:p>
              <a:r>
                <a:t>Funding ultimatives</a:t>
              </a:r>
            </a:p>
          </p:txBody>
        </p:sp>
        <p:sp>
          <p:nvSpPr>
            <p:cNvPr id="153" name="Rectangle"/>
            <p:cNvSpPr/>
            <p:nvPr/>
          </p:nvSpPr>
          <p:spPr>
            <a:xfrm>
              <a:off x="0" y="0"/>
              <a:ext cx="4252553" cy="1584941"/>
            </a:xfrm>
            <a:prstGeom prst="rect">
              <a:avLst/>
            </a:prstGeom>
            <a:noFill/>
            <a:ln w="12700" cap="flat">
              <a:solidFill>
                <a:srgbClr val="9A9A9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0" name="Group"/>
          <p:cNvGrpSpPr/>
          <p:nvPr/>
        </p:nvGrpSpPr>
        <p:grpSpPr>
          <a:xfrm>
            <a:off x="8394700" y="4438037"/>
            <a:ext cx="3793948" cy="2703429"/>
            <a:chOff x="0" y="0"/>
            <a:chExt cx="3793947" cy="2703427"/>
          </a:xfrm>
        </p:grpSpPr>
        <p:sp>
          <p:nvSpPr>
            <p:cNvPr id="155" name="Line"/>
            <p:cNvSpPr/>
            <p:nvPr/>
          </p:nvSpPr>
          <p:spPr>
            <a:xfrm flipV="1">
              <a:off x="1108099" y="210823"/>
              <a:ext cx="1" cy="567418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159" name="Group"/>
            <p:cNvGrpSpPr/>
            <p:nvPr/>
          </p:nvGrpSpPr>
          <p:grpSpPr>
            <a:xfrm>
              <a:off x="0" y="0"/>
              <a:ext cx="3793948" cy="2703428"/>
              <a:chOff x="0" y="0"/>
              <a:chExt cx="3793947" cy="2703427"/>
            </a:xfrm>
          </p:grpSpPr>
          <p:sp>
            <p:nvSpPr>
              <p:cNvPr id="156" name="Carrots"/>
              <p:cNvSpPr txBox="1"/>
              <p:nvPr/>
            </p:nvSpPr>
            <p:spPr>
              <a:xfrm>
                <a:off x="1211604" y="149821"/>
                <a:ext cx="1748791" cy="647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pPr>
                  <a:defRPr b="0">
                    <a:latin typeface="+mn-lt"/>
                    <a:ea typeface="+mn-ea"/>
                    <a:cs typeface="+mn-cs"/>
                    <a:sym typeface="Helvetica Neue Light"/>
                  </a:defRPr>
                </a:pPr>
                <a:r>
                  <a:rPr b="1">
                    <a:latin typeface="Helvetica Neue"/>
                    <a:ea typeface="Helvetica Neue"/>
                    <a:cs typeface="Helvetica Neue"/>
                    <a:sym typeface="Helvetica Neue"/>
                  </a:rPr>
                  <a:t>Carrots</a:t>
                </a:r>
              </a:p>
            </p:txBody>
          </p:sp>
          <p:sp>
            <p:nvSpPr>
              <p:cNvPr id="157" name="Tools for visualization, analysis, sharing, archiving, etc."/>
              <p:cNvSpPr txBox="1"/>
              <p:nvPr/>
            </p:nvSpPr>
            <p:spPr>
              <a:xfrm>
                <a:off x="3257" y="913799"/>
                <a:ext cx="3769474" cy="14244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2900"/>
                </a:lvl1pPr>
              </a:lstStyle>
              <a:p>
                <a:r>
                  <a:t>Tools for visualization, analysis, sharing, archiving, etc.</a:t>
                </a:r>
              </a:p>
            </p:txBody>
          </p:sp>
          <p:sp>
            <p:nvSpPr>
              <p:cNvPr id="158" name="Rectangle"/>
              <p:cNvSpPr/>
              <p:nvPr/>
            </p:nvSpPr>
            <p:spPr>
              <a:xfrm>
                <a:off x="0" y="0"/>
                <a:ext cx="3793948" cy="2703428"/>
              </a:xfrm>
              <a:prstGeom prst="rect">
                <a:avLst/>
              </a:prstGeom>
              <a:noFill/>
              <a:ln w="12700" cap="flat">
                <a:solidFill>
                  <a:srgbClr val="9A9A9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167" name="Group"/>
          <p:cNvGrpSpPr/>
          <p:nvPr/>
        </p:nvGrpSpPr>
        <p:grpSpPr>
          <a:xfrm>
            <a:off x="323329" y="3532210"/>
            <a:ext cx="7780547" cy="4200008"/>
            <a:chOff x="0" y="-809263"/>
            <a:chExt cx="7780546" cy="4200007"/>
          </a:xfrm>
        </p:grpSpPr>
        <p:sp>
          <p:nvSpPr>
            <p:cNvPr id="169" name="Connection Line"/>
            <p:cNvSpPr/>
            <p:nvPr/>
          </p:nvSpPr>
          <p:spPr>
            <a:xfrm>
              <a:off x="5409588" y="0"/>
              <a:ext cx="2370958" cy="324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79" extrusionOk="0">
                  <a:moveTo>
                    <a:pt x="0" y="5096"/>
                  </a:moveTo>
                  <a:cubicBezTo>
                    <a:pt x="8002" y="-4521"/>
                    <a:pt x="15202" y="-527"/>
                    <a:pt x="21600" y="17079"/>
                  </a:cubicBezTo>
                </a:path>
              </a:pathLst>
            </a:custGeom>
            <a:noFill/>
            <a:ln w="38100" cap="flat">
              <a:solidFill>
                <a:schemeClr val="accent5">
                  <a:hueOff val="-485923"/>
                  <a:satOff val="-14474"/>
                  <a:lumOff val="-11330"/>
                </a:schemeClr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grpSp>
          <p:nvGrpSpPr>
            <p:cNvPr id="166" name="Group"/>
            <p:cNvGrpSpPr/>
            <p:nvPr/>
          </p:nvGrpSpPr>
          <p:grpSpPr>
            <a:xfrm>
              <a:off x="0" y="-809264"/>
              <a:ext cx="7263271" cy="4200009"/>
              <a:chOff x="0" y="-2350704"/>
              <a:chExt cx="7263270" cy="4200007"/>
            </a:xfrm>
          </p:grpSpPr>
          <p:sp>
            <p:nvSpPr>
              <p:cNvPr id="162" name="Guidance"/>
              <p:cNvSpPr txBox="1"/>
              <p:nvPr/>
            </p:nvSpPr>
            <p:spPr>
              <a:xfrm>
                <a:off x="4823370" y="35135"/>
                <a:ext cx="2188161" cy="64713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1"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t>Guidance</a:t>
                </a:r>
              </a:p>
            </p:txBody>
          </p:sp>
          <p:sp>
            <p:nvSpPr>
              <p:cNvPr id="163" name="Line"/>
              <p:cNvSpPr/>
              <p:nvPr/>
            </p:nvSpPr>
            <p:spPr>
              <a:xfrm flipV="1">
                <a:off x="6381330" y="-2350705"/>
                <a:ext cx="1" cy="567419"/>
              </a:xfrm>
              <a:prstGeom prst="line">
                <a:avLst/>
              </a:prstGeom>
              <a:noFill/>
              <a:ln w="635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Outreach: tutorials, hackathons, support…"/>
              <p:cNvSpPr txBox="1"/>
              <p:nvPr/>
            </p:nvSpPr>
            <p:spPr>
              <a:xfrm>
                <a:off x="130390" y="668823"/>
                <a:ext cx="7132881" cy="97991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marL="457200" indent="-457200" algn="l">
                  <a:buSzPct val="75000"/>
                  <a:buFont typeface="Helvetica Neue"/>
                  <a:buChar char="•"/>
                  <a:defRPr sz="2900"/>
                </a:pPr>
                <a:r>
                  <a:t>Outreach: tutorials, hackathons, support</a:t>
                </a:r>
              </a:p>
              <a:p>
                <a:pPr marL="457200" indent="-457200" algn="l">
                  <a:buSzPct val="75000"/>
                  <a:buFont typeface="Helvetica Neue"/>
                  <a:buChar char="•"/>
                  <a:defRPr sz="2900"/>
                </a:pPr>
                <a:r>
                  <a:t>Interfacing with acquisition systems</a:t>
                </a:r>
              </a:p>
            </p:txBody>
          </p:sp>
          <p:sp>
            <p:nvSpPr>
              <p:cNvPr id="165" name="Rectangle"/>
              <p:cNvSpPr/>
              <p:nvPr/>
            </p:nvSpPr>
            <p:spPr>
              <a:xfrm>
                <a:off x="0" y="0"/>
                <a:ext cx="7120181" cy="1849304"/>
              </a:xfrm>
              <a:prstGeom prst="rect">
                <a:avLst/>
              </a:prstGeom>
              <a:noFill/>
              <a:ln w="12700" cap="flat">
                <a:solidFill>
                  <a:srgbClr val="9A9A9A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  <p:bldP spid="160" grpId="2" animBg="1" advAuto="0"/>
      <p:bldP spid="167" grpId="3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ools Integ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Tools Integration</a:t>
            </a:r>
          </a:p>
        </p:txBody>
      </p:sp>
      <p:sp>
        <p:nvSpPr>
          <p:cNvPr id="172" name="Neuroscope: GUI for ephys data vis…"/>
          <p:cNvSpPr txBox="1">
            <a:spLocks noGrp="1"/>
          </p:cNvSpPr>
          <p:nvPr>
            <p:ph type="body" idx="1"/>
          </p:nvPr>
        </p:nvSpPr>
        <p:spPr>
          <a:xfrm>
            <a:off x="571500" y="2209928"/>
            <a:ext cx="11861800" cy="66675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Neuroscope: GUI for ephys data vis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Brainstorm: MATLAB electrophysiology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CaImAn: python calcium imaging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NWB explorer widget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DataJoint: working on tutorial for outputting into NWB:N 2.0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ools Integ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Tools Integration</a:t>
            </a:r>
          </a:p>
        </p:txBody>
      </p:sp>
      <p:sp>
        <p:nvSpPr>
          <p:cNvPr id="175" name="Neuroscope: GUI for ephys data vis…"/>
          <p:cNvSpPr txBox="1">
            <a:spLocks noGrp="1"/>
          </p:cNvSpPr>
          <p:nvPr>
            <p:ph type="body" idx="1"/>
          </p:nvPr>
        </p:nvSpPr>
        <p:spPr>
          <a:xfrm>
            <a:off x="571500" y="2209928"/>
            <a:ext cx="11861800" cy="6667501"/>
          </a:xfrm>
          <a:prstGeom prst="rect">
            <a:avLst/>
          </a:prstGeom>
        </p:spPr>
        <p:txBody>
          <a:bodyPr/>
          <a:lstStyle/>
          <a:p>
            <a:r>
              <a:t>Neuroscope: GUI for ephys data vis</a:t>
            </a:r>
          </a:p>
          <a:p>
            <a:pPr>
              <a:def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Brainstorm: MATLAB electrophysiology</a:t>
            </a:r>
          </a:p>
          <a:p>
            <a:r>
              <a:t>CaImAn: python calcium imaging</a:t>
            </a:r>
          </a:p>
          <a:p>
            <a:pPr>
              <a:defRPr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NWB explorer widget</a:t>
            </a:r>
          </a:p>
          <a:p>
            <a:r>
              <a:t>DataJoint: working on tutorial for outputting into NWB:N 2.0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Brainstorm support for NWB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Brainstorm support for NWB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3963" y="3279616"/>
            <a:ext cx="11336874" cy="31943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458</Words>
  <Application>Microsoft Macintosh PowerPoint</Application>
  <PresentationFormat>Custom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Helvetica</vt:lpstr>
      <vt:lpstr>Helvetica Neue</vt:lpstr>
      <vt:lpstr>Helvetica Neue Light</vt:lpstr>
      <vt:lpstr>Helvetica Neue Medium</vt:lpstr>
      <vt:lpstr>ModernPortfolio</vt:lpstr>
      <vt:lpstr>Data Standardization Update</vt:lpstr>
      <vt:lpstr>Neurodata Without Borders: Neurophysiology (NWB:N)</vt:lpstr>
      <vt:lpstr>NWB Update Outline</vt:lpstr>
      <vt:lpstr>Neurodata Without Borders: Neurophysiology (NWB:N) 2.0 recently released</vt:lpstr>
      <vt:lpstr>Team Ripple Using NWB:N</vt:lpstr>
      <vt:lpstr>Overcoming the Energy Barrier of Data Standards</vt:lpstr>
      <vt:lpstr>Tools Integration</vt:lpstr>
      <vt:lpstr>Tools Integration</vt:lpstr>
      <vt:lpstr>Brainstorm support for NWB</vt:lpstr>
      <vt:lpstr>Brainstorm support for NWB</vt:lpstr>
      <vt:lpstr>Jupyter widgets</vt:lpstr>
      <vt:lpstr>Get involved!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Standardization Update</dc:title>
  <cp:lastModifiedBy>Benjamin Dichter</cp:lastModifiedBy>
  <cp:revision>1</cp:revision>
  <dcterms:modified xsi:type="dcterms:W3CDTF">2019-04-13T19:26:46Z</dcterms:modified>
</cp:coreProperties>
</file>