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5" r:id="rId4"/>
    <p:sldId id="274" r:id="rId5"/>
    <p:sldId id="278" r:id="rId6"/>
    <p:sldId id="266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CAC"/>
    <a:srgbClr val="84B94F"/>
    <a:srgbClr val="B4A00A"/>
    <a:srgbClr val="9E7D20"/>
    <a:srgbClr val="EAB51E"/>
    <a:srgbClr val="FFFFFF"/>
    <a:srgbClr val="FAD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3" autoAdjust="0"/>
    <p:restoredTop sz="94482" autoAdjust="0"/>
  </p:normalViewPr>
  <p:slideViewPr>
    <p:cSldViewPr>
      <p:cViewPr>
        <p:scale>
          <a:sx n="135" d="100"/>
          <a:sy n="135" d="100"/>
        </p:scale>
        <p:origin x="960" y="16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BB7B-CCAF-43BC-9A88-616AED46917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BF49-2ED5-4B6A-8D49-EE705815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F49-2ED5-4B6A-8D49-EE705815B55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F49-2ED5-4B6A-8D49-EE705815B55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CIH title Slide 01_lig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61" y="1859026"/>
            <a:ext cx="7772400" cy="1147953"/>
          </a:xfrm>
        </p:spPr>
        <p:txBody>
          <a:bodyPr anchor="t" anchorCtr="0">
            <a:normAutofit/>
          </a:bodyPr>
          <a:lstStyle>
            <a:lvl1pPr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61" y="3006979"/>
            <a:ext cx="7772400" cy="781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63123" y="-868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6061" y="1859026"/>
            <a:ext cx="7772400" cy="1147953"/>
          </a:xfrm>
        </p:spPr>
        <p:txBody>
          <a:bodyPr anchor="t" anchorCtr="0">
            <a:normAutofit/>
          </a:bodyPr>
          <a:lstStyle>
            <a:lvl1pPr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16061" y="3006979"/>
            <a:ext cx="7772400" cy="781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4300" y="274638"/>
            <a:ext cx="8229600" cy="11430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00" y="1600200"/>
            <a:ext cx="8229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8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3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3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NCCIH general Slide_strip only 01_light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" y="6591300"/>
            <a:ext cx="914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4" r:id="rId5"/>
    <p:sldLayoutId id="2147483657" r:id="rId6"/>
    <p:sldLayoutId id="214748365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NCCIH’s Participation in the “Predictive </a:t>
            </a:r>
            <a:r>
              <a:rPr lang="en-US" sz="2200" dirty="0" err="1" smtClean="0"/>
              <a:t>Multiscale</a:t>
            </a:r>
            <a:r>
              <a:rPr lang="en-US" sz="2200" dirty="0" smtClean="0"/>
              <a:t> Models for Biomedical, Biological, Behavioral, Environmental and Clinical Research (U01, PAR-15-085)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9, 2015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Presenter: Wen G. Chen,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NCCIH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mission of NCCIH is to define, through rigorous scientific investigation, the </a:t>
            </a:r>
            <a:r>
              <a:rPr lang="en-US" sz="3200" b="1" u="sng" dirty="0"/>
              <a:t>usefulness</a:t>
            </a:r>
            <a:r>
              <a:rPr lang="en-US" sz="3200" dirty="0"/>
              <a:t> and </a:t>
            </a:r>
            <a:r>
              <a:rPr lang="en-US" sz="3200" b="1" u="sng" dirty="0"/>
              <a:t>safety</a:t>
            </a:r>
            <a:r>
              <a:rPr lang="en-US" sz="3200" dirty="0"/>
              <a:t> of complementary and integrative health interventions and their </a:t>
            </a:r>
            <a:r>
              <a:rPr lang="en-US" sz="3200" b="1" u="sng" dirty="0"/>
              <a:t>roles</a:t>
            </a:r>
            <a:r>
              <a:rPr lang="en-US" sz="3200" dirty="0"/>
              <a:t> in improving health and health care.</a:t>
            </a:r>
          </a:p>
        </p:txBody>
      </p:sp>
    </p:spTree>
    <p:extLst>
      <p:ext uri="{BB962C8B-B14F-4D97-AF65-F5344CB8AC3E}">
        <p14:creationId xmlns:p14="http://schemas.microsoft.com/office/powerpoint/2010/main" val="147451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Research on Complementary and Integrative Health (CIH) Approaches</a:t>
            </a:r>
            <a:endParaRPr lang="en-US" dirty="0"/>
          </a:p>
        </p:txBody>
      </p:sp>
      <p:pic>
        <p:nvPicPr>
          <p:cNvPr id="4" name="Picture 2" descr="See detailed text below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33016"/>
            <a:ext cx="8229600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00200" y="1481630"/>
            <a:ext cx="1358577" cy="956770"/>
            <a:chOff x="5493445" y="1388470"/>
            <a:chExt cx="1461545" cy="963768"/>
          </a:xfrm>
        </p:grpSpPr>
        <p:pic>
          <p:nvPicPr>
            <p:cNvPr id="5" name="Picture 2" descr="See detailed text below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9" t="3533" r="55966" b="76018"/>
            <a:stretch/>
          </p:blipFill>
          <p:spPr bwMode="auto">
            <a:xfrm rot="1326552">
              <a:off x="5607355" y="1388470"/>
              <a:ext cx="1347635" cy="908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8282820">
              <a:off x="5493445" y="1784422"/>
              <a:ext cx="357563" cy="567816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" y="5257800"/>
            <a:ext cx="7772400" cy="1066800"/>
            <a:chOff x="838200" y="5105400"/>
            <a:chExt cx="7772400" cy="1066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38200" y="5105400"/>
              <a:ext cx="0" cy="10668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5105400"/>
              <a:ext cx="0" cy="1066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15200" y="5105400"/>
              <a:ext cx="0" cy="1066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10600" y="5105400"/>
              <a:ext cx="0" cy="10668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371600" y="5626513"/>
              <a:ext cx="2929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Exploratory/Pilot Studies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4956" y="5518792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Efficacy/Effectiveness Studies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5474304"/>
              <a:ext cx="129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7030A0"/>
                  </a:solidFill>
                </a:rPr>
                <a:t>Dissemination &amp; Implementation Studies</a:t>
              </a:r>
              <a:endParaRPr lang="en-US" sz="11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59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detailed text below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229600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855629">
            <a:off x="2921363" y="1533607"/>
            <a:ext cx="1497040" cy="1452372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76200"/>
            <a:ext cx="5992319" cy="2899675"/>
            <a:chOff x="2031956" y="228600"/>
            <a:chExt cx="5992319" cy="2899675"/>
          </a:xfrm>
        </p:grpSpPr>
        <p:sp>
          <p:nvSpPr>
            <p:cNvPr id="9" name="Oval 8"/>
            <p:cNvSpPr/>
            <p:nvPr/>
          </p:nvSpPr>
          <p:spPr>
            <a:xfrm>
              <a:off x="4038600" y="228600"/>
              <a:ext cx="1752600" cy="1676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Predictive </a:t>
              </a:r>
              <a:r>
                <a:rPr lang="en-US" dirty="0" err="1" smtClean="0"/>
                <a:t>Multiscale</a:t>
              </a:r>
              <a:r>
                <a:rPr lang="en-US" dirty="0" smtClean="0"/>
                <a:t> Modeling</a:t>
              </a:r>
              <a:endParaRPr lang="en-US" dirty="0"/>
            </a:p>
          </p:txBody>
        </p:sp>
        <p:sp>
          <p:nvSpPr>
            <p:cNvPr id="10" name="Left Arrow 9"/>
            <p:cNvSpPr/>
            <p:nvPr/>
          </p:nvSpPr>
          <p:spPr>
            <a:xfrm rot="19714442">
              <a:off x="2031956" y="1643055"/>
              <a:ext cx="1569019" cy="55251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8985233">
              <a:off x="3089506" y="2215731"/>
              <a:ext cx="1080860" cy="552510"/>
            </a:xfrm>
            <a:prstGeom prst="leftArrow">
              <a:avLst/>
            </a:prstGeom>
            <a:solidFill>
              <a:srgbClr val="EAB51E"/>
            </a:solidFill>
            <a:ln>
              <a:solidFill>
                <a:srgbClr val="B4A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17322887">
              <a:off x="4083239" y="2470645"/>
              <a:ext cx="730007" cy="552510"/>
            </a:xfrm>
            <a:prstGeom prst="leftArrow">
              <a:avLst/>
            </a:prstGeom>
            <a:solidFill>
              <a:srgbClr val="84B94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 rot="14895452">
              <a:off x="5056008" y="2487017"/>
              <a:ext cx="730007" cy="552510"/>
            </a:xfrm>
            <a:prstGeom prst="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 rot="13200933">
              <a:off x="6005388" y="2127378"/>
              <a:ext cx="989550" cy="552510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Arrow 16"/>
            <p:cNvSpPr/>
            <p:nvPr/>
          </p:nvSpPr>
          <p:spPr>
            <a:xfrm rot="12274987">
              <a:off x="6548907" y="1497569"/>
              <a:ext cx="1475368" cy="552510"/>
            </a:xfrm>
            <a:prstGeom prst="leftArrow">
              <a:avLst/>
            </a:prstGeom>
            <a:solidFill>
              <a:srgbClr val="8A5CAC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5257800"/>
            <a:ext cx="7772400" cy="1066800"/>
            <a:chOff x="838200" y="5105400"/>
            <a:chExt cx="7772400" cy="1066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38200" y="5105400"/>
              <a:ext cx="0" cy="10668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48200" y="5105400"/>
              <a:ext cx="0" cy="1066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315200" y="5105400"/>
              <a:ext cx="0" cy="1066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610600" y="5105400"/>
              <a:ext cx="0" cy="10668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371600" y="5626513"/>
              <a:ext cx="2929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Exploratory/Pilot Studies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4956" y="5518792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Efficacy/Effectiveness Studies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5474304"/>
              <a:ext cx="129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7030A0"/>
                  </a:solidFill>
                </a:rPr>
                <a:t>Dissemination &amp; Implementation Studies</a:t>
              </a:r>
              <a:endParaRPr lang="en-US" sz="11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2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detailed text below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229600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855629">
            <a:off x="2921363" y="1533607"/>
            <a:ext cx="1497040" cy="1452372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76200"/>
            <a:ext cx="3759244" cy="2883303"/>
            <a:chOff x="2031956" y="228600"/>
            <a:chExt cx="3759244" cy="2883303"/>
          </a:xfrm>
        </p:grpSpPr>
        <p:sp>
          <p:nvSpPr>
            <p:cNvPr id="9" name="Oval 8"/>
            <p:cNvSpPr/>
            <p:nvPr/>
          </p:nvSpPr>
          <p:spPr>
            <a:xfrm>
              <a:off x="4038600" y="228600"/>
              <a:ext cx="1752600" cy="1676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Predictive </a:t>
              </a:r>
              <a:r>
                <a:rPr lang="en-US" dirty="0" err="1" smtClean="0"/>
                <a:t>Multiscale</a:t>
              </a:r>
              <a:r>
                <a:rPr lang="en-US" dirty="0" smtClean="0"/>
                <a:t> Modeling</a:t>
              </a:r>
              <a:endParaRPr lang="en-US" dirty="0"/>
            </a:p>
          </p:txBody>
        </p:sp>
        <p:sp>
          <p:nvSpPr>
            <p:cNvPr id="10" name="Left Arrow 9"/>
            <p:cNvSpPr/>
            <p:nvPr/>
          </p:nvSpPr>
          <p:spPr>
            <a:xfrm rot="19714442">
              <a:off x="2031956" y="1643055"/>
              <a:ext cx="1569019" cy="55251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8985233">
              <a:off x="3089506" y="2215731"/>
              <a:ext cx="1080860" cy="552510"/>
            </a:xfrm>
            <a:prstGeom prst="leftArrow">
              <a:avLst/>
            </a:prstGeom>
            <a:solidFill>
              <a:srgbClr val="EAB51E"/>
            </a:solidFill>
            <a:ln>
              <a:solidFill>
                <a:srgbClr val="B4A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17322887">
              <a:off x="4083239" y="2470645"/>
              <a:ext cx="730007" cy="552510"/>
            </a:xfrm>
            <a:prstGeom prst="leftArrow">
              <a:avLst/>
            </a:prstGeom>
            <a:solidFill>
              <a:srgbClr val="84B94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5257800"/>
            <a:ext cx="7772400" cy="1066800"/>
            <a:chOff x="838200" y="5105400"/>
            <a:chExt cx="7772400" cy="1066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38200" y="5105400"/>
              <a:ext cx="0" cy="10668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48200" y="5105400"/>
              <a:ext cx="0" cy="1066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315200" y="5105400"/>
              <a:ext cx="0" cy="1066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610600" y="5105400"/>
              <a:ext cx="0" cy="10668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371600" y="5626513"/>
              <a:ext cx="2929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Exploratory/Pilot Studies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4956" y="5518792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Efficacy/Effectiveness Studies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5474304"/>
              <a:ext cx="129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7030A0"/>
                  </a:solidFill>
                </a:rPr>
                <a:t>Dissemination &amp; Implementation Studies</a:t>
              </a:r>
              <a:endParaRPr lang="en-US" sz="11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NCCIH High Priority Topics for Predictive </a:t>
            </a:r>
            <a:r>
              <a:rPr lang="en-US" dirty="0" err="1" smtClean="0"/>
              <a:t>Multiscale</a:t>
            </a:r>
            <a:r>
              <a:rPr lang="en-US" dirty="0" smtClean="0"/>
              <a:t> Models (MSM)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predictive </a:t>
            </a:r>
            <a:r>
              <a:rPr lang="en-US" dirty="0"/>
              <a:t>and/or modifiable mechanisms of </a:t>
            </a:r>
            <a:r>
              <a:rPr lang="en-US" b="1" i="1" dirty="0"/>
              <a:t>natural products </a:t>
            </a:r>
            <a:r>
              <a:rPr lang="en-US" dirty="0"/>
              <a:t>or </a:t>
            </a:r>
            <a:r>
              <a:rPr lang="en-US" b="1" i="1" dirty="0"/>
              <a:t>mind and body </a:t>
            </a:r>
            <a:r>
              <a:rPr lang="en-US" b="1" i="1" dirty="0" smtClean="0"/>
              <a:t>approaches </a:t>
            </a:r>
            <a:r>
              <a:rPr lang="en-US" dirty="0" smtClean="0"/>
              <a:t>for </a:t>
            </a:r>
            <a:r>
              <a:rPr lang="en-US" b="1" i="1" dirty="0"/>
              <a:t>pain management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predictive </a:t>
            </a:r>
            <a:r>
              <a:rPr lang="en-US" dirty="0"/>
              <a:t>and/or modifiable mechanisms of </a:t>
            </a:r>
            <a:r>
              <a:rPr lang="en-US" b="1" i="1" dirty="0"/>
              <a:t>mind and body </a:t>
            </a:r>
            <a:r>
              <a:rPr lang="en-US" b="1" i="1" dirty="0" smtClean="0"/>
              <a:t>approaches</a:t>
            </a:r>
            <a:r>
              <a:rPr lang="en-US" dirty="0" smtClean="0"/>
              <a:t> for </a:t>
            </a:r>
            <a:r>
              <a:rPr lang="en-US" b="1" i="1" dirty="0"/>
              <a:t>post-traumatic stress (disorder), sleep disorders or disturbances, anxiety, or depression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preventative </a:t>
            </a:r>
            <a:r>
              <a:rPr lang="en-US" dirty="0"/>
              <a:t>strategies that links genetics, molecular mechanisms, intracellular signaling, brain circuits, and/or environment with </a:t>
            </a:r>
            <a:r>
              <a:rPr lang="en-US" b="1" i="1" dirty="0"/>
              <a:t>responders and non-responders </a:t>
            </a:r>
            <a:r>
              <a:rPr lang="en-US" dirty="0"/>
              <a:t>of complementary interventions </a:t>
            </a:r>
            <a:r>
              <a:rPr lang="en-US" dirty="0" smtClean="0"/>
              <a:t>health </a:t>
            </a:r>
            <a:r>
              <a:rPr lang="en-US" dirty="0"/>
              <a:t>interventions. </a:t>
            </a:r>
            <a:endParaRPr lang="en-US" dirty="0" smtClean="0"/>
          </a:p>
          <a:p>
            <a:r>
              <a:rPr lang="en-US" dirty="0" smtClean="0"/>
              <a:t>predictive models of </a:t>
            </a:r>
            <a:r>
              <a:rPr lang="en-US" b="1" i="1" dirty="0" smtClean="0"/>
              <a:t>systems </a:t>
            </a:r>
            <a:r>
              <a:rPr lang="en-US" b="1" i="1" dirty="0"/>
              <a:t>level biological activity</a:t>
            </a:r>
            <a:r>
              <a:rPr lang="en-US" i="1" dirty="0"/>
              <a:t> of </a:t>
            </a:r>
            <a:r>
              <a:rPr lang="en-US" b="1" i="1" dirty="0"/>
              <a:t>natural </a:t>
            </a:r>
            <a:r>
              <a:rPr lang="en-US" b="1" i="1" dirty="0" smtClean="0"/>
              <a:t>products</a:t>
            </a:r>
          </a:p>
          <a:p>
            <a:r>
              <a:rPr lang="en-US" dirty="0" smtClean="0"/>
              <a:t>mechanistic </a:t>
            </a:r>
            <a:r>
              <a:rPr lang="en-US" dirty="0"/>
              <a:t>pathways and regulatory networks in </a:t>
            </a:r>
            <a:r>
              <a:rPr lang="en-US" b="1" i="1" dirty="0"/>
              <a:t>probiotic</a:t>
            </a:r>
            <a:r>
              <a:rPr lang="en-US" b="1" i="1" dirty="0" smtClean="0"/>
              <a:t>/ prebiotic </a:t>
            </a:r>
            <a:r>
              <a:rPr lang="en-US" b="1" i="1" dirty="0"/>
              <a:t>and microbiota-brain-gut interactions</a:t>
            </a:r>
            <a:r>
              <a:rPr lang="en-US" b="1" dirty="0"/>
              <a:t> </a:t>
            </a:r>
            <a:r>
              <a:rPr lang="en-US" dirty="0"/>
              <a:t>and related bio-behavioral </a:t>
            </a:r>
            <a:r>
              <a:rPr lang="en-US" dirty="0" smtClean="0"/>
              <a:t>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Webinar: NCCIH’s Participation in the “Predictive </a:t>
            </a:r>
            <a:r>
              <a:rPr lang="en-US" sz="2200" dirty="0" err="1" smtClean="0"/>
              <a:t>Multiscale</a:t>
            </a:r>
            <a:r>
              <a:rPr lang="en-US" sz="2200" dirty="0" smtClean="0"/>
              <a:t> Models for Biomedical, Biological, Behavioral, Environmental and Clinical Research (U01, PAR-15-085)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October </a:t>
            </a:r>
            <a:r>
              <a:rPr lang="en-US" dirty="0"/>
              <a:t>6</a:t>
            </a:r>
            <a:r>
              <a:rPr lang="en-US" dirty="0" smtClean="0"/>
              <a:t>, </a:t>
            </a:r>
            <a:r>
              <a:rPr lang="en-US" dirty="0" smtClean="0"/>
              <a:t>2015  2-3 p.m. IMAG Webinar Series</a:t>
            </a:r>
            <a:endParaRPr lang="en-US" dirty="0" smtClean="0"/>
          </a:p>
          <a:p>
            <a:r>
              <a:rPr lang="en-US" dirty="0"/>
              <a:t>Moderator: Anita McRae-Williams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Presenter: Wen G. Chen, PhD</a:t>
            </a:r>
          </a:p>
        </p:txBody>
      </p:sp>
    </p:spTree>
    <p:extLst>
      <p:ext uri="{BB962C8B-B14F-4D97-AF65-F5344CB8AC3E}">
        <p14:creationId xmlns:p14="http://schemas.microsoft.com/office/powerpoint/2010/main" val="2542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AM New Pres Light 02">
  <a:themeElements>
    <a:clrScheme name="Custom 11">
      <a:dk1>
        <a:srgbClr val="2A4E84"/>
      </a:dk1>
      <a:lt1>
        <a:srgbClr val="2A4E84"/>
      </a:lt1>
      <a:dk2>
        <a:srgbClr val="636463"/>
      </a:dk2>
      <a:lt2>
        <a:srgbClr val="636463"/>
      </a:lt2>
      <a:accent1>
        <a:srgbClr val="E25E25"/>
      </a:accent1>
      <a:accent2>
        <a:srgbClr val="698C34"/>
      </a:accent2>
      <a:accent3>
        <a:srgbClr val="5B91A7"/>
      </a:accent3>
      <a:accent4>
        <a:srgbClr val="B60C33"/>
      </a:accent4>
      <a:accent5>
        <a:srgbClr val="2A4E84"/>
      </a:accent5>
      <a:accent6>
        <a:srgbClr val="999A98"/>
      </a:accent6>
      <a:hlink>
        <a:srgbClr val="5B91A8"/>
      </a:hlink>
      <a:folHlink>
        <a:srgbClr val="2A4E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NCCAM New Pres Light 02</Template>
  <TotalTime>763</TotalTime>
  <Words>257</Words>
  <Application>Microsoft Office PowerPoint</Application>
  <PresentationFormat>On-screen Show (4:3)</PresentationFormat>
  <Paragraphs>30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NCCAM New Pres Light 02</vt:lpstr>
      <vt:lpstr>NCCIH’s Participation in the “Predictive Multiscale Models for Biomedical, Biological, Behavioral, Environmental and Clinical Research (U01, PAR-15-085)</vt:lpstr>
      <vt:lpstr>NCCIH Mission Statement</vt:lpstr>
      <vt:lpstr>Framework for Research on Complementary and Integrative Health (CIH) Approaches</vt:lpstr>
      <vt:lpstr>PowerPoint Presentation</vt:lpstr>
      <vt:lpstr>PowerPoint Presentation</vt:lpstr>
      <vt:lpstr>NCCIH High Priority Topics for Predictive Multiscale Models (MSM) Research </vt:lpstr>
      <vt:lpstr>Webinar: NCCIH’s Participation in the “Predictive Multiscale Models for Biomedical, Biological, Behavioral, Environmental and Clinical Research (U01, PAR-15-085)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NCItemp</dc:creator>
  <cp:lastModifiedBy>chenw</cp:lastModifiedBy>
  <cp:revision>35</cp:revision>
  <dcterms:created xsi:type="dcterms:W3CDTF">2014-05-29T16:37:57Z</dcterms:created>
  <dcterms:modified xsi:type="dcterms:W3CDTF">2015-09-09T16:01:54Z</dcterms:modified>
</cp:coreProperties>
</file>