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2"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0" autoAdjust="0"/>
    <p:restoredTop sz="93761" autoAdjust="0"/>
  </p:normalViewPr>
  <p:slideViewPr>
    <p:cSldViewPr snapToGrid="0">
      <p:cViewPr>
        <p:scale>
          <a:sx n="70" d="100"/>
          <a:sy n="70" d="100"/>
        </p:scale>
        <p:origin x="1312"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619AD-E595-4A9E-BADB-164EAD3ADC53}" type="datetimeFigureOut">
              <a:rPr lang="en-US" smtClean="0"/>
              <a:t>2/22/19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1247D-5C86-4B18-8B46-2B5FA6E0947E}" type="slidenum">
              <a:rPr lang="en-US" smtClean="0"/>
              <a:t>‹#›</a:t>
            </a:fld>
            <a:endParaRPr lang="en-US"/>
          </a:p>
        </p:txBody>
      </p:sp>
    </p:spTree>
    <p:extLst>
      <p:ext uri="{BB962C8B-B14F-4D97-AF65-F5344CB8AC3E}">
        <p14:creationId xmlns:p14="http://schemas.microsoft.com/office/powerpoint/2010/main" val="8934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Notes: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project explores the neural underpinnings of the so-called cocktail party problem, i.e. the ability of our brain to make sense of multiple sounds that surrounds us in everyday life. Specifically, we develop multiscale models that explore the interaction between brain networks at multiple scales (from single neurons to cross-loci interactions), closely informed by experimental results in human and animal models. The framework offers a springboard to understand how complex soundscapes are parsed into mentally-distinct constructs. As such, it offers a natural front-end to machine learning systems that can infer further knowledge from these separated mental constructs.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project is closely informed and directly validated against brain recordings both in awake behaving animals (auditory and frontal cortical networks) as well as in </a:t>
            </a:r>
            <a:r>
              <a:rPr lang="en-US" sz="1200" b="0" kern="1200" dirty="0" err="1">
                <a:solidFill>
                  <a:schemeClr val="tx1"/>
                </a:solidFill>
                <a:effectLst/>
                <a:latin typeface="+mn-lt"/>
                <a:ea typeface="+mn-ea"/>
                <a:cs typeface="+mn-cs"/>
              </a:rPr>
              <a:t>electroencephalograhical</a:t>
            </a:r>
            <a:r>
              <a:rPr lang="en-US" sz="1200" b="0" kern="1200" dirty="0">
                <a:solidFill>
                  <a:schemeClr val="tx1"/>
                </a:solidFill>
                <a:effectLst/>
                <a:latin typeface="+mn-lt"/>
                <a:ea typeface="+mn-ea"/>
                <a:cs typeface="+mn-cs"/>
              </a:rPr>
              <a:t> recordings from human listeners. This data provides a multiscale outlook on interactions across brain networks which directly maps to the multiscale formulation of the model.</a:t>
            </a:r>
          </a:p>
          <a:p>
            <a:endParaRPr lang="en-US" sz="1200" b="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Chakrabarty, D. &amp; Elhilali, M (2019) A Gestalt inference model for auditory scene segregation.  </a:t>
            </a:r>
            <a:r>
              <a:rPr lang="en-US" sz="1200" b="0" i="1" u="none" strike="noStrike" kern="1200" dirty="0">
                <a:solidFill>
                  <a:schemeClr val="tx1"/>
                </a:solidFill>
                <a:effectLst/>
                <a:latin typeface="+mn-lt"/>
                <a:ea typeface="+mn-ea"/>
                <a:cs typeface="+mn-cs"/>
              </a:rPr>
              <a:t>PLOS Computational Biology</a:t>
            </a:r>
            <a:r>
              <a:rPr lang="en-US" sz="1200" b="0" i="0" u="none" strike="noStrike" kern="1200" dirty="0">
                <a:solidFill>
                  <a:schemeClr val="tx1"/>
                </a:solidFill>
                <a:effectLst/>
                <a:latin typeface="+mn-lt"/>
                <a:ea typeface="+mn-ea"/>
                <a:cs typeface="+mn-cs"/>
              </a:rPr>
              <a:t>, 15(1):e1006711.</a:t>
            </a:r>
          </a:p>
          <a:p>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Elgueda</a:t>
            </a:r>
            <a:r>
              <a:rPr lang="en-US" sz="1200" b="0" i="0" u="none" strike="noStrike" kern="1200" dirty="0">
                <a:solidFill>
                  <a:schemeClr val="tx1"/>
                </a:solidFill>
                <a:effectLst/>
                <a:latin typeface="+mn-lt"/>
                <a:ea typeface="+mn-ea"/>
                <a:cs typeface="+mn-cs"/>
              </a:rPr>
              <a:t> D, Duque D, Radtke-Schuller S, Yin P, David SV, Shamma SA, Fritz JB (2019) State-dependent encoding of sound and behavioral meaning in a tertiary region of the ferret auditory cortex. </a:t>
            </a:r>
            <a:r>
              <a:rPr lang="en-US" sz="1200" b="0" i="1" u="none" strike="noStrike" kern="1200" dirty="0">
                <a:solidFill>
                  <a:schemeClr val="tx1"/>
                </a:solidFill>
                <a:effectLst/>
                <a:latin typeface="+mn-lt"/>
                <a:ea typeface="+mn-ea"/>
                <a:cs typeface="+mn-cs"/>
              </a:rPr>
              <a:t>Nature Neuroscience</a:t>
            </a:r>
            <a:r>
              <a:rPr lang="en-US" sz="1200" b="0" i="0" u="none" strike="noStrike" kern="1200" dirty="0">
                <a:solidFill>
                  <a:schemeClr val="tx1"/>
                </a:solidFill>
                <a:effectLst/>
                <a:latin typeface="+mn-lt"/>
                <a:ea typeface="+mn-ea"/>
                <a:cs typeface="+mn-cs"/>
              </a:rPr>
              <a:t>, 10.1038/s41593-018-0317-8.</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Mounya Elhilali, Johns Hopkins University (</a:t>
            </a:r>
            <a:r>
              <a:rPr lang="en-US" sz="1200" b="0" kern="1200" dirty="0" err="1">
                <a:solidFill>
                  <a:schemeClr val="tx1"/>
                </a:solidFill>
                <a:effectLst/>
                <a:latin typeface="+mn-lt"/>
                <a:ea typeface="+mn-ea"/>
                <a:cs typeface="+mn-cs"/>
              </a:rPr>
              <a:t>mounya@jhu.edu</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Shihab Shamma, University of Maryland (</a:t>
            </a:r>
            <a:r>
              <a:rPr lang="en-US" sz="1200" b="0" kern="1200" dirty="0" err="1">
                <a:solidFill>
                  <a:schemeClr val="tx1"/>
                </a:solidFill>
                <a:effectLst/>
                <a:latin typeface="+mn-lt"/>
                <a:ea typeface="+mn-ea"/>
                <a:cs typeface="+mn-cs"/>
              </a:rPr>
              <a:t>sas@umd.edu</a:t>
            </a:r>
            <a:r>
              <a:rPr lang="en-US" sz="1200" b="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5121247D-5C86-4B18-8B46-2B5FA6E0947E}" type="slidenum">
              <a:rPr lang="en-US" smtClean="0"/>
              <a:t>1</a:t>
            </a:fld>
            <a:endParaRPr lang="en-US"/>
          </a:p>
        </p:txBody>
      </p:sp>
    </p:spTree>
    <p:extLst>
      <p:ext uri="{BB962C8B-B14F-4D97-AF65-F5344CB8AC3E}">
        <p14:creationId xmlns:p14="http://schemas.microsoft.com/office/powerpoint/2010/main" val="1881517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7717-1496-4177-8D92-7C8E2D43CB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4447B-AE9B-46D7-B7EC-5E4BD78B0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B040B6-3A84-4205-9B41-82F13DCF2734}"/>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5" name="Footer Placeholder 4">
            <a:extLst>
              <a:ext uri="{FF2B5EF4-FFF2-40B4-BE49-F238E27FC236}">
                <a16:creationId xmlns:a16="http://schemas.microsoft.com/office/drawing/2014/main" id="{18AB7890-0B25-4709-8D8B-7230D48C6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963BC-921C-4FE1-852B-803174071EA7}"/>
              </a:ext>
            </a:extLst>
          </p:cNvPr>
          <p:cNvSpPr>
            <a:spLocks noGrp="1"/>
          </p:cNvSpPr>
          <p:nvPr>
            <p:ph type="sldNum" sz="quarter" idx="12"/>
          </p:nvPr>
        </p:nvSpPr>
        <p:spPr/>
        <p:txBody>
          <a:bodyPr/>
          <a:lstStyle/>
          <a:p>
            <a:fld id="{E983F42C-7870-467E-B605-F7226AA5127C}" type="slidenum">
              <a:rPr lang="en-US" smtClean="0"/>
              <a:t>‹#›</a:t>
            </a:fld>
            <a:endParaRPr lang="en-US"/>
          </a:p>
        </p:txBody>
      </p:sp>
      <p:pic>
        <p:nvPicPr>
          <p:cNvPr id="11" name="Picture 10">
            <a:extLst>
              <a:ext uri="{FF2B5EF4-FFF2-40B4-BE49-F238E27FC236}">
                <a16:creationId xmlns:a16="http://schemas.microsoft.com/office/drawing/2014/main" id="{5A89B9E2-3767-4ABA-96B6-057440306338}"/>
              </a:ext>
            </a:extLst>
          </p:cNvPr>
          <p:cNvPicPr>
            <a:picLocks noChangeAspect="1"/>
          </p:cNvPicPr>
          <p:nvPr userDrawn="1"/>
        </p:nvPicPr>
        <p:blipFill rotWithShape="1">
          <a:blip r:embed="rId2"/>
          <a:srcRect l="31939" t="70782" r="40981"/>
          <a:stretch/>
        </p:blipFill>
        <p:spPr>
          <a:xfrm>
            <a:off x="231423" y="120474"/>
            <a:ext cx="3084690" cy="2003778"/>
          </a:xfrm>
          <a:prstGeom prst="rect">
            <a:avLst/>
          </a:prstGeom>
        </p:spPr>
      </p:pic>
      <p:pic>
        <p:nvPicPr>
          <p:cNvPr id="12" name="Picture 11">
            <a:extLst>
              <a:ext uri="{FF2B5EF4-FFF2-40B4-BE49-F238E27FC236}">
                <a16:creationId xmlns:a16="http://schemas.microsoft.com/office/drawing/2014/main" id="{DDD0C1AA-18F7-4B6D-948D-9BBA3D86C7C3}"/>
              </a:ext>
            </a:extLst>
          </p:cNvPr>
          <p:cNvPicPr>
            <a:picLocks noChangeAspect="1"/>
          </p:cNvPicPr>
          <p:nvPr userDrawn="1"/>
        </p:nvPicPr>
        <p:blipFill rotWithShape="1">
          <a:blip r:embed="rId3"/>
          <a:srcRect l="42469" t="8439" r="46828" b="83660"/>
          <a:stretch/>
        </p:blipFill>
        <p:spPr>
          <a:xfrm>
            <a:off x="3764843" y="640644"/>
            <a:ext cx="1219201" cy="541867"/>
          </a:xfrm>
          <a:prstGeom prst="rect">
            <a:avLst/>
          </a:prstGeom>
        </p:spPr>
      </p:pic>
      <p:pic>
        <p:nvPicPr>
          <p:cNvPr id="13" name="Picture 12">
            <a:extLst>
              <a:ext uri="{FF2B5EF4-FFF2-40B4-BE49-F238E27FC236}">
                <a16:creationId xmlns:a16="http://schemas.microsoft.com/office/drawing/2014/main" id="{82140BB4-AAAC-49DA-A944-72CEDA75FB1C}"/>
              </a:ext>
            </a:extLst>
          </p:cNvPr>
          <p:cNvPicPr>
            <a:picLocks noChangeAspect="1"/>
          </p:cNvPicPr>
          <p:nvPr userDrawn="1"/>
        </p:nvPicPr>
        <p:blipFill rotWithShape="1">
          <a:blip r:embed="rId3"/>
          <a:srcRect l="42469" t="8439" r="46828" b="83660"/>
          <a:stretch/>
        </p:blipFill>
        <p:spPr>
          <a:xfrm>
            <a:off x="5492043" y="640644"/>
            <a:ext cx="1219201" cy="541867"/>
          </a:xfrm>
          <a:prstGeom prst="rect">
            <a:avLst/>
          </a:prstGeom>
        </p:spPr>
      </p:pic>
      <p:pic>
        <p:nvPicPr>
          <p:cNvPr id="14" name="Picture 13">
            <a:extLst>
              <a:ext uri="{FF2B5EF4-FFF2-40B4-BE49-F238E27FC236}">
                <a16:creationId xmlns:a16="http://schemas.microsoft.com/office/drawing/2014/main" id="{FFD526E7-D5E9-4584-A70B-CA57609675A0}"/>
              </a:ext>
            </a:extLst>
          </p:cNvPr>
          <p:cNvPicPr>
            <a:picLocks noChangeAspect="1"/>
          </p:cNvPicPr>
          <p:nvPr userDrawn="1"/>
        </p:nvPicPr>
        <p:blipFill rotWithShape="1">
          <a:blip r:embed="rId3"/>
          <a:srcRect l="42469" t="8439" r="46828" b="83660"/>
          <a:stretch/>
        </p:blipFill>
        <p:spPr>
          <a:xfrm>
            <a:off x="5796843" y="640644"/>
            <a:ext cx="1219201" cy="541867"/>
          </a:xfrm>
          <a:prstGeom prst="rect">
            <a:avLst/>
          </a:prstGeom>
        </p:spPr>
      </p:pic>
      <p:pic>
        <p:nvPicPr>
          <p:cNvPr id="15" name="Picture 14">
            <a:extLst>
              <a:ext uri="{FF2B5EF4-FFF2-40B4-BE49-F238E27FC236}">
                <a16:creationId xmlns:a16="http://schemas.microsoft.com/office/drawing/2014/main" id="{AB82D969-B668-45A6-B5A4-598D2ED102A0}"/>
              </a:ext>
            </a:extLst>
          </p:cNvPr>
          <p:cNvPicPr>
            <a:picLocks noChangeAspect="1"/>
          </p:cNvPicPr>
          <p:nvPr userDrawn="1"/>
        </p:nvPicPr>
        <p:blipFill rotWithShape="1">
          <a:blip r:embed="rId3"/>
          <a:srcRect l="42469" t="8439" r="46828" b="83660"/>
          <a:stretch/>
        </p:blipFill>
        <p:spPr>
          <a:xfrm>
            <a:off x="7281332" y="640644"/>
            <a:ext cx="1219201" cy="541867"/>
          </a:xfrm>
          <a:prstGeom prst="rect">
            <a:avLst/>
          </a:prstGeom>
        </p:spPr>
      </p:pic>
      <p:pic>
        <p:nvPicPr>
          <p:cNvPr id="16" name="Picture 15">
            <a:extLst>
              <a:ext uri="{FF2B5EF4-FFF2-40B4-BE49-F238E27FC236}">
                <a16:creationId xmlns:a16="http://schemas.microsoft.com/office/drawing/2014/main" id="{F4B52DCA-4E23-4339-B6B5-0A8DCCD1975F}"/>
              </a:ext>
            </a:extLst>
          </p:cNvPr>
          <p:cNvPicPr>
            <a:picLocks noChangeAspect="1"/>
          </p:cNvPicPr>
          <p:nvPr userDrawn="1"/>
        </p:nvPicPr>
        <p:blipFill rotWithShape="1">
          <a:blip r:embed="rId3"/>
          <a:srcRect l="42469" t="8439" r="46828" b="83660"/>
          <a:stretch/>
        </p:blipFill>
        <p:spPr>
          <a:xfrm>
            <a:off x="8500533" y="640644"/>
            <a:ext cx="1219201" cy="541867"/>
          </a:xfrm>
          <a:prstGeom prst="rect">
            <a:avLst/>
          </a:prstGeom>
        </p:spPr>
      </p:pic>
      <p:pic>
        <p:nvPicPr>
          <p:cNvPr id="17" name="Picture 16">
            <a:extLst>
              <a:ext uri="{FF2B5EF4-FFF2-40B4-BE49-F238E27FC236}">
                <a16:creationId xmlns:a16="http://schemas.microsoft.com/office/drawing/2014/main" id="{C6CE021F-922F-413E-9275-C5C5A26D676A}"/>
              </a:ext>
            </a:extLst>
          </p:cNvPr>
          <p:cNvPicPr>
            <a:picLocks noChangeAspect="1"/>
          </p:cNvPicPr>
          <p:nvPr userDrawn="1"/>
        </p:nvPicPr>
        <p:blipFill rotWithShape="1">
          <a:blip r:embed="rId3"/>
          <a:srcRect l="42469" t="8439" r="46828" b="83660"/>
          <a:stretch/>
        </p:blipFill>
        <p:spPr>
          <a:xfrm>
            <a:off x="10120490" y="640644"/>
            <a:ext cx="1219201" cy="541867"/>
          </a:xfrm>
          <a:prstGeom prst="rect">
            <a:avLst/>
          </a:prstGeom>
        </p:spPr>
      </p:pic>
    </p:spTree>
    <p:extLst>
      <p:ext uri="{BB962C8B-B14F-4D97-AF65-F5344CB8AC3E}">
        <p14:creationId xmlns:p14="http://schemas.microsoft.com/office/powerpoint/2010/main" val="26483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7E65-26BB-44E4-B505-FD5FF951B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2B483-7C58-4A56-A06A-901FF13076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F5879-E68E-4C30-8EB5-0D8E925B291D}"/>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5" name="Footer Placeholder 4">
            <a:extLst>
              <a:ext uri="{FF2B5EF4-FFF2-40B4-BE49-F238E27FC236}">
                <a16:creationId xmlns:a16="http://schemas.microsoft.com/office/drawing/2014/main" id="{B93E4EAA-8018-4EA9-BEB5-7AA707E64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8F626-D5AA-4BFD-8CAA-8D7EB7E7182B}"/>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81855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269C6-82F5-43DB-A279-C6776671E0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42516D-1187-4E87-BCCF-2135E13A92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FF842-EE17-4E32-8BC0-49E4F6F2BF57}"/>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5" name="Footer Placeholder 4">
            <a:extLst>
              <a:ext uri="{FF2B5EF4-FFF2-40B4-BE49-F238E27FC236}">
                <a16:creationId xmlns:a16="http://schemas.microsoft.com/office/drawing/2014/main" id="{60825791-924E-484D-BF3B-970DC186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1907A-C84D-4E51-8727-0E26CF62666C}"/>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59074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6A7E-337E-4A5F-BC16-969358547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8B992-9332-4A7A-BDAA-2007297D28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6C89D-FEF8-4AAE-A0BE-8E2ACD42DF1F}"/>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5" name="Footer Placeholder 4">
            <a:extLst>
              <a:ext uri="{FF2B5EF4-FFF2-40B4-BE49-F238E27FC236}">
                <a16:creationId xmlns:a16="http://schemas.microsoft.com/office/drawing/2014/main" id="{2F26291B-3AA0-4B23-8B81-21BA0A3CC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6E438-9102-42BC-BB2A-316343AA99B9}"/>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5441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AF28-B45F-47E9-8DA3-EE34F7E81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8CB2D7-0796-4A54-9643-5E20C181B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EA771C-91D6-4262-B7AA-DB5481BD61C3}"/>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5" name="Footer Placeholder 4">
            <a:extLst>
              <a:ext uri="{FF2B5EF4-FFF2-40B4-BE49-F238E27FC236}">
                <a16:creationId xmlns:a16="http://schemas.microsoft.com/office/drawing/2014/main" id="{268517C1-21C2-464B-8BDD-53B58F54A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2D988-D3B3-4C45-80DE-AD49AAE90085}"/>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41141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E9BF-2CFA-4942-9E60-7600510F5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8DC7B-F726-45E8-B556-A59C74E98B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86D837-1A2C-477B-8A35-16D0B6864B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2C762-2EF9-4381-844A-B061A5BE082D}"/>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6" name="Footer Placeholder 5">
            <a:extLst>
              <a:ext uri="{FF2B5EF4-FFF2-40B4-BE49-F238E27FC236}">
                <a16:creationId xmlns:a16="http://schemas.microsoft.com/office/drawing/2014/main" id="{0A512821-CF68-4735-8EE5-D711D9C52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D2B63-FB4D-4E4B-A6B2-DDDD0091FFED}"/>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98239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0D36-A41F-46CA-A04C-44A0EA6900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6D811-70B5-4E8C-8BEA-D717A7F23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5499A0-3A54-4D66-A6F2-C176FAE659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DBCC9-F5E2-4467-85C1-B2B0FE6A9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A990A3-928C-4C2C-A5BD-D061C5356E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6B405-E672-484D-AD34-1155CFAA2E30}"/>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8" name="Footer Placeholder 7">
            <a:extLst>
              <a:ext uri="{FF2B5EF4-FFF2-40B4-BE49-F238E27FC236}">
                <a16:creationId xmlns:a16="http://schemas.microsoft.com/office/drawing/2014/main" id="{BA0492C4-DF97-4990-8C3C-96FC4EA6FC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5955FF-3F64-47A3-A9F0-EFFACD9A9FCE}"/>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15065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0CEC-CB3C-4481-865D-1E0F4AD186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A0C66-FB7C-4FE0-956C-EB5ABC43BA1F}"/>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4" name="Footer Placeholder 3">
            <a:extLst>
              <a:ext uri="{FF2B5EF4-FFF2-40B4-BE49-F238E27FC236}">
                <a16:creationId xmlns:a16="http://schemas.microsoft.com/office/drawing/2014/main" id="{6E4DBC70-FABD-434B-8C13-44FB078451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42861-B31C-414D-B618-A5D1BB869697}"/>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0455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C44DA-8976-41AF-86E2-D8A7C712585C}"/>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3" name="Footer Placeholder 2">
            <a:extLst>
              <a:ext uri="{FF2B5EF4-FFF2-40B4-BE49-F238E27FC236}">
                <a16:creationId xmlns:a16="http://schemas.microsoft.com/office/drawing/2014/main" id="{70C0EB54-F514-4055-860A-940C9B47F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BF97B-71E2-45D5-A581-43A6DC9B2B33}"/>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4458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9521-45E5-4D3A-89D1-CDFFC4A9B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4B8FB-F03C-472E-8565-01AF64860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FA92F0-B5E3-4503-9912-28F098163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F92D92-9109-45AD-A53E-A89F2E753C8A}"/>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6" name="Footer Placeholder 5">
            <a:extLst>
              <a:ext uri="{FF2B5EF4-FFF2-40B4-BE49-F238E27FC236}">
                <a16:creationId xmlns:a16="http://schemas.microsoft.com/office/drawing/2014/main" id="{76607DA3-F2E0-46E8-BCF0-82E7DBC39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201A6-7FE1-4C38-ADC3-19F7D4D583A5}"/>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79312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9DC5-85DA-47FD-8B9C-C609F37DC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DC986-1787-448B-A48C-5E62ED213D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0B9D2-1E95-4A27-93D7-C96B99E4A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FD146D-FD61-48E8-9007-422088CB9F85}"/>
              </a:ext>
            </a:extLst>
          </p:cNvPr>
          <p:cNvSpPr>
            <a:spLocks noGrp="1"/>
          </p:cNvSpPr>
          <p:nvPr>
            <p:ph type="dt" sz="half" idx="10"/>
          </p:nvPr>
        </p:nvSpPr>
        <p:spPr/>
        <p:txBody>
          <a:bodyPr/>
          <a:lstStyle/>
          <a:p>
            <a:fld id="{1DBA29A7-C6A7-4516-A0B8-880E757F7B93}" type="datetimeFigureOut">
              <a:rPr lang="en-US" smtClean="0"/>
              <a:t>2/22/19</a:t>
            </a:fld>
            <a:endParaRPr lang="en-US"/>
          </a:p>
        </p:txBody>
      </p:sp>
      <p:sp>
        <p:nvSpPr>
          <p:cNvPr id="6" name="Footer Placeholder 5">
            <a:extLst>
              <a:ext uri="{FF2B5EF4-FFF2-40B4-BE49-F238E27FC236}">
                <a16:creationId xmlns:a16="http://schemas.microsoft.com/office/drawing/2014/main" id="{980BA4FD-7853-4957-B967-10E7BBF7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2EC38-8859-4802-BDEF-67AC724A68F2}"/>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36603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BB593-AD17-4F89-9EC2-8BCDD6706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236CA9-F31E-416C-9514-EDE35F3EA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1F35B-4B18-44E0-ACEC-7F38C43D6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A29A7-C6A7-4516-A0B8-880E757F7B93}" type="datetimeFigureOut">
              <a:rPr lang="en-US" smtClean="0"/>
              <a:t>2/22/19</a:t>
            </a:fld>
            <a:endParaRPr lang="en-US"/>
          </a:p>
        </p:txBody>
      </p:sp>
      <p:sp>
        <p:nvSpPr>
          <p:cNvPr id="5" name="Footer Placeholder 4">
            <a:extLst>
              <a:ext uri="{FF2B5EF4-FFF2-40B4-BE49-F238E27FC236}">
                <a16:creationId xmlns:a16="http://schemas.microsoft.com/office/drawing/2014/main" id="{3F081CE3-17E5-4DA4-A9AD-EA6967A2E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E6DBE-007D-4B21-A0C6-284BC3888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3F42C-7870-467E-B605-F7226AA5127C}" type="slidenum">
              <a:rPr lang="en-US" smtClean="0"/>
              <a:t>‹#›</a:t>
            </a:fld>
            <a:endParaRPr lang="en-US"/>
          </a:p>
        </p:txBody>
      </p:sp>
    </p:spTree>
    <p:extLst>
      <p:ext uri="{BB962C8B-B14F-4D97-AF65-F5344CB8AC3E}">
        <p14:creationId xmlns:p14="http://schemas.microsoft.com/office/powerpoint/2010/main" val="1374237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3"/>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3"/>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3"/>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3"/>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3"/>
          <a:srcRect l="42469" t="8439" r="46828" b="83660"/>
          <a:stretch/>
        </p:blipFill>
        <p:spPr>
          <a:xfrm>
            <a:off x="4896961" y="0"/>
            <a:ext cx="1970004"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53580" y="66032"/>
            <a:ext cx="6546664" cy="461665"/>
          </a:xfrm>
          <a:prstGeom prst="rect">
            <a:avLst/>
          </a:prstGeom>
          <a:noFill/>
        </p:spPr>
        <p:txBody>
          <a:bodyPr wrap="none" rtlCol="0">
            <a:spAutoFit/>
          </a:bodyPr>
          <a:lstStyle/>
          <a:p>
            <a:r>
              <a:rPr lang="en-US" sz="2400" b="1" dirty="0"/>
              <a:t>Multiscale modeling of the cocktail party problem</a:t>
            </a:r>
          </a:p>
        </p:txBody>
      </p:sp>
      <p:pic>
        <p:nvPicPr>
          <p:cNvPr id="2" name="Picture 1">
            <a:extLst>
              <a:ext uri="{FF2B5EF4-FFF2-40B4-BE49-F238E27FC236}">
                <a16:creationId xmlns:a16="http://schemas.microsoft.com/office/drawing/2014/main" id="{CB694750-B228-E548-A3F2-822BF80BDAB1}"/>
              </a:ext>
            </a:extLst>
          </p:cNvPr>
          <p:cNvPicPr>
            <a:picLocks noChangeAspect="1"/>
          </p:cNvPicPr>
          <p:nvPr/>
        </p:nvPicPr>
        <p:blipFill>
          <a:blip r:embed="rId4"/>
          <a:stretch>
            <a:fillRect/>
          </a:stretch>
        </p:blipFill>
        <p:spPr>
          <a:xfrm>
            <a:off x="7335363" y="-9016"/>
            <a:ext cx="4769834" cy="2279603"/>
          </a:xfrm>
          <a:prstGeom prst="rect">
            <a:avLst/>
          </a:prstGeom>
        </p:spPr>
      </p:pic>
      <p:sp>
        <p:nvSpPr>
          <p:cNvPr id="9" name="TextBox 8">
            <a:extLst>
              <a:ext uri="{FF2B5EF4-FFF2-40B4-BE49-F238E27FC236}">
                <a16:creationId xmlns:a16="http://schemas.microsoft.com/office/drawing/2014/main" id="{AC7D79D5-4CE2-47B6-836E-C505384A5CE4}"/>
              </a:ext>
            </a:extLst>
          </p:cNvPr>
          <p:cNvSpPr txBox="1"/>
          <p:nvPr/>
        </p:nvSpPr>
        <p:spPr>
          <a:xfrm>
            <a:off x="-2" y="712101"/>
            <a:ext cx="12192001" cy="6170920"/>
          </a:xfrm>
          <a:prstGeom prst="rect">
            <a:avLst/>
          </a:prstGeom>
          <a:noFill/>
        </p:spPr>
        <p:txBody>
          <a:bodyPr wrap="square" rtlCol="0">
            <a:spAutoFit/>
          </a:bodyPr>
          <a:lstStyle/>
          <a:p>
            <a:r>
              <a:rPr lang="en-US" sz="2000" b="1" dirty="0"/>
              <a:t>The model: </a:t>
            </a:r>
            <a:r>
              <a:rPr lang="en-US" sz="1900" dirty="0"/>
              <a:t>The project develops a dynamical system with </a:t>
            </a:r>
          </a:p>
          <a:p>
            <a:r>
              <a:rPr lang="en-US" sz="1900" dirty="0"/>
              <a:t>Bayesian statistics to understand mechanisms of auditory scene analysis, </a:t>
            </a:r>
          </a:p>
          <a:p>
            <a:r>
              <a:rPr lang="en-US" sz="1900" dirty="0"/>
              <a:t>i.e. the brain’s ability to make sense of multitude of sounds that surround us </a:t>
            </a:r>
          </a:p>
          <a:p>
            <a:r>
              <a:rPr lang="en-US" sz="1900" dirty="0"/>
              <a:t>in everyday life. The model performs a hierarchical inference that encodes auditory scenes </a:t>
            </a:r>
          </a:p>
          <a:p>
            <a:r>
              <a:rPr lang="en-US" sz="1900" dirty="0"/>
              <a:t>over varying time scales; and mimics brain networks across multiple scales (from single neurons </a:t>
            </a:r>
          </a:p>
          <a:p>
            <a:r>
              <a:rPr lang="en-US" sz="1900" dirty="0"/>
              <a:t>to cross-loci interactions). Central to this system is the role of cognitive control particularly attentional and memory feedback that shape the sensory representation in the auditory system, via mechanisms of rapid neural plasticity.</a:t>
            </a:r>
          </a:p>
          <a:p>
            <a:endParaRPr lang="en-US" sz="1000" b="1" dirty="0"/>
          </a:p>
          <a:p>
            <a:r>
              <a:rPr lang="en-US" sz="2000" b="1" dirty="0"/>
              <a:t>What is new inside? </a:t>
            </a:r>
            <a:r>
              <a:rPr lang="en-US" sz="1900" dirty="0"/>
              <a:t>The system investigates the role of neural plasticity, as a form of multiscale working memory. In addition, the hierarchical inference framework allows to examine the interplay of sensory and cognitive factors. The modeling effort is closely informed by experimental results both in human listeners and behaving animal model. Model predictions are validated against brain responses at multiple scales, from single neurons to multi-state brain networks.</a:t>
            </a:r>
          </a:p>
          <a:p>
            <a:endParaRPr lang="en-US" sz="1000" b="1" dirty="0"/>
          </a:p>
          <a:p>
            <a:r>
              <a:rPr lang="en-US" sz="2000" b="1" dirty="0"/>
              <a:t>How will this change current practice? </a:t>
            </a:r>
            <a:r>
              <a:rPr lang="en-US" sz="2000" dirty="0"/>
              <a:t> </a:t>
            </a:r>
            <a:r>
              <a:rPr lang="en-US" sz="1900" dirty="0"/>
              <a:t>While the problem of auditory scene analysis is very much centered around sensory information (sounds that enter our ear), it invokes brain processes that extend beyond </a:t>
            </a:r>
          </a:p>
          <a:p>
            <a:r>
              <a:rPr lang="en-US" sz="1900" dirty="0"/>
              <a:t>sensory networks and invokes constructs of memory and attention. Understanding the role of </a:t>
            </a:r>
          </a:p>
          <a:p>
            <a:r>
              <a:rPr lang="en-US" sz="1900" dirty="0"/>
              <a:t>these cognitive factors can shape how we understand hearing difficulties of special populations </a:t>
            </a:r>
          </a:p>
          <a:p>
            <a:r>
              <a:rPr lang="en-US" sz="1900" dirty="0"/>
              <a:t>(aging, hearing impaired) as well as how we build novel state-of-the-art sound technologies.</a:t>
            </a:r>
          </a:p>
          <a:p>
            <a:endParaRPr lang="en-US" sz="1000" b="1" dirty="0"/>
          </a:p>
          <a:p>
            <a:r>
              <a:rPr lang="en-US" sz="2000" b="1" dirty="0"/>
              <a:t>End Users : </a:t>
            </a:r>
            <a:r>
              <a:rPr lang="en-US" sz="1900" dirty="0"/>
              <a:t>Computational simulations are provided as open platforms that can be used by </a:t>
            </a:r>
          </a:p>
          <a:p>
            <a:r>
              <a:rPr lang="en-US" sz="1900" dirty="0"/>
              <a:t>Neuroscientists and audio technology engineers. All tools can be easily adopted as testbeds or front-</a:t>
            </a:r>
          </a:p>
          <a:p>
            <a:r>
              <a:rPr lang="en-US" sz="1900" dirty="0"/>
              <a:t>end for other systems with broad health and commercial applications focused on sound technologies.</a:t>
            </a:r>
            <a:endParaRPr lang="en-US" sz="1900" b="1" u="sng" dirty="0"/>
          </a:p>
        </p:txBody>
      </p:sp>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5">
            <a:alphaModFix amt="85000"/>
          </a:blip>
          <a:srcRect l="33280" t="70782" r="40981" b="6720"/>
          <a:stretch/>
        </p:blipFill>
        <p:spPr>
          <a:xfrm>
            <a:off x="10106862" y="4810621"/>
            <a:ext cx="2085138" cy="2047379"/>
          </a:xfrm>
          <a:prstGeom prst="rect">
            <a:avLst/>
          </a:prstGeom>
        </p:spPr>
      </p:pic>
      <p:sp>
        <p:nvSpPr>
          <p:cNvPr id="13" name="Rectangle 12">
            <a:extLst>
              <a:ext uri="{FF2B5EF4-FFF2-40B4-BE49-F238E27FC236}">
                <a16:creationId xmlns:a16="http://schemas.microsoft.com/office/drawing/2014/main" id="{59F0A6CC-7CA4-6C42-BC42-C5DFDC3B60CC}"/>
              </a:ext>
            </a:extLst>
          </p:cNvPr>
          <p:cNvSpPr/>
          <p:nvPr/>
        </p:nvSpPr>
        <p:spPr>
          <a:xfrm>
            <a:off x="10273377" y="4849205"/>
            <a:ext cx="854207" cy="1154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DE9485-96BF-664D-BA36-7AE2D04ACF13}"/>
              </a:ext>
            </a:extLst>
          </p:cNvPr>
          <p:cNvPicPr>
            <a:picLocks noChangeAspect="1"/>
          </p:cNvPicPr>
          <p:nvPr/>
        </p:nvPicPr>
        <p:blipFill rotWithShape="1">
          <a:blip r:embed="rId6">
            <a:extLst>
              <a:ext uri="{28A0092B-C50C-407E-A947-70E740481C1C}">
                <a14:useLocalDpi xmlns:a14="http://schemas.microsoft.com/office/drawing/2010/main" val="0"/>
              </a:ext>
            </a:extLst>
          </a:blip>
          <a:srcRect t="1288" r="12761" b="17674"/>
          <a:stretch/>
        </p:blipFill>
        <p:spPr>
          <a:xfrm>
            <a:off x="10301953" y="4867773"/>
            <a:ext cx="791239" cy="1105192"/>
          </a:xfrm>
          <a:prstGeom prst="rect">
            <a:avLst/>
          </a:prstGeom>
        </p:spPr>
      </p:pic>
      <p:sp>
        <p:nvSpPr>
          <p:cNvPr id="11" name="TextBox 10">
            <a:extLst>
              <a:ext uri="{FF2B5EF4-FFF2-40B4-BE49-F238E27FC236}">
                <a16:creationId xmlns:a16="http://schemas.microsoft.com/office/drawing/2014/main" id="{BD50449D-F0A7-1A47-B22A-1E8E0CE1B62C}"/>
              </a:ext>
            </a:extLst>
          </p:cNvPr>
          <p:cNvSpPr txBox="1"/>
          <p:nvPr/>
        </p:nvSpPr>
        <p:spPr>
          <a:xfrm>
            <a:off x="10106862" y="5927755"/>
            <a:ext cx="1154483" cy="430887"/>
          </a:xfrm>
          <a:prstGeom prst="rect">
            <a:avLst/>
          </a:prstGeom>
          <a:noFill/>
        </p:spPr>
        <p:txBody>
          <a:bodyPr wrap="none" rtlCol="0">
            <a:spAutoFit/>
          </a:bodyPr>
          <a:lstStyle/>
          <a:p>
            <a:pPr algn="ctr"/>
            <a:r>
              <a:rPr lang="en-US" sz="1100" dirty="0">
                <a:solidFill>
                  <a:schemeClr val="bg1"/>
                </a:solidFill>
              </a:rPr>
              <a:t>Mounya Elhilali</a:t>
            </a:r>
          </a:p>
          <a:p>
            <a:pPr algn="ctr"/>
            <a:r>
              <a:rPr lang="en-US" sz="1100" dirty="0">
                <a:solidFill>
                  <a:schemeClr val="bg1"/>
                </a:solidFill>
              </a:rPr>
              <a:t>Johns Hopkins U.</a:t>
            </a:r>
          </a:p>
        </p:txBody>
      </p:sp>
      <p:sp>
        <p:nvSpPr>
          <p:cNvPr id="15" name="TextBox 14">
            <a:extLst>
              <a:ext uri="{FF2B5EF4-FFF2-40B4-BE49-F238E27FC236}">
                <a16:creationId xmlns:a16="http://schemas.microsoft.com/office/drawing/2014/main" id="{F2779D8C-E456-2442-AB61-90B2765A14C6}"/>
              </a:ext>
            </a:extLst>
          </p:cNvPr>
          <p:cNvSpPr txBox="1"/>
          <p:nvPr/>
        </p:nvSpPr>
        <p:spPr>
          <a:xfrm>
            <a:off x="11171727" y="5937596"/>
            <a:ext cx="1098378" cy="430887"/>
          </a:xfrm>
          <a:prstGeom prst="rect">
            <a:avLst/>
          </a:prstGeom>
          <a:noFill/>
        </p:spPr>
        <p:txBody>
          <a:bodyPr wrap="none" rtlCol="0">
            <a:spAutoFit/>
          </a:bodyPr>
          <a:lstStyle/>
          <a:p>
            <a:pPr algn="ctr"/>
            <a:r>
              <a:rPr lang="en-US" sz="1100" dirty="0">
                <a:solidFill>
                  <a:schemeClr val="bg1"/>
                </a:solidFill>
              </a:rPr>
              <a:t>Shihab </a:t>
            </a:r>
            <a:r>
              <a:rPr lang="en-US" sz="1100" dirty="0" err="1">
                <a:solidFill>
                  <a:schemeClr val="bg1"/>
                </a:solidFill>
              </a:rPr>
              <a:t>Shamma</a:t>
            </a:r>
            <a:endParaRPr lang="en-US" sz="1100" dirty="0">
              <a:solidFill>
                <a:schemeClr val="bg1"/>
              </a:solidFill>
            </a:endParaRPr>
          </a:p>
          <a:p>
            <a:pPr algn="ctr"/>
            <a:r>
              <a:rPr lang="en-US" sz="1100" dirty="0">
                <a:solidFill>
                  <a:schemeClr val="bg1"/>
                </a:solidFill>
              </a:rPr>
              <a:t>U. Maryland</a:t>
            </a:r>
          </a:p>
        </p:txBody>
      </p:sp>
      <p:sp>
        <p:nvSpPr>
          <p:cNvPr id="16" name="TextBox 15">
            <a:extLst>
              <a:ext uri="{FF2B5EF4-FFF2-40B4-BE49-F238E27FC236}">
                <a16:creationId xmlns:a16="http://schemas.microsoft.com/office/drawing/2014/main" id="{7C59C0F3-29F9-5843-AD77-558C02FA6659}"/>
              </a:ext>
            </a:extLst>
          </p:cNvPr>
          <p:cNvSpPr txBox="1"/>
          <p:nvPr/>
        </p:nvSpPr>
        <p:spPr>
          <a:xfrm>
            <a:off x="10203441" y="6329827"/>
            <a:ext cx="1962689" cy="461665"/>
          </a:xfrm>
          <a:prstGeom prst="rect">
            <a:avLst/>
          </a:prstGeom>
          <a:noFill/>
        </p:spPr>
        <p:txBody>
          <a:bodyPr wrap="square" rtlCol="0">
            <a:spAutoFit/>
          </a:bodyPr>
          <a:lstStyle/>
          <a:p>
            <a:pPr algn="ctr"/>
            <a:r>
              <a:rPr lang="en-US" sz="1200" b="1" dirty="0">
                <a:solidFill>
                  <a:schemeClr val="bg1"/>
                </a:solidFill>
              </a:rPr>
              <a:t>U01AG058532</a:t>
            </a:r>
          </a:p>
          <a:p>
            <a:pPr algn="ctr"/>
            <a:r>
              <a:rPr lang="en-US" sz="1200" b="1" dirty="0">
                <a:solidFill>
                  <a:schemeClr val="bg1"/>
                </a:solidFill>
              </a:rPr>
              <a:t>National Institute on Aging  </a:t>
            </a:r>
            <a:r>
              <a:rPr lang="en-US" sz="1100" b="1" dirty="0">
                <a:solidFill>
                  <a:schemeClr val="bg1"/>
                </a:solidFill>
              </a:rPr>
              <a:t> </a:t>
            </a:r>
          </a:p>
        </p:txBody>
      </p:sp>
      <p:sp>
        <p:nvSpPr>
          <p:cNvPr id="19" name="Rectangle 18">
            <a:extLst>
              <a:ext uri="{FF2B5EF4-FFF2-40B4-BE49-F238E27FC236}">
                <a16:creationId xmlns:a16="http://schemas.microsoft.com/office/drawing/2014/main" id="{1B6DAB05-753C-5B4D-9A41-5E04F4B92764}"/>
              </a:ext>
            </a:extLst>
          </p:cNvPr>
          <p:cNvSpPr/>
          <p:nvPr/>
        </p:nvSpPr>
        <p:spPr>
          <a:xfrm>
            <a:off x="11258135" y="4849205"/>
            <a:ext cx="854207" cy="1154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0FE905F-106A-C446-AD69-C7972AD9C6EC}"/>
              </a:ext>
            </a:extLst>
          </p:cNvPr>
          <p:cNvPicPr>
            <a:picLocks noChangeAspect="1"/>
          </p:cNvPicPr>
          <p:nvPr/>
        </p:nvPicPr>
        <p:blipFill rotWithShape="1">
          <a:blip r:embed="rId7"/>
          <a:srcRect l="18390" r="8142" b="13717"/>
          <a:stretch/>
        </p:blipFill>
        <p:spPr>
          <a:xfrm>
            <a:off x="11289620" y="4867773"/>
            <a:ext cx="791239" cy="1105192"/>
          </a:xfrm>
          <a:prstGeom prst="rect">
            <a:avLst/>
          </a:prstGeom>
        </p:spPr>
      </p:pic>
    </p:spTree>
    <p:extLst>
      <p:ext uri="{BB962C8B-B14F-4D97-AF65-F5344CB8AC3E}">
        <p14:creationId xmlns:p14="http://schemas.microsoft.com/office/powerpoint/2010/main" val="261807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516</Words>
  <Application>Microsoft Macintosh PowerPoint</Application>
  <PresentationFormat>Widescreen</PresentationFormat>
  <Paragraphs>36</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Peng, Grace (NIH/NIBIB) [E]</dc:creator>
  <cp:lastModifiedBy>Mounya</cp:lastModifiedBy>
  <cp:revision>30</cp:revision>
  <dcterms:created xsi:type="dcterms:W3CDTF">2019-02-06T14:40:55Z</dcterms:created>
  <dcterms:modified xsi:type="dcterms:W3CDTF">2019-02-22T16:06:54Z</dcterms:modified>
</cp:coreProperties>
</file>