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7" r:id="rId3"/>
    <p:sldId id="316" r:id="rId4"/>
    <p:sldId id="300" r:id="rId5"/>
    <p:sldId id="365" r:id="rId6"/>
    <p:sldId id="367" r:id="rId7"/>
    <p:sldId id="327" r:id="rId8"/>
    <p:sldId id="328" r:id="rId9"/>
    <p:sldId id="366" r:id="rId10"/>
    <p:sldId id="329" r:id="rId11"/>
    <p:sldId id="335" r:id="rId12"/>
    <p:sldId id="336" r:id="rId13"/>
    <p:sldId id="337" r:id="rId14"/>
    <p:sldId id="338" r:id="rId15"/>
    <p:sldId id="368" r:id="rId16"/>
    <p:sldId id="339" r:id="rId17"/>
    <p:sldId id="31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53" r:id="rId27"/>
    <p:sldId id="320" r:id="rId28"/>
    <p:sldId id="330" r:id="rId29"/>
    <p:sldId id="354" r:id="rId30"/>
    <p:sldId id="355" r:id="rId31"/>
    <p:sldId id="356" r:id="rId32"/>
    <p:sldId id="332" r:id="rId33"/>
    <p:sldId id="333" r:id="rId34"/>
    <p:sldId id="334" r:id="rId35"/>
    <p:sldId id="323" r:id="rId36"/>
    <p:sldId id="357" r:id="rId37"/>
    <p:sldId id="358" r:id="rId38"/>
    <p:sldId id="363" r:id="rId39"/>
    <p:sldId id="364" r:id="rId40"/>
    <p:sldId id="331" r:id="rId41"/>
    <p:sldId id="348" r:id="rId42"/>
    <p:sldId id="349" r:id="rId43"/>
    <p:sldId id="350" r:id="rId44"/>
    <p:sldId id="351" r:id="rId45"/>
    <p:sldId id="352" r:id="rId46"/>
    <p:sldId id="310" r:id="rId47"/>
    <p:sldId id="314" r:id="rId48"/>
    <p:sldId id="311" r:id="rId49"/>
    <p:sldId id="267" r:id="rId50"/>
    <p:sldId id="361" r:id="rId5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0909" autoAdjust="0"/>
  </p:normalViewPr>
  <p:slideViewPr>
    <p:cSldViewPr showGuides="1"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956EF5-AE0A-4DF1-AEFE-801E42B11E65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918B2D-B268-417F-AB9C-D4179B770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9333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AEBB07-9E29-4D7D-AB03-EC524C545ED6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FF8570-E1AC-44E4-9CED-3E430B567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769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minutes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651605-992C-409E-B5E9-A164C6BEE3E4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3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Usually terms in bio-ontologies</a:t>
            </a:r>
            <a:r>
              <a:rPr lang="en-US" baseline="0" dirty="0" smtClean="0"/>
              <a:t> are identified by numeric identifiers (actually just restricted text strings since the number has no meaning other than uniqueness). Mitosis in GO </a:t>
            </a:r>
            <a:r>
              <a:rPr lang="en-US" dirty="0" smtClean="0"/>
              <a:t>GO_0007067 GO:0007067 is pretty “Google Unique”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D5E62D-DEF8-46A6-BEB3-D1820A517D93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2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lines: data annotation (web)</a:t>
            </a:r>
            <a:r>
              <a:rPr lang="en-US" baseline="0" dirty="0" smtClean="0"/>
              <a:t> </a:t>
            </a:r>
            <a:r>
              <a:rPr lang="en-US" dirty="0" smtClean="0"/>
              <a:t>publication</a:t>
            </a:r>
          </a:p>
          <a:p>
            <a:r>
              <a:rPr lang="en-US" dirty="0" smtClean="0"/>
              <a:t>Green</a:t>
            </a:r>
            <a:r>
              <a:rPr lang="en-US" baseline="0" dirty="0" smtClean="0"/>
              <a:t> lines: data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F0311-E4C3-4A97-AD5A-1269F85105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1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hour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E81E8F-74DA-450E-9171-5364DD1C18C4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9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 the first paragraph or two of</a:t>
            </a:r>
            <a:r>
              <a:rPr lang="en-US" baseline="0" dirty="0" smtClean="0"/>
              <a:t> a paper,</a:t>
            </a:r>
          </a:p>
          <a:p>
            <a:r>
              <a:rPr lang="en-US" baseline="0" dirty="0" smtClean="0"/>
              <a:t>What is in the first paragraph or two of the experimental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9C8743-20C8-4CFB-A1C1-FBEBEE860C0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 the first paragraph or two of</a:t>
            </a:r>
            <a:r>
              <a:rPr lang="en-US" baseline="0" dirty="0" smtClean="0"/>
              <a:t> a paper,</a:t>
            </a:r>
          </a:p>
          <a:p>
            <a:r>
              <a:rPr lang="en-US" baseline="0" dirty="0" smtClean="0"/>
              <a:t>What is in the first paragraph or two of the experimental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9C8743-20C8-4CFB-A1C1-FBEBEE860C0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 the first paragraph or two of</a:t>
            </a:r>
            <a:r>
              <a:rPr lang="en-US" baseline="0" dirty="0" smtClean="0"/>
              <a:t> a paper,</a:t>
            </a:r>
          </a:p>
          <a:p>
            <a:r>
              <a:rPr lang="en-US" baseline="0" dirty="0" smtClean="0"/>
              <a:t>What is in the first paragraph or two of the experimental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9C8743-20C8-4CFB-A1C1-FBEBEE860C0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 the first paragraph or two of</a:t>
            </a:r>
            <a:r>
              <a:rPr lang="en-US" baseline="0" dirty="0" smtClean="0"/>
              <a:t> a paper,</a:t>
            </a:r>
          </a:p>
          <a:p>
            <a:r>
              <a:rPr lang="en-US" baseline="0" dirty="0" smtClean="0"/>
              <a:t>What is in the first paragraph or two of the experimental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9C8743-20C8-4CFB-A1C1-FBEBEE860C0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 the first paragraph or two of</a:t>
            </a:r>
            <a:r>
              <a:rPr lang="en-US" baseline="0" dirty="0" smtClean="0"/>
              <a:t> a paper,</a:t>
            </a:r>
          </a:p>
          <a:p>
            <a:r>
              <a:rPr lang="en-US" baseline="0" dirty="0" smtClean="0"/>
              <a:t>What is in the first paragraph or two of the experimental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9C8743-20C8-4CFB-A1C1-FBEBEE860C0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 the first paragraph or two of</a:t>
            </a:r>
            <a:r>
              <a:rPr lang="en-US" baseline="0" dirty="0" smtClean="0"/>
              <a:t> a paper,</a:t>
            </a:r>
          </a:p>
          <a:p>
            <a:r>
              <a:rPr lang="en-US" baseline="0" dirty="0" smtClean="0"/>
              <a:t>What is in the first paragraph or two of the experimental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9C8743-20C8-4CFB-A1C1-FBEBEE860C0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 the first paragraph or two of</a:t>
            </a:r>
            <a:r>
              <a:rPr lang="en-US" baseline="0" dirty="0" smtClean="0"/>
              <a:t> a paper,</a:t>
            </a:r>
          </a:p>
          <a:p>
            <a:r>
              <a:rPr lang="en-US" baseline="0" dirty="0" smtClean="0"/>
              <a:t>What is in the first paragraph or two of the experimental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9C8743-20C8-4CFB-A1C1-FBEBEE860C0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hour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E81E8F-74DA-450E-9171-5364DD1C18C4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9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typically have pretty good search engines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21614B-9F68-4158-95FD-5F202FEE7C7C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90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hour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E81E8F-74DA-450E-9171-5364DD1C18C4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hour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E81E8F-74DA-450E-9171-5364DD1C18C4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9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38E1D63-69C0-40DD-A5A0-117D11C89346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59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a Repository link often</a:t>
            </a:r>
            <a:r>
              <a:rPr lang="en-US" baseline="0" dirty="0" smtClean="0"/>
              <a:t> also links to more biology and citations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3F65C-A08F-4760-AD20-D3774624DA15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18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a Repository link often</a:t>
            </a:r>
            <a:r>
              <a:rPr lang="en-US" baseline="0" dirty="0" smtClean="0"/>
              <a:t> also links to more biology and citations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1311F7-5632-490B-A5D5-DFA67D39991E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12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hour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E81E8F-74DA-450E-9171-5364DD1C18C4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9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hour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E81E8F-74DA-450E-9171-5364DD1C18C4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9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help from Herbert Sauro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DCB281-6394-4D1D-83F5-65254FB25AC2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02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CompuCell3D Python Code.</a:t>
            </a:r>
          </a:p>
          <a:p>
            <a:r>
              <a:rPr lang="en-US" dirty="0" smtClean="0"/>
              <a:t>With help from Herbert Sauro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E1A629-AE77-4DCC-B05E-04AFCBFDBBE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7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smtClean="0"/>
              <a:t>hour, “Responsible conduct of research” includes fully describing what was done as well as making all research materials available to others to the greatest</a:t>
            </a:r>
            <a:r>
              <a:rPr lang="en-US" baseline="0" dirty="0" smtClean="0"/>
              <a:t> </a:t>
            </a:r>
            <a:r>
              <a:rPr lang="en-US" dirty="0" smtClean="0"/>
              <a:t>extent possible.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E81E8F-74DA-450E-9171-5364DD1C18C4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9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important that large repositories make their info visible</a:t>
            </a:r>
            <a:r>
              <a:rPr lang="en-US" baseline="0" dirty="0" smtClean="0"/>
              <a:t> to Google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288928C-1EE9-4641-B243-3095AED322EF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9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“Responsible conduct of research” includes fully describing what was done as well as making all research materials available to others to the extent possible and practical.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AF36B5-D35B-4808-89A0-203111FEE93A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Annotation</a:t>
            </a:r>
            <a:r>
              <a:rPr lang="en-US" baseline="0" dirty="0" smtClean="0"/>
              <a:t> requires a defined semantics and syntax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F0311-E4C3-4A97-AD5A-1269F85105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 Ontology (GO) might not be a</a:t>
            </a:r>
            <a:r>
              <a:rPr lang="en-US" baseline="0" dirty="0" smtClean="0"/>
              <a:t> good representative for a descriptive language that is biologically rich but without math/computational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7953-75EE-4344-938F-28D2BA16C4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3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hard thing to do but lets not let the challenge of doing it </a:t>
            </a:r>
            <a:r>
              <a:rPr lang="en-US" i="1" dirty="0" smtClean="0"/>
              <a:t>perfectly</a:t>
            </a:r>
            <a:r>
              <a:rPr lang="en-US" dirty="0" smtClean="0"/>
              <a:t> get</a:t>
            </a:r>
            <a:r>
              <a:rPr lang="en-US" baseline="0" dirty="0" smtClean="0"/>
              <a:t> in the way of doing something imperfect but </a:t>
            </a:r>
            <a:r>
              <a:rPr lang="en-US" i="1" baseline="0" dirty="0" smtClean="0"/>
              <a:t>useful.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765B12-A967-4471-823E-6EA1CCE74028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2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A typical multi-cell model description and simulation screen shot showing a 3D multi-cell simulation of tumor growth with angiogenesis (</a:t>
            </a:r>
            <a:r>
              <a:rPr lang="en-US" sz="1200" dirty="0" err="1" smtClean="0"/>
              <a:t>Shirinifard</a:t>
            </a:r>
            <a:r>
              <a:rPr lang="en-US" sz="1200" dirty="0" smtClean="0"/>
              <a:t>, 2009). Left: Description of some of the cell types, and their capabilities within the simulation, as given in the publication. Center: Simulation screen shot showing the tumor cells ("Normal" =  green and "Hypoxic" = yellow) and the vasculature (red). Axes are labeled in um. Right: Portion of the simulation code.</a:t>
            </a:r>
          </a:p>
          <a:p>
            <a:pPr marL="0" indent="0"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err="1" smtClean="0"/>
              <a:t>Shirinifard</a:t>
            </a:r>
            <a:r>
              <a:rPr lang="en-US" sz="1000" dirty="0" smtClean="0"/>
              <a:t>, A. et al. (2009) 3D Multi-Cell Simulation of Tumor Growth and Angiogenesis. </a:t>
            </a:r>
            <a:r>
              <a:rPr lang="en-US" sz="1000" dirty="0" err="1" smtClean="0"/>
              <a:t>PLoS</a:t>
            </a:r>
            <a:r>
              <a:rPr lang="en-US" sz="1000" dirty="0" smtClean="0"/>
              <a:t> ONE, 4,e7190.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AE6074-6C62-49A9-A649-5B0C80D6711D}" type="datetime1">
              <a:rPr lang="en-US" smtClean="0"/>
              <a:t>9/9/2015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F8570-E1AC-44E4-9CED-3E430B567C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3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problem with searching </a:t>
            </a:r>
            <a:r>
              <a:rPr lang="en-US" dirty="0" smtClean="0"/>
              <a:t>MEDLINE “c” gives 77K, “k” gives 57. </a:t>
            </a:r>
            <a:r>
              <a:rPr lang="en-US" dirty="0" smtClean="0"/>
              <a:t>Note that the MPD database is indexed by Google (so is BioModels).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F0311-E4C3-4A97-AD5A-1269F851054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3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7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6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4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3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w pag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iocomplexit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edblackblocki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2058D640-2CC3-4663-9E95-354326E26B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56351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9778FF38-490E-4CBC-8A71-B255FE36D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92477"/>
            <a:ext cx="361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jps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9" name="Picture 4" descr="redblackblockiu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4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ews/policy-nih-plans-to-enhance-reproducibility-1.1458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hsph.edu/research/_docs/responsible-conduct-of-research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psp4.3/full" TargetMode="External"/><Relationship Id="rId2" Type="http://schemas.openxmlformats.org/officeDocument/2006/relationships/hyperlink" Target="https://www.ebi.ac.uk/biomodels-main/fa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543800" cy="2971800"/>
          </a:xfrm>
        </p:spPr>
        <p:txBody>
          <a:bodyPr>
            <a:noAutofit/>
          </a:bodyPr>
          <a:lstStyle/>
          <a:p>
            <a:r>
              <a:rPr lang="en-US" sz="2800" dirty="0"/>
              <a:t>James </a:t>
            </a:r>
            <a:r>
              <a:rPr lang="en-US" sz="2800" dirty="0" smtClean="0"/>
              <a:t>Sluka</a:t>
            </a:r>
            <a:endParaRPr lang="en-US" sz="2800" dirty="0"/>
          </a:p>
          <a:p>
            <a:endParaRPr lang="en-US" sz="1800" dirty="0"/>
          </a:p>
          <a:p>
            <a:r>
              <a:rPr lang="en-US" sz="2800" dirty="0"/>
              <a:t>Biocomplexity Institute</a:t>
            </a:r>
            <a:br>
              <a:rPr lang="en-US" sz="2800" dirty="0"/>
            </a:br>
            <a:r>
              <a:rPr lang="en-US" sz="2800" dirty="0"/>
              <a:t>Indiana </a:t>
            </a:r>
            <a:r>
              <a:rPr lang="en-US" sz="2800" dirty="0" smtClean="0"/>
              <a:t>University</a:t>
            </a:r>
          </a:p>
          <a:p>
            <a:endParaRPr lang="en-US" sz="2800" dirty="0"/>
          </a:p>
          <a:p>
            <a:r>
              <a:rPr lang="en-US" sz="2000" dirty="0" smtClean="0"/>
              <a:t>10 September 2015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Annotating Models:</a:t>
            </a:r>
            <a:br>
              <a:rPr lang="en-US" dirty="0"/>
            </a:br>
            <a:r>
              <a:rPr lang="en-US" dirty="0"/>
              <a:t>Practical </a:t>
            </a:r>
            <a:r>
              <a:rPr lang="en-US" dirty="0" smtClean="0"/>
              <a:t>Experiences, Approaches and Future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t="25131" r="27369" b="8375"/>
          <a:stretch/>
        </p:blipFill>
        <p:spPr bwMode="auto">
          <a:xfrm>
            <a:off x="1447800" y="1447800"/>
            <a:ext cx="6705600" cy="539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</a:t>
            </a:r>
            <a:r>
              <a:rPr lang="en-US" i="1" dirty="0" smtClean="0"/>
              <a:t>ad hoc</a:t>
            </a:r>
            <a:r>
              <a:rPr lang="en-US" dirty="0" smtClean="0"/>
              <a:t> biomodel</a:t>
            </a:r>
            <a:br>
              <a:rPr lang="en-US" dirty="0" smtClean="0"/>
            </a:br>
            <a:r>
              <a:rPr lang="en-US" dirty="0" smtClean="0"/>
              <a:t>publication modality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8D640-2CC3-4663-9E95-354326E26B7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7" name="Picture 147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9" t="18463" r="12431" b="2869"/>
          <a:stretch>
            <a:fillRect/>
          </a:stretch>
        </p:blipFill>
        <p:spPr bwMode="auto">
          <a:xfrm>
            <a:off x="286408" y="1461631"/>
            <a:ext cx="2808288" cy="34163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3207" y="1461631"/>
            <a:ext cx="3828393" cy="22467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class MitosisSteppable(MitosisSteppableBase):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def __init__(self,_simulator,_frequency=1):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MitosisSteppableBase.__init__(self,_simulator, _frequency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def step(self,mcs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):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cells_to_divide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=[]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for cell in self.cellList: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    if cell.type == 1 and cell.volume&gt;64: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        cells_to_divide.append(cell)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    if cell.type== 4 and cell.volume&gt;128: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cells_to_divide.append(cell)</a:t>
            </a:r>
          </a:p>
          <a:p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for cell in cells_to_divide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    self.divideCellRandomOrientation(cell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def updateAttributes(self):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parentCell=self.mitosisSteppable.parentCell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childCell=self.mitosisSteppable.childCell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parentCell.targetVolume=parentCell.targetVolume/2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parentCell.lambdaVolume=parentCell.lambdaVolume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childCell.type=parentCell.type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childCell.targetVolume=parentCell.targetVolume</a:t>
            </a:r>
          </a:p>
          <a:p>
            <a:r>
              <a:rPr lang="en-US" sz="700" dirty="0">
                <a:latin typeface="Courier New" pitchFamily="49" charset="0"/>
                <a:cs typeface="Courier New" pitchFamily="49" charset="0"/>
              </a:rPr>
              <a:t>        childCell.lambdaVolume=parentCell.lambdaVolume</a:t>
            </a:r>
          </a:p>
        </p:txBody>
      </p:sp>
      <p:pic>
        <p:nvPicPr>
          <p:cNvPr id="146" name="Picture 1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19862" r="35701" b="5081"/>
          <a:stretch>
            <a:fillRect/>
          </a:stretch>
        </p:blipFill>
        <p:spPr bwMode="auto">
          <a:xfrm>
            <a:off x="2732555" y="2433637"/>
            <a:ext cx="3038475" cy="25495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572000"/>
            <a:ext cx="184287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Paper prose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Paper figure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Paper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Results</a:t>
            </a:r>
          </a:p>
          <a:p>
            <a:r>
              <a:rPr lang="en-US" i="1" dirty="0" smtClean="0"/>
              <a:t>Often don’t agree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30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640-2CC3-4663-9E95-354326E26B7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model </a:t>
            </a:r>
            <a:r>
              <a:rPr lang="en-US" dirty="0" smtClean="0"/>
              <a:t>sharing and</a:t>
            </a:r>
            <a:br>
              <a:rPr lang="en-US" dirty="0" smtClean="0"/>
            </a:br>
            <a:r>
              <a:rPr lang="en-US" dirty="0" smtClean="0"/>
              <a:t>re-use challenge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981200"/>
            <a:ext cx="5562600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you can’t find a model it might as well not </a:t>
            </a:r>
            <a:r>
              <a:rPr lang="en-US" dirty="0" smtClean="0"/>
              <a:t>exist.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1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34075" r="33424" b="1788"/>
          <a:stretch/>
        </p:blipFill>
        <p:spPr bwMode="auto">
          <a:xfrm>
            <a:off x="533400" y="2367367"/>
            <a:ext cx="5148232" cy="426203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Search Challenge I:</a:t>
            </a:r>
            <a:br>
              <a:rPr lang="en-US" sz="2800" dirty="0" smtClean="0"/>
            </a:br>
            <a:r>
              <a:rPr lang="en-US" sz="2800" dirty="0" smtClean="0"/>
              <a:t>Why we need ontological annotation of models</a:t>
            </a:r>
            <a:endParaRPr lang="en-US" sz="28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9862" y="3276600"/>
            <a:ext cx="2903138" cy="1112003"/>
          </a:xfrm>
          <a:prstGeom prst="wedgeRectCallout">
            <a:avLst>
              <a:gd name="adj1" fmla="val -49846"/>
              <a:gd name="adj2" fmla="val 923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Mouse Phenome Database: Acetaminophen in mice with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ADME data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b="1" i="1" dirty="0" smtClean="0">
                <a:solidFill>
                  <a:schemeClr val="tx1"/>
                </a:solidFill>
              </a:rPr>
              <a:t>(not found with pharma</a:t>
            </a:r>
            <a:r>
              <a:rPr lang="en-US" sz="1400" b="1" i="1" u="sng" dirty="0" smtClean="0">
                <a:solidFill>
                  <a:schemeClr val="tx1"/>
                </a:solidFill>
              </a:rPr>
              <a:t>c</a:t>
            </a:r>
            <a:r>
              <a:rPr lang="en-US" sz="1400" b="1" i="1" dirty="0" smtClean="0">
                <a:solidFill>
                  <a:schemeClr val="tx1"/>
                </a:solidFill>
              </a:rPr>
              <a:t>okinetics)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300420" y="3547820"/>
            <a:ext cx="559442" cy="25908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fld id="{2058D640-2CC3-4663-9E95-354326E26B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05000"/>
          </a:xfrm>
        </p:spPr>
        <p:txBody>
          <a:bodyPr>
            <a:normAutofit/>
          </a:bodyPr>
          <a:lstStyle/>
          <a:p>
            <a:pPr marL="234950" indent="-220663"/>
            <a:r>
              <a:rPr lang="en-US" sz="1800" dirty="0" smtClean="0"/>
              <a:t>Is it “pharma</a:t>
            </a:r>
            <a:r>
              <a:rPr lang="en-US" sz="1800" u="sng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okinetics” (9.1M Google hits) </a:t>
            </a:r>
            <a:br>
              <a:rPr lang="en-US" sz="1800" dirty="0" smtClean="0"/>
            </a:br>
            <a:r>
              <a:rPr lang="en-US" sz="1800" dirty="0" smtClean="0"/>
              <a:t>   or “pharma</a:t>
            </a:r>
            <a:r>
              <a:rPr lang="en-US" sz="1800" u="sng" dirty="0" smtClean="0">
                <a:solidFill>
                  <a:srgbClr val="FF0000"/>
                </a:solidFill>
              </a:rPr>
              <a:t>k</a:t>
            </a:r>
            <a:r>
              <a:rPr lang="en-US" sz="1800" dirty="0" smtClean="0"/>
              <a:t>okinetics” (14K Google hits)?</a:t>
            </a:r>
          </a:p>
          <a:p>
            <a:pPr marL="234950" indent="-220663"/>
            <a:r>
              <a:rPr lang="en-US" sz="1800" dirty="0" smtClean="0"/>
              <a:t>Challenge: Find </a:t>
            </a:r>
            <a:r>
              <a:rPr lang="en-US" sz="1800" dirty="0" smtClean="0"/>
              <a:t>Acetaminophen ADME and/or pharma</a:t>
            </a:r>
            <a:r>
              <a:rPr lang="en-US" sz="1800" u="sng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okinetic </a:t>
            </a:r>
            <a:r>
              <a:rPr lang="en-US" sz="1800" dirty="0"/>
              <a:t>data in mice </a:t>
            </a:r>
            <a:r>
              <a:rPr lang="en-US" sz="1800" dirty="0" smtClean="0"/>
              <a:t>using Google </a:t>
            </a:r>
            <a:r>
              <a:rPr lang="en-US" sz="1800" dirty="0"/>
              <a:t>with “acetaminophen pharma</a:t>
            </a:r>
            <a:r>
              <a:rPr lang="en-US" sz="1800" u="sng" dirty="0">
                <a:solidFill>
                  <a:srgbClr val="FF0000"/>
                </a:solidFill>
              </a:rPr>
              <a:t>k</a:t>
            </a:r>
            <a:r>
              <a:rPr lang="en-US" sz="1800" dirty="0"/>
              <a:t>okinetics (mouse OR mice)”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9862" y="4919420"/>
            <a:ext cx="3055538" cy="1481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To find something you need to know what it is called.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To effective “publish” something you must use the correct name.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75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CE801DC-5553-4E9F-93EE-8A76A435F439}" type="slidenum">
              <a:rPr lang="en-US" smtClean="0"/>
              <a:t>13</a:t>
            </a:fld>
            <a:endParaRPr lang="en-US" dirty="0"/>
          </a:p>
        </p:txBody>
      </p:sp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 Challenge </a:t>
            </a:r>
            <a:r>
              <a:rPr lang="en-US" sz="3200" dirty="0" smtClean="0"/>
              <a:t>II:</a:t>
            </a:r>
            <a:br>
              <a:rPr lang="en-US" sz="3200" dirty="0" smtClean="0"/>
            </a:br>
            <a:r>
              <a:rPr lang="en-US" sz="3200" dirty="0" smtClean="0"/>
              <a:t>Models </a:t>
            </a:r>
            <a:r>
              <a:rPr lang="en-US" sz="3200" dirty="0"/>
              <a:t>are often </a:t>
            </a:r>
            <a:r>
              <a:rPr lang="en-US" sz="3200" dirty="0" smtClean="0"/>
              <a:t>not searchable. Why?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Many “standards based” and “ontological” file types are poorly indexed by Google.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Many generic file types (HTML, word, pdf, python, excel, txt, etc..) are well indexed by Google.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15331"/>
              </p:ext>
            </p:extLst>
          </p:nvPr>
        </p:nvGraphicFramePr>
        <p:xfrm>
          <a:off x="609600" y="2219232"/>
          <a:ext cx="7848600" cy="326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2362200"/>
              </a:tblGrid>
              <a:tr h="432528"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in a file (OWL xml example):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Google “sees”</a:t>
                      </a:r>
                      <a:endParaRPr lang="en-US" dirty="0"/>
                    </a:p>
                  </a:txBody>
                  <a:tcPr/>
                </a:tc>
              </a:tr>
              <a:tr h="2666272"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&lt;owl:Class rdf:about="&amp;pizza;FattyPizza"&gt;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&lt;owl:equivalentClass&gt;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&lt;owl:Restriction&gt;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&lt;owl:onProperty rdf:resource="&amp;pizza;hasCalories"/&gt;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&lt;owl:someValuesFrom&gt;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    &lt;rdfs:Datatype&gt;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        &lt;owl:onDatatype rdf:resource="&amp;xsd;integer"/&gt;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        &lt;owl:withRestrictions rdf:parseType="Collection"&gt;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            &lt;rdf:Description&gt;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                &lt;xsd:minExclusive rdf:datatype="&amp;xsd;integer"&gt;900&lt;/xsd:minExclusive&gt;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            &lt;/rdf:Description&gt;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        &lt;/owl:withRestrictions&gt;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    &lt;/rdfs:Datatype&gt;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    &lt;/owl:someValuesFrom&gt;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    &lt;/owl:Restriction&gt;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&lt;/owl:equivalentClass&gt;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    &lt;rdfs:subClassOf rdf:resource="&amp;pizza;Pizza"/&gt;</a:t>
                      </a:r>
                    </a:p>
                    <a:p>
                      <a:pPr marR="0" algn="l" rtl="0"/>
                      <a:r>
                        <a:rPr lang="en-US" sz="1000" b="0" i="0" u="none" strike="noStrike" baseline="0" dirty="0" smtClean="0">
                          <a:latin typeface="Times New Roman"/>
                        </a:rPr>
                        <a:t>&lt;/owl:Class&gt;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930650" y="3886200"/>
            <a:ext cx="533400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Ontologies and Controlled Vocabularies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Properly naming things </a:t>
            </a:r>
            <a:r>
              <a:rPr lang="en-US" dirty="0" smtClean="0"/>
              <a:t>(species, cells</a:t>
            </a:r>
            <a:r>
              <a:rPr lang="en-US" dirty="0" smtClean="0"/>
              <a:t>, diseases, </a:t>
            </a:r>
            <a:r>
              <a:rPr lang="en-US" dirty="0" smtClean="0"/>
              <a:t>genes, </a:t>
            </a:r>
            <a:r>
              <a:rPr lang="en-US" dirty="0" smtClean="0"/>
              <a:t>molecules, …) greatly increases the chances of a model being found and reused.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7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ontology?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An ontology is a </a:t>
            </a:r>
            <a:r>
              <a:rPr lang="en-US" dirty="0" smtClean="0"/>
              <a:t>particular</a:t>
            </a:r>
            <a:r>
              <a:rPr lang="en-US" i="1" dirty="0" smtClean="0"/>
              <a:t> view of reality that encompasses a defined set of objects, processes and relationships within that reality.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6809"/>
              </p:ext>
            </p:extLst>
          </p:nvPr>
        </p:nvGraphicFramePr>
        <p:xfrm>
          <a:off x="647700" y="3886200"/>
          <a:ext cx="7848600" cy="2108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Controlled Vocabulary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Hierarchy of</a:t>
                      </a:r>
                      <a:r>
                        <a:rPr lang="en-US" b="1" baseline="0" dirty="0" smtClean="0"/>
                        <a:t> Terms (isA)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Full Ontology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</a:t>
                      </a:r>
                    </a:p>
                    <a:p>
                      <a:r>
                        <a:rPr lang="en-US" dirty="0" smtClean="0"/>
                        <a:t>Hepatocyte</a:t>
                      </a:r>
                    </a:p>
                    <a:p>
                      <a:r>
                        <a:rPr lang="en-US" dirty="0" smtClean="0"/>
                        <a:t>Leukocyte</a:t>
                      </a:r>
                    </a:p>
                    <a:p>
                      <a:r>
                        <a:rPr lang="en-US" dirty="0" smtClean="0"/>
                        <a:t>Organ</a:t>
                      </a:r>
                    </a:p>
                    <a:p>
                      <a:r>
                        <a:rPr lang="en-US" dirty="0" smtClean="0"/>
                        <a:t>Heart</a:t>
                      </a:r>
                    </a:p>
                    <a:p>
                      <a:r>
                        <a:rPr lang="en-US" dirty="0" smtClean="0"/>
                        <a:t>Liver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Cell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Hepatocyte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Leukocyte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Organ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Heart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Liver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Cell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Hepatocyte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Leukocyte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Organ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Heart</a:t>
                      </a:r>
                    </a:p>
                    <a:p>
                      <a:pPr marL="800100" lvl="1" indent="-342900">
                        <a:buFont typeface="+mj-lt"/>
                        <a:buAutoNum type="alphaLcPeriod"/>
                      </a:pPr>
                      <a:r>
                        <a:rPr lang="en-US" dirty="0" smtClean="0"/>
                        <a:t>Liver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40229" y="2971799"/>
            <a:ext cx="7467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“Ontological Commitment”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>
            <a:off x="7315201" y="4775200"/>
            <a:ext cx="682207" cy="1045029"/>
          </a:xfrm>
          <a:custGeom>
            <a:avLst/>
            <a:gdLst>
              <a:gd name="connsiteX0" fmla="*/ 0 w 605299"/>
              <a:gd name="connsiteY0" fmla="*/ 841829 h 841829"/>
              <a:gd name="connsiteX1" fmla="*/ 478971 w 605299"/>
              <a:gd name="connsiteY1" fmla="*/ 624114 h 841829"/>
              <a:gd name="connsiteX2" fmla="*/ 580571 w 605299"/>
              <a:gd name="connsiteY2" fmla="*/ 362857 h 841829"/>
              <a:gd name="connsiteX3" fmla="*/ 595086 w 605299"/>
              <a:gd name="connsiteY3" fmla="*/ 72571 h 841829"/>
              <a:gd name="connsiteX4" fmla="*/ 449943 w 605299"/>
              <a:gd name="connsiteY4" fmla="*/ 0 h 841829"/>
              <a:gd name="connsiteX0" fmla="*/ 0 w 581563"/>
              <a:gd name="connsiteY0" fmla="*/ 841829 h 841829"/>
              <a:gd name="connsiteX1" fmla="*/ 478971 w 581563"/>
              <a:gd name="connsiteY1" fmla="*/ 624114 h 841829"/>
              <a:gd name="connsiteX2" fmla="*/ 580571 w 581563"/>
              <a:gd name="connsiteY2" fmla="*/ 362857 h 841829"/>
              <a:gd name="connsiteX3" fmla="*/ 449943 w 581563"/>
              <a:gd name="connsiteY3" fmla="*/ 0 h 841829"/>
              <a:gd name="connsiteX0" fmla="*/ 0 w 653378"/>
              <a:gd name="connsiteY0" fmla="*/ 841829 h 841829"/>
              <a:gd name="connsiteX1" fmla="*/ 478971 w 653378"/>
              <a:gd name="connsiteY1" fmla="*/ 624114 h 841829"/>
              <a:gd name="connsiteX2" fmla="*/ 653143 w 653378"/>
              <a:gd name="connsiteY2" fmla="*/ 203200 h 841829"/>
              <a:gd name="connsiteX3" fmla="*/ 449943 w 653378"/>
              <a:gd name="connsiteY3" fmla="*/ 0 h 841829"/>
              <a:gd name="connsiteX0" fmla="*/ 0 w 690647"/>
              <a:gd name="connsiteY0" fmla="*/ 841829 h 841829"/>
              <a:gd name="connsiteX1" fmla="*/ 624114 w 690647"/>
              <a:gd name="connsiteY1" fmla="*/ 696685 h 841829"/>
              <a:gd name="connsiteX2" fmla="*/ 653143 w 690647"/>
              <a:gd name="connsiteY2" fmla="*/ 203200 h 841829"/>
              <a:gd name="connsiteX3" fmla="*/ 449943 w 690647"/>
              <a:gd name="connsiteY3" fmla="*/ 0 h 841829"/>
              <a:gd name="connsiteX0" fmla="*/ 0 w 696545"/>
              <a:gd name="connsiteY0" fmla="*/ 841829 h 841829"/>
              <a:gd name="connsiteX1" fmla="*/ 624114 w 696545"/>
              <a:gd name="connsiteY1" fmla="*/ 696685 h 841829"/>
              <a:gd name="connsiteX2" fmla="*/ 653143 w 696545"/>
              <a:gd name="connsiteY2" fmla="*/ 203200 h 841829"/>
              <a:gd name="connsiteX3" fmla="*/ 449943 w 696545"/>
              <a:gd name="connsiteY3" fmla="*/ 0 h 841829"/>
              <a:gd name="connsiteX0" fmla="*/ 0 w 696545"/>
              <a:gd name="connsiteY0" fmla="*/ 841829 h 841829"/>
              <a:gd name="connsiteX1" fmla="*/ 624114 w 696545"/>
              <a:gd name="connsiteY1" fmla="*/ 696685 h 841829"/>
              <a:gd name="connsiteX2" fmla="*/ 653143 w 696545"/>
              <a:gd name="connsiteY2" fmla="*/ 203200 h 841829"/>
              <a:gd name="connsiteX3" fmla="*/ 449943 w 696545"/>
              <a:gd name="connsiteY3" fmla="*/ 0 h 841829"/>
              <a:gd name="connsiteX0" fmla="*/ 0 w 707338"/>
              <a:gd name="connsiteY0" fmla="*/ 841829 h 841829"/>
              <a:gd name="connsiteX1" fmla="*/ 624114 w 707338"/>
              <a:gd name="connsiteY1" fmla="*/ 696685 h 841829"/>
              <a:gd name="connsiteX2" fmla="*/ 682172 w 707338"/>
              <a:gd name="connsiteY2" fmla="*/ 275771 h 841829"/>
              <a:gd name="connsiteX3" fmla="*/ 449943 w 707338"/>
              <a:gd name="connsiteY3" fmla="*/ 0 h 841829"/>
              <a:gd name="connsiteX0" fmla="*/ 0 w 683745"/>
              <a:gd name="connsiteY0" fmla="*/ 841829 h 841829"/>
              <a:gd name="connsiteX1" fmla="*/ 522514 w 683745"/>
              <a:gd name="connsiteY1" fmla="*/ 754742 h 841829"/>
              <a:gd name="connsiteX2" fmla="*/ 682172 w 683745"/>
              <a:gd name="connsiteY2" fmla="*/ 275771 h 841829"/>
              <a:gd name="connsiteX3" fmla="*/ 449943 w 683745"/>
              <a:gd name="connsiteY3" fmla="*/ 0 h 841829"/>
              <a:gd name="connsiteX0" fmla="*/ 0 w 687675"/>
              <a:gd name="connsiteY0" fmla="*/ 841829 h 841829"/>
              <a:gd name="connsiteX1" fmla="*/ 522514 w 687675"/>
              <a:gd name="connsiteY1" fmla="*/ 754742 h 841829"/>
              <a:gd name="connsiteX2" fmla="*/ 682172 w 687675"/>
              <a:gd name="connsiteY2" fmla="*/ 275771 h 841829"/>
              <a:gd name="connsiteX3" fmla="*/ 449943 w 687675"/>
              <a:gd name="connsiteY3" fmla="*/ 0 h 841829"/>
              <a:gd name="connsiteX0" fmla="*/ 0 w 687675"/>
              <a:gd name="connsiteY0" fmla="*/ 841829 h 841829"/>
              <a:gd name="connsiteX1" fmla="*/ 522514 w 687675"/>
              <a:gd name="connsiteY1" fmla="*/ 754742 h 841829"/>
              <a:gd name="connsiteX2" fmla="*/ 682172 w 687675"/>
              <a:gd name="connsiteY2" fmla="*/ 275771 h 841829"/>
              <a:gd name="connsiteX3" fmla="*/ 449943 w 687675"/>
              <a:gd name="connsiteY3" fmla="*/ 0 h 841829"/>
              <a:gd name="connsiteX0" fmla="*/ 0 w 682207"/>
              <a:gd name="connsiteY0" fmla="*/ 1045029 h 1045029"/>
              <a:gd name="connsiteX1" fmla="*/ 522514 w 682207"/>
              <a:gd name="connsiteY1" fmla="*/ 957942 h 1045029"/>
              <a:gd name="connsiteX2" fmla="*/ 682172 w 682207"/>
              <a:gd name="connsiteY2" fmla="*/ 478971 h 1045029"/>
              <a:gd name="connsiteX3" fmla="*/ 537029 w 682207"/>
              <a:gd name="connsiteY3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07" h="1045029">
                <a:moveTo>
                  <a:pt x="0" y="1045029"/>
                </a:moveTo>
                <a:cubicBezTo>
                  <a:pt x="292704" y="1019629"/>
                  <a:pt x="408819" y="1052285"/>
                  <a:pt x="522514" y="957942"/>
                </a:cubicBezTo>
                <a:cubicBezTo>
                  <a:pt x="636209" y="863599"/>
                  <a:pt x="679753" y="638628"/>
                  <a:pt x="682172" y="478971"/>
                </a:cubicBezTo>
                <a:cubicBezTo>
                  <a:pt x="684591" y="319314"/>
                  <a:pt x="564243" y="75595"/>
                  <a:pt x="537029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56504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partOf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0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CE801DC-5553-4E9F-93EE-8A76A435F439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Model </a:t>
            </a:r>
            <a:r>
              <a:rPr lang="en-US" sz="2800" dirty="0"/>
              <a:t>and Data </a:t>
            </a:r>
            <a:r>
              <a:rPr lang="en-US" sz="2800" dirty="0" smtClean="0"/>
              <a:t>Annotation: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Archiving</a:t>
            </a:r>
            <a:r>
              <a:rPr lang="en-US" sz="2800" dirty="0" smtClean="0"/>
              <a:t> (publishing) and </a:t>
            </a:r>
            <a:r>
              <a:rPr lang="en-US" sz="2800" dirty="0" smtClean="0">
                <a:solidFill>
                  <a:srgbClr val="00B050"/>
                </a:solidFill>
              </a:rPr>
              <a:t>Searching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961607" y="2087562"/>
            <a:ext cx="849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Swoogle?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88207" y="1704975"/>
            <a:ext cx="1447800" cy="1711802"/>
            <a:chOff x="2270684" y="1161289"/>
            <a:chExt cx="1447799" cy="1711159"/>
          </a:xfrm>
        </p:grpSpPr>
        <p:pic>
          <p:nvPicPr>
            <p:cNvPr id="6" name="Picture 2" descr="C:\Users\James Sluka\AppData\Local\Microsoft\Windows\Temporary Internet Files\Content.IE5\YK256WZJ\MC900140741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0684" y="1161289"/>
              <a:ext cx="1447799" cy="95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2"/>
            <p:cNvSpPr txBox="1"/>
            <p:nvPr/>
          </p:nvSpPr>
          <p:spPr>
            <a:xfrm>
              <a:off x="2323072" y="2134061"/>
              <a:ext cx="1180259" cy="738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002060"/>
                  </a:solidFill>
                </a:rPr>
                <a:t>Data Creators</a:t>
              </a:r>
            </a:p>
            <a:p>
              <a:pPr marL="238125" indent="-177800"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002060"/>
                  </a:solidFill>
                </a:rPr>
                <a:t>Modelers</a:t>
              </a:r>
            </a:p>
            <a:p>
              <a:pPr marL="238125" indent="-177800">
                <a:buFont typeface="Arial" pitchFamily="34" charset="0"/>
                <a:buChar char="•"/>
                <a:defRPr/>
              </a:pPr>
              <a:r>
                <a:rPr lang="en-US" sz="1400" dirty="0" smtClean="0">
                  <a:solidFill>
                    <a:srgbClr val="002060"/>
                  </a:solidFill>
                </a:rPr>
                <a:t>Assay DBs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92958" y="4906963"/>
            <a:ext cx="1378391" cy="1225352"/>
            <a:chOff x="4948349" y="1219200"/>
            <a:chExt cx="1378942" cy="1224833"/>
          </a:xfrm>
        </p:grpSpPr>
        <p:pic>
          <p:nvPicPr>
            <p:cNvPr id="9" name="Picture 4" descr="C:\Users\James Sluka\AppData\Local\Microsoft\Windows\Temporary Internet Files\Content.IE5\3MJI5IQK\MC900140739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1219200"/>
              <a:ext cx="1178571" cy="83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4948349" y="2136386"/>
              <a:ext cx="1378942" cy="30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Data Consumers</a:t>
              </a: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6641307" y="1676399"/>
            <a:ext cx="1466363" cy="1555095"/>
            <a:chOff x="617513" y="2930918"/>
            <a:chExt cx="1465944" cy="1554934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617513" y="2930918"/>
              <a:ext cx="914138" cy="69207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  <a:alpha val="51000"/>
              </a:schemeClr>
            </a:solidFill>
            <a:ln w="19050">
              <a:solidFill>
                <a:srgbClr val="00206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769869" y="3083302"/>
              <a:ext cx="914138" cy="69207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00206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922226" y="3235686"/>
              <a:ext cx="914138" cy="69207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662576" y="3962686"/>
              <a:ext cx="1420881" cy="5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Distributed Web </a:t>
              </a:r>
              <a:br>
                <a:rPr lang="en-US" sz="1400" dirty="0" smtClean="0">
                  <a:solidFill>
                    <a:srgbClr val="002060"/>
                  </a:solidFill>
                </a:rPr>
              </a:br>
              <a:r>
                <a:rPr lang="en-US" sz="1400" dirty="0" smtClean="0">
                  <a:solidFill>
                    <a:srgbClr val="002060"/>
                  </a:solidFill>
                </a:rPr>
                <a:t>Data Repository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077745" y="4754562"/>
            <a:ext cx="2360612" cy="1561445"/>
            <a:chOff x="2286000" y="4815356"/>
            <a:chExt cx="2360388" cy="1561080"/>
          </a:xfrm>
        </p:grpSpPr>
        <p:sp>
          <p:nvSpPr>
            <p:cNvPr id="18" name="Flowchart: Magnetic Disk 17"/>
            <p:cNvSpPr/>
            <p:nvPr/>
          </p:nvSpPr>
          <p:spPr>
            <a:xfrm>
              <a:off x="2993958" y="4815356"/>
              <a:ext cx="917488" cy="625329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2286000" y="4980417"/>
              <a:ext cx="917488" cy="626915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FMA</a:t>
              </a:r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3728900" y="4980417"/>
              <a:ext cx="917488" cy="626915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3057452" y="5223248"/>
              <a:ext cx="915900" cy="625329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CL</a:t>
              </a:r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3057452" y="5853338"/>
              <a:ext cx="973060" cy="52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2060"/>
                  </a:solidFill>
                </a:rPr>
                <a:t>Reference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</a:rPr>
                <a:t>Ontologies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3090070" y="3054350"/>
            <a:ext cx="2700337" cy="1524000"/>
            <a:chOff x="2994583" y="2762280"/>
            <a:chExt cx="2700102" cy="1523286"/>
          </a:xfrm>
        </p:grpSpPr>
        <p:pic>
          <p:nvPicPr>
            <p:cNvPr id="24" name="Picture 7" descr="C:\Users\James Sluka\AppData\Local\Microsoft\Windows\Temporary Internet Files\Content.IE5\CVFTFE49\MC900197439[1].wmf"/>
            <p:cNvPicPr>
              <a:picLocks noChangeAspect="1" noChangeArrowheads="1"/>
            </p:cNvPicPr>
            <p:nvPr/>
          </p:nvPicPr>
          <p:blipFill>
            <a:blip r:embed="rId5">
              <a:lum bright="42000"/>
            </a:blip>
            <a:srcRect/>
            <a:stretch>
              <a:fillRect/>
            </a:stretch>
          </p:blipFill>
          <p:spPr bwMode="auto">
            <a:xfrm>
              <a:off x="2994583" y="2762280"/>
              <a:ext cx="2700102" cy="152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3472494" y="3060590"/>
              <a:ext cx="1663324" cy="646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Search and</a:t>
              </a:r>
              <a:endParaRPr lang="en-US" dirty="0"/>
            </a:p>
            <a:p>
              <a:pPr algn="ctr"/>
              <a:r>
                <a:rPr lang="en-US" dirty="0" smtClean="0"/>
                <a:t>Annotation </a:t>
              </a:r>
              <a:r>
                <a:rPr lang="en-US" dirty="0"/>
                <a:t>tool</a:t>
              </a:r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 rot="-2749802">
            <a:off x="5751805" y="4018793"/>
            <a:ext cx="819150" cy="822325"/>
            <a:chOff x="3280664" y="4230034"/>
            <a:chExt cx="819444" cy="823008"/>
          </a:xfrm>
        </p:grpSpPr>
        <p:sp>
          <p:nvSpPr>
            <p:cNvPr id="27" name="Circular Arrow 26"/>
            <p:cNvSpPr/>
            <p:nvPr/>
          </p:nvSpPr>
          <p:spPr>
            <a:xfrm rot="16005656" flipV="1">
              <a:off x="3321076" y="4261980"/>
              <a:ext cx="823008" cy="7479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0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Circular Arrow 27"/>
            <p:cNvSpPr/>
            <p:nvPr/>
          </p:nvSpPr>
          <p:spPr>
            <a:xfrm rot="16005656" flipH="1">
              <a:off x="3249216" y="4260938"/>
              <a:ext cx="823008" cy="7479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0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Down Arrow 28"/>
          <p:cNvSpPr/>
          <p:nvPr/>
        </p:nvSpPr>
        <p:spPr>
          <a:xfrm rot="18274835">
            <a:off x="2489995" y="2573338"/>
            <a:ext cx="249237" cy="877887"/>
          </a:xfrm>
          <a:prstGeom prst="downArrow">
            <a:avLst>
              <a:gd name="adj1" fmla="val 29265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3994120">
            <a:off x="6122195" y="2562225"/>
            <a:ext cx="249238" cy="877887"/>
          </a:xfrm>
          <a:prstGeom prst="downArrow">
            <a:avLst>
              <a:gd name="adj1" fmla="val 29265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13994120">
            <a:off x="2484096" y="4194175"/>
            <a:ext cx="249238" cy="877887"/>
          </a:xfrm>
          <a:prstGeom prst="downArrow">
            <a:avLst>
              <a:gd name="adj1" fmla="val 29265"/>
              <a:gd name="adj2" fmla="val 500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612107" y="3405187"/>
            <a:ext cx="0" cy="1349376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7963" y="3789402"/>
            <a:ext cx="1797287" cy="5775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b="1" i="1" dirty="0" smtClean="0">
                <a:solidFill>
                  <a:srgbClr val="0070C0"/>
                </a:solidFill>
              </a:rPr>
              <a:t>Often the</a:t>
            </a:r>
            <a:br>
              <a:rPr lang="en-US" sz="2400" b="1" i="1" dirty="0" smtClean="0">
                <a:solidFill>
                  <a:srgbClr val="0070C0"/>
                </a:solidFill>
              </a:rPr>
            </a:br>
            <a:r>
              <a:rPr lang="en-US" sz="2400" b="1" i="1" dirty="0" smtClean="0">
                <a:solidFill>
                  <a:srgbClr val="0070C0"/>
                </a:solidFill>
              </a:rPr>
              <a:t>same people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pSp>
        <p:nvGrpSpPr>
          <p:cNvPr id="36" name="Group 23"/>
          <p:cNvGrpSpPr>
            <a:grpSpLocks/>
          </p:cNvGrpSpPr>
          <p:nvPr/>
        </p:nvGrpSpPr>
        <p:grpSpPr bwMode="auto">
          <a:xfrm rot="-2749802">
            <a:off x="5221638" y="4469643"/>
            <a:ext cx="819150" cy="822325"/>
            <a:chOff x="3280664" y="4230034"/>
            <a:chExt cx="819444" cy="823008"/>
          </a:xfrm>
          <a:solidFill>
            <a:srgbClr val="00B050"/>
          </a:solidFill>
        </p:grpSpPr>
        <p:sp>
          <p:nvSpPr>
            <p:cNvPr id="38" name="Circular Arrow 37"/>
            <p:cNvSpPr/>
            <p:nvPr/>
          </p:nvSpPr>
          <p:spPr>
            <a:xfrm rot="16005656" flipV="1">
              <a:off x="3321076" y="4261980"/>
              <a:ext cx="823008" cy="7479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0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Circular Arrow 38"/>
            <p:cNvSpPr/>
            <p:nvPr/>
          </p:nvSpPr>
          <p:spPr>
            <a:xfrm rot="16005656" flipH="1">
              <a:off x="3249216" y="4260938"/>
              <a:ext cx="823008" cy="7479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0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4060368" y="2297112"/>
            <a:ext cx="819150" cy="822325"/>
            <a:chOff x="3280664" y="4230034"/>
            <a:chExt cx="819444" cy="823008"/>
          </a:xfrm>
          <a:solidFill>
            <a:srgbClr val="00B050"/>
          </a:solidFill>
        </p:grpSpPr>
        <p:sp>
          <p:nvSpPr>
            <p:cNvPr id="41" name="Circular Arrow 40"/>
            <p:cNvSpPr/>
            <p:nvPr/>
          </p:nvSpPr>
          <p:spPr>
            <a:xfrm rot="16005656" flipV="1">
              <a:off x="3321076" y="4261980"/>
              <a:ext cx="823008" cy="7479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0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Circular Arrow 41"/>
            <p:cNvSpPr/>
            <p:nvPr/>
          </p:nvSpPr>
          <p:spPr>
            <a:xfrm rot="16005656" flipH="1">
              <a:off x="3249216" y="4260938"/>
              <a:ext cx="823008" cy="7479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0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23"/>
          <p:cNvGrpSpPr>
            <a:grpSpLocks/>
          </p:cNvGrpSpPr>
          <p:nvPr/>
        </p:nvGrpSpPr>
        <p:grpSpPr bwMode="auto">
          <a:xfrm rot="18113337">
            <a:off x="5632593" y="1611312"/>
            <a:ext cx="819150" cy="822325"/>
            <a:chOff x="3280664" y="4230034"/>
            <a:chExt cx="819444" cy="823008"/>
          </a:xfrm>
          <a:solidFill>
            <a:srgbClr val="00B050"/>
          </a:solidFill>
        </p:grpSpPr>
        <p:sp>
          <p:nvSpPr>
            <p:cNvPr id="44" name="Circular Arrow 43"/>
            <p:cNvSpPr/>
            <p:nvPr/>
          </p:nvSpPr>
          <p:spPr>
            <a:xfrm rot="16005656" flipV="1">
              <a:off x="3321076" y="4261980"/>
              <a:ext cx="823008" cy="7479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0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 rot="16005656" flipH="1">
              <a:off x="3249216" y="4260938"/>
              <a:ext cx="823008" cy="74798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0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3565619" y="5747358"/>
            <a:ext cx="1781130" cy="3466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b="1" i="1" dirty="0" smtClean="0">
                <a:solidFill>
                  <a:srgbClr val="0070C0"/>
                </a:solidFill>
                <a:latin typeface="Calibri" pitchFamily="34" charset="0"/>
              </a:rPr>
              <a:t>Agree to use</a:t>
            </a:r>
            <a:endParaRPr lang="en-US" sz="24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057400" y="2638615"/>
            <a:ext cx="1600200" cy="2984859"/>
          </a:xfrm>
          <a:prstGeom prst="straightConnector1">
            <a:avLst/>
          </a:prstGeom>
          <a:ln w="381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3"/>
            <a:endCxn id="46" idx="1"/>
          </p:cNvCxnSpPr>
          <p:nvPr/>
        </p:nvCxnSpPr>
        <p:spPr>
          <a:xfrm>
            <a:off x="2128046" y="5326241"/>
            <a:ext cx="1437573" cy="594466"/>
          </a:xfrm>
          <a:prstGeom prst="straightConnector1">
            <a:avLst/>
          </a:prstGeom>
          <a:ln w="381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3"/>
          </p:cNvCxnSpPr>
          <p:nvPr/>
        </p:nvCxnSpPr>
        <p:spPr>
          <a:xfrm flipV="1">
            <a:off x="5346749" y="5546724"/>
            <a:ext cx="712977" cy="373983"/>
          </a:xfrm>
          <a:prstGeom prst="straightConnector1">
            <a:avLst/>
          </a:prstGeom>
          <a:ln w="381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43144" r="25515" b="33242"/>
          <a:stretch/>
        </p:blipFill>
        <p:spPr bwMode="auto">
          <a:xfrm>
            <a:off x="3352800" y="1469715"/>
            <a:ext cx="2032400" cy="6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annotate</a:t>
            </a:r>
          </a:p>
          <a:p>
            <a:r>
              <a:rPr lang="en-US" dirty="0" smtClean="0"/>
              <a:t>What to annotate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“Who, what, when, where, why and how”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Applies to data, models, code, results</a:t>
            </a:r>
          </a:p>
          <a:p>
            <a:r>
              <a:rPr lang="en-US" dirty="0" smtClean="0"/>
              <a:t>How to annotate (Tools)</a:t>
            </a:r>
          </a:p>
          <a:p>
            <a:r>
              <a:rPr lang="en-US" dirty="0" smtClean="0"/>
              <a:t>Annotation Standard (MIRIAM)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“Who, </a:t>
            </a:r>
            <a:r>
              <a:rPr lang="en-US" sz="3200" dirty="0" smtClean="0"/>
              <a:t>What</a:t>
            </a:r>
            <a:r>
              <a:rPr lang="en-US" sz="3200" dirty="0"/>
              <a:t>, </a:t>
            </a:r>
            <a:r>
              <a:rPr lang="en-US" sz="3200" dirty="0" smtClean="0"/>
              <a:t>When</a:t>
            </a:r>
            <a:r>
              <a:rPr lang="en-US" sz="3200" dirty="0"/>
              <a:t>, </a:t>
            </a:r>
            <a:r>
              <a:rPr lang="en-US" sz="3200" dirty="0" smtClean="0"/>
              <a:t>Where</a:t>
            </a:r>
            <a:r>
              <a:rPr lang="en-US" sz="3200" dirty="0"/>
              <a:t>, </a:t>
            </a:r>
            <a:r>
              <a:rPr lang="en-US" sz="3200" dirty="0" smtClean="0"/>
              <a:t>Why and How”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Applies to the people that built the </a:t>
            </a:r>
            <a:r>
              <a:rPr lang="en-US" dirty="0" smtClean="0"/>
              <a:t>model</a:t>
            </a:r>
          </a:p>
          <a:p>
            <a:endParaRPr lang="en-US" dirty="0"/>
          </a:p>
          <a:p>
            <a:r>
              <a:rPr lang="en-US" dirty="0"/>
              <a:t>Applies to what the model is about and what is in the model.</a:t>
            </a:r>
          </a:p>
          <a:p>
            <a:pPr lvl="1"/>
            <a:r>
              <a:rPr lang="en-US" dirty="0"/>
              <a:t>What is the “biological big question” that the model addresses (aka “why would anyone care?)</a:t>
            </a:r>
          </a:p>
          <a:p>
            <a:pPr lvl="1"/>
            <a:r>
              <a:rPr lang="en-US" dirty="0"/>
              <a:t>What organism (age, sex, …)</a:t>
            </a:r>
          </a:p>
          <a:p>
            <a:pPr lvl="1"/>
            <a:r>
              <a:rPr lang="en-US" dirty="0"/>
              <a:t>What part of the organism is being modeled?</a:t>
            </a:r>
          </a:p>
          <a:p>
            <a:pPr lvl="1"/>
            <a:r>
              <a:rPr lang="en-US" dirty="0"/>
              <a:t>What major biological processes is being modeled?</a:t>
            </a:r>
          </a:p>
          <a:p>
            <a:pPr lvl="1"/>
            <a:r>
              <a:rPr lang="en-US" dirty="0"/>
              <a:t>What are the fine grain objects and processes included in the model?</a:t>
            </a:r>
          </a:p>
          <a:p>
            <a:pPr lvl="1"/>
            <a:r>
              <a:rPr lang="en-US" dirty="0"/>
              <a:t>What assumptions and simplifications were made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“Who, What, When, Where, Why and 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Applies to the people that built the model</a:t>
            </a:r>
          </a:p>
          <a:p>
            <a:r>
              <a:rPr lang="en-US" dirty="0" smtClean="0"/>
              <a:t>Applies to what the model is about and what is in the model.</a:t>
            </a:r>
          </a:p>
          <a:p>
            <a:pPr lvl="1"/>
            <a:r>
              <a:rPr lang="en-US" dirty="0" smtClean="0"/>
              <a:t>What is the “biological big question” that the model addresses (aka “why would anyone care?)</a:t>
            </a:r>
          </a:p>
          <a:p>
            <a:pPr lvl="1"/>
            <a:r>
              <a:rPr lang="en-US" dirty="0" smtClean="0"/>
              <a:t>What organism (age, sex, …)</a:t>
            </a:r>
          </a:p>
          <a:p>
            <a:pPr lvl="1"/>
            <a:r>
              <a:rPr lang="en-US" dirty="0" smtClean="0"/>
              <a:t>What part of the organism is being modeled?</a:t>
            </a:r>
          </a:p>
          <a:p>
            <a:pPr lvl="1"/>
            <a:r>
              <a:rPr lang="en-US" dirty="0" smtClean="0"/>
              <a:t>What major biological processes is being modeled?</a:t>
            </a:r>
          </a:p>
          <a:p>
            <a:pPr lvl="1"/>
            <a:r>
              <a:rPr lang="en-US" dirty="0" smtClean="0"/>
              <a:t>What are the fine grain objects and processes included in the model?</a:t>
            </a:r>
          </a:p>
          <a:p>
            <a:pPr lvl="1"/>
            <a:r>
              <a:rPr lang="en-US" dirty="0" smtClean="0"/>
              <a:t>What assumptions and simplifications were made?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87007" y="5110655"/>
            <a:ext cx="3581400" cy="1447800"/>
          </a:xfrm>
          <a:prstGeom prst="wedgeRoundRectCallout">
            <a:avLst>
              <a:gd name="adj1" fmla="val -30077"/>
              <a:gd name="adj2" fmla="val -81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Very similar to what is included in a paper.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1219200"/>
            <a:ext cx="6496707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annotate</a:t>
            </a:r>
          </a:p>
          <a:p>
            <a:r>
              <a:rPr lang="en-US" dirty="0" smtClean="0"/>
              <a:t>What to annotate</a:t>
            </a:r>
          </a:p>
          <a:p>
            <a:r>
              <a:rPr lang="en-US" dirty="0" smtClean="0"/>
              <a:t>How to annotate (Tools)</a:t>
            </a:r>
          </a:p>
          <a:p>
            <a:r>
              <a:rPr lang="en-US" dirty="0" smtClean="0"/>
              <a:t>Annotation Standard (MIRIAM)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586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“Who, What, When, Where, Why and 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Applies to the people that built the model</a:t>
            </a:r>
          </a:p>
          <a:p>
            <a:r>
              <a:rPr lang="en-US" dirty="0" smtClean="0"/>
              <a:t>Applies to what the model is about and what is in the model.</a:t>
            </a:r>
          </a:p>
          <a:p>
            <a:pPr lvl="1"/>
            <a:r>
              <a:rPr lang="en-US" dirty="0" smtClean="0"/>
              <a:t>What is the “biological big question” that the model addresses (aka “why would anyone care?)</a:t>
            </a:r>
          </a:p>
          <a:p>
            <a:pPr lvl="1"/>
            <a:r>
              <a:rPr lang="en-US" dirty="0" smtClean="0"/>
              <a:t>What organism (age, sex, …)</a:t>
            </a:r>
          </a:p>
          <a:p>
            <a:pPr lvl="1"/>
            <a:r>
              <a:rPr lang="en-US" dirty="0" smtClean="0"/>
              <a:t>What part of the organism is being modeled?</a:t>
            </a:r>
          </a:p>
          <a:p>
            <a:pPr lvl="1"/>
            <a:r>
              <a:rPr lang="en-US" dirty="0" smtClean="0"/>
              <a:t>What major biological processes is being modeled?</a:t>
            </a:r>
          </a:p>
          <a:p>
            <a:pPr lvl="1"/>
            <a:r>
              <a:rPr lang="en-US" dirty="0" smtClean="0"/>
              <a:t>What are the fine grain objects and processes included in the model?</a:t>
            </a:r>
          </a:p>
          <a:p>
            <a:pPr lvl="1"/>
            <a:r>
              <a:rPr lang="en-US" dirty="0" smtClean="0"/>
              <a:t>What assumptions and simplifications were made?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87007" y="5110655"/>
            <a:ext cx="3581400" cy="1447800"/>
          </a:xfrm>
          <a:prstGeom prst="wedgeRoundRectCallout">
            <a:avLst>
              <a:gd name="adj1" fmla="val -26996"/>
              <a:gd name="adj2" fmla="val -203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Often a term from a disease ontology (or Gene Ontology Process)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209800"/>
            <a:ext cx="6496707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“Who, What, When, Where, Why and 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Applies to the people that built the model</a:t>
            </a:r>
          </a:p>
          <a:p>
            <a:r>
              <a:rPr lang="en-US" dirty="0" smtClean="0"/>
              <a:t>Applies to what the model is about and what is in the model.</a:t>
            </a:r>
          </a:p>
          <a:p>
            <a:pPr lvl="1"/>
            <a:r>
              <a:rPr lang="en-US" dirty="0" smtClean="0"/>
              <a:t>What is the “biological big question” that the model addresses (aka “why would anyone care?)</a:t>
            </a:r>
          </a:p>
          <a:p>
            <a:pPr lvl="1"/>
            <a:r>
              <a:rPr lang="en-US" dirty="0" smtClean="0"/>
              <a:t>What organism (age, sex, …)</a:t>
            </a:r>
          </a:p>
          <a:p>
            <a:pPr lvl="1"/>
            <a:r>
              <a:rPr lang="en-US" dirty="0" smtClean="0"/>
              <a:t>What part of the organism is being modeled?</a:t>
            </a:r>
          </a:p>
          <a:p>
            <a:pPr lvl="1"/>
            <a:r>
              <a:rPr lang="en-US" dirty="0" smtClean="0"/>
              <a:t>What major biological processes is being modeled?</a:t>
            </a:r>
          </a:p>
          <a:p>
            <a:pPr lvl="1"/>
            <a:r>
              <a:rPr lang="en-US" dirty="0" smtClean="0"/>
              <a:t>What are the fine grain objects and processes included in the model?</a:t>
            </a:r>
          </a:p>
          <a:p>
            <a:pPr lvl="1"/>
            <a:r>
              <a:rPr lang="en-US" dirty="0" smtClean="0"/>
              <a:t>What assumptions and simplifications were made?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87007" y="5110655"/>
            <a:ext cx="3581400" cy="1447800"/>
          </a:xfrm>
          <a:prstGeom prst="wedgeRoundRectCallout">
            <a:avLst>
              <a:gd name="adj1" fmla="val -18191"/>
              <a:gd name="adj2" fmla="val -183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Species Ontology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819400"/>
            <a:ext cx="6496707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“Who, What, When, Where, Why and 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Applies to the people that built the model</a:t>
            </a:r>
          </a:p>
          <a:p>
            <a:r>
              <a:rPr lang="en-US" dirty="0" smtClean="0"/>
              <a:t>Applies to what the model is about and what is in the model.</a:t>
            </a:r>
          </a:p>
          <a:p>
            <a:pPr lvl="1"/>
            <a:r>
              <a:rPr lang="en-US" dirty="0" smtClean="0"/>
              <a:t>What is the “biological big question” that the model addresses (aka “why would anyone care?)</a:t>
            </a:r>
          </a:p>
          <a:p>
            <a:pPr lvl="1"/>
            <a:r>
              <a:rPr lang="en-US" dirty="0" smtClean="0"/>
              <a:t>What organism (age, sex, …)</a:t>
            </a:r>
          </a:p>
          <a:p>
            <a:pPr lvl="1"/>
            <a:r>
              <a:rPr lang="en-US" dirty="0" smtClean="0"/>
              <a:t>What part of the organism is being modeled?</a:t>
            </a:r>
          </a:p>
          <a:p>
            <a:pPr lvl="1"/>
            <a:r>
              <a:rPr lang="en-US" dirty="0" smtClean="0"/>
              <a:t>What major biological processes is being modeled?</a:t>
            </a:r>
          </a:p>
          <a:p>
            <a:pPr lvl="1"/>
            <a:r>
              <a:rPr lang="en-US" dirty="0" smtClean="0"/>
              <a:t>What are the fine grain objects and processes included in the model?</a:t>
            </a:r>
          </a:p>
          <a:p>
            <a:pPr lvl="1"/>
            <a:r>
              <a:rPr lang="en-US" dirty="0" smtClean="0"/>
              <a:t>What assumptions and simplifications were made?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87007" y="5110655"/>
            <a:ext cx="3581400" cy="1447800"/>
          </a:xfrm>
          <a:prstGeom prst="wedgeRoundRectCallout">
            <a:avLst>
              <a:gd name="adj1" fmla="val -26996"/>
              <a:gd name="adj2" fmla="val -165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Tissue and organ ontologies (FMA, BRENDA, …) 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121572"/>
            <a:ext cx="6496707" cy="307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“Who, What, When, Where, Why and 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Applies to the people that built the model</a:t>
            </a:r>
          </a:p>
          <a:p>
            <a:r>
              <a:rPr lang="en-US" dirty="0" smtClean="0"/>
              <a:t>Applies to what the model is about and what is in the model.</a:t>
            </a:r>
          </a:p>
          <a:p>
            <a:pPr lvl="1"/>
            <a:r>
              <a:rPr lang="en-US" dirty="0" smtClean="0"/>
              <a:t>What is the “biological big question” that the model addresses (aka “why would anyone care?)</a:t>
            </a:r>
          </a:p>
          <a:p>
            <a:pPr lvl="1"/>
            <a:r>
              <a:rPr lang="en-US" dirty="0" smtClean="0"/>
              <a:t>What organism (age, sex, …)</a:t>
            </a:r>
          </a:p>
          <a:p>
            <a:pPr lvl="1"/>
            <a:r>
              <a:rPr lang="en-US" dirty="0" smtClean="0"/>
              <a:t>What part of the organism is being modeled?</a:t>
            </a:r>
          </a:p>
          <a:p>
            <a:pPr lvl="1"/>
            <a:r>
              <a:rPr lang="en-US" dirty="0" smtClean="0"/>
              <a:t>What major biological processes is being modeled?</a:t>
            </a:r>
          </a:p>
          <a:p>
            <a:pPr lvl="1"/>
            <a:r>
              <a:rPr lang="en-US" dirty="0" smtClean="0"/>
              <a:t>What are the fine grain objects and processes included in the model?</a:t>
            </a:r>
          </a:p>
          <a:p>
            <a:pPr lvl="1"/>
            <a:r>
              <a:rPr lang="en-US" dirty="0" smtClean="0"/>
              <a:t>What assumptions and simplifications were made?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87007" y="5110655"/>
            <a:ext cx="3581400" cy="1447800"/>
          </a:xfrm>
          <a:prstGeom prst="wedgeRoundRectCallout">
            <a:avLst>
              <a:gd name="adj1" fmla="val -24354"/>
              <a:gd name="adj2" fmla="val -138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Gene Ontology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429000"/>
            <a:ext cx="6496707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“Who, What, When, Where, Why and 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Applies to the people that built the model</a:t>
            </a:r>
          </a:p>
          <a:p>
            <a:r>
              <a:rPr lang="en-US" dirty="0" smtClean="0"/>
              <a:t>Applies to what the model is about and what is in the model.</a:t>
            </a:r>
          </a:p>
          <a:p>
            <a:pPr lvl="1"/>
            <a:r>
              <a:rPr lang="en-US" dirty="0" smtClean="0"/>
              <a:t>What is the “biological big question” that the model addresses (aka “why would anyone care?)</a:t>
            </a:r>
          </a:p>
          <a:p>
            <a:pPr lvl="1"/>
            <a:r>
              <a:rPr lang="en-US" dirty="0" smtClean="0"/>
              <a:t>What organism (age, sex, …)</a:t>
            </a:r>
          </a:p>
          <a:p>
            <a:pPr lvl="1"/>
            <a:r>
              <a:rPr lang="en-US" dirty="0" smtClean="0"/>
              <a:t>What part of the organism is being modeled?</a:t>
            </a:r>
          </a:p>
          <a:p>
            <a:pPr lvl="1"/>
            <a:r>
              <a:rPr lang="en-US" dirty="0" smtClean="0"/>
              <a:t>What major biological processes is being modeled?</a:t>
            </a:r>
          </a:p>
          <a:p>
            <a:pPr lvl="1"/>
            <a:r>
              <a:rPr lang="en-US" dirty="0" smtClean="0"/>
              <a:t>What are the fine grain objects and processes included in the model?</a:t>
            </a:r>
          </a:p>
          <a:p>
            <a:pPr lvl="1"/>
            <a:r>
              <a:rPr lang="en-US" dirty="0" smtClean="0"/>
              <a:t>What assumptions and simplifications were made?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87007" y="5110655"/>
            <a:ext cx="3581400" cy="1447800"/>
          </a:xfrm>
          <a:prstGeom prst="wedgeRoundRectCallout">
            <a:avLst>
              <a:gd name="adj1" fmla="val -27876"/>
              <a:gd name="adj2" fmla="val -1024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Gene Ontology, ChEBI, BRENDA, KEGG, …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6496707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“Who, What, When, Where, Why and 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Applies to the people that built the model</a:t>
            </a:r>
          </a:p>
          <a:p>
            <a:r>
              <a:rPr lang="en-US" dirty="0" smtClean="0"/>
              <a:t>Applies to what the model is about and what is in the model.</a:t>
            </a:r>
          </a:p>
          <a:p>
            <a:pPr lvl="1"/>
            <a:r>
              <a:rPr lang="en-US" dirty="0" smtClean="0"/>
              <a:t>What is the “biological big question” that the model addresses (aka “why would anyone care?)</a:t>
            </a:r>
          </a:p>
          <a:p>
            <a:pPr lvl="1"/>
            <a:r>
              <a:rPr lang="en-US" dirty="0" smtClean="0"/>
              <a:t>What organism (age, sex, …)</a:t>
            </a:r>
          </a:p>
          <a:p>
            <a:pPr lvl="1"/>
            <a:r>
              <a:rPr lang="en-US" dirty="0" smtClean="0"/>
              <a:t>What part of the organism is being modeled?</a:t>
            </a:r>
          </a:p>
          <a:p>
            <a:pPr lvl="1"/>
            <a:r>
              <a:rPr lang="en-US" dirty="0" smtClean="0"/>
              <a:t>What major biological processes is being modeled?</a:t>
            </a:r>
          </a:p>
          <a:p>
            <a:pPr lvl="1"/>
            <a:r>
              <a:rPr lang="en-US" dirty="0" smtClean="0"/>
              <a:t>What are the fine grain objects and processes included in the model?</a:t>
            </a:r>
          </a:p>
          <a:p>
            <a:pPr lvl="1"/>
            <a:r>
              <a:rPr lang="en-US" dirty="0" smtClean="0"/>
              <a:t>What assumptions and simplifications were made?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90600" y="5110655"/>
            <a:ext cx="7677807" cy="1447800"/>
          </a:xfrm>
          <a:prstGeom prst="wedgeRoundRectCallout">
            <a:avLst>
              <a:gd name="adj1" fmla="val 13129"/>
              <a:gd name="adj2" fmla="val -806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difficult, nominally it would include the modelling modality and/or platform. “Assumptions” and “simplifications” may need to be implied by what is described in the other sections.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4267200"/>
            <a:ext cx="6496707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sources </a:t>
            </a:r>
            <a:r>
              <a:rPr lang="en-US" dirty="0" smtClean="0"/>
              <a:t>of annotation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Databases of Biological Ontologies </a:t>
            </a:r>
          </a:p>
          <a:p>
            <a:pPr lvl="1"/>
            <a:r>
              <a:rPr lang="en-US" dirty="0" smtClean="0"/>
              <a:t>OBO Foundry</a:t>
            </a:r>
          </a:p>
          <a:p>
            <a:pPr lvl="1"/>
            <a:r>
              <a:rPr lang="en-US" dirty="0" smtClean="0"/>
              <a:t>BioPortal</a:t>
            </a:r>
          </a:p>
          <a:p>
            <a:pPr lvl="1"/>
            <a:r>
              <a:rPr lang="en-US" dirty="0" smtClean="0"/>
              <a:t>MIRIAM / Identifiers.org</a:t>
            </a:r>
          </a:p>
          <a:p>
            <a:r>
              <a:rPr lang="en-US" dirty="0" smtClean="0"/>
              <a:t>Databases of Biological Entities</a:t>
            </a:r>
          </a:p>
          <a:p>
            <a:pPr lvl="1"/>
            <a:r>
              <a:rPr lang="en-US" dirty="0" smtClean="0"/>
              <a:t>NCBI Taxonomy (nucleotide sequences)</a:t>
            </a:r>
          </a:p>
          <a:p>
            <a:pPr lvl="1"/>
            <a:r>
              <a:rPr lang="en-US" dirty="0" smtClean="0"/>
              <a:t>UniProt (protein sequences)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8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annotate</a:t>
            </a:r>
          </a:p>
          <a:p>
            <a:r>
              <a:rPr lang="en-US" dirty="0" smtClean="0"/>
              <a:t>What to annotate</a:t>
            </a:r>
          </a:p>
          <a:p>
            <a:r>
              <a:rPr lang="en-US" dirty="0" smtClean="0"/>
              <a:t>How to annotate (Tools)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Big Challenge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COPASI, CellDesigner, SBMLeditor and others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Strengths and weaknesses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Reference Ontologies</a:t>
            </a:r>
          </a:p>
          <a:p>
            <a:r>
              <a:rPr lang="en-US" dirty="0" smtClean="0"/>
              <a:t>Annotation Standard (MIRIAM)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640-2CC3-4663-9E95-354326E26B7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model annotation Big Challenge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981200"/>
            <a:ext cx="5562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it is hard to do properly people wont do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Annotation syntax is ugly and hard to do correctly (SBML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33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From https</a:t>
            </a:r>
            <a:r>
              <a:rPr lang="en-US" sz="1600" dirty="0"/>
              <a:t>://</a:t>
            </a:r>
            <a:r>
              <a:rPr lang="en-US" sz="1600" dirty="0" smtClean="0"/>
              <a:t>www.ebi.ac.uk/biomodels-main/faq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Piece of SBML showing some annot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9" y="1676400"/>
            <a:ext cx="7753621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annotate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Responsible </a:t>
            </a:r>
            <a:r>
              <a:rPr lang="en-US" dirty="0" smtClean="0">
                <a:solidFill>
                  <a:srgbClr val="FF0000"/>
                </a:solidFill>
              </a:rPr>
              <a:t>Conduct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Research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Describe </a:t>
            </a:r>
            <a:r>
              <a:rPr lang="en-US" dirty="0">
                <a:solidFill>
                  <a:srgbClr val="FF0000"/>
                </a:solidFill>
              </a:rPr>
              <a:t>the biology in a way that allows the model to be;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found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understood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reused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Units are part of </a:t>
            </a:r>
            <a:r>
              <a:rPr lang="en-US" dirty="0" smtClean="0">
                <a:solidFill>
                  <a:srgbClr val="FF0000"/>
                </a:solidFill>
              </a:rPr>
              <a:t>annotation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to annotate</a:t>
            </a:r>
          </a:p>
          <a:p>
            <a:r>
              <a:rPr lang="en-US" dirty="0" smtClean="0"/>
              <a:t>How to annotate (Tools)</a:t>
            </a:r>
          </a:p>
          <a:p>
            <a:r>
              <a:rPr lang="en-US" dirty="0" smtClean="0"/>
              <a:t>Annotation Standard (MIRIAM)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Annotation syntax is ugly and hard to do correctly (SBML example)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Furthermore</a:t>
            </a:r>
            <a:r>
              <a:rPr lang="en-US" dirty="0"/>
              <a:t>, many modeling domains don’t have a standard syntax at 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34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Annotation syntax is ugly and hard to do correctly (SBML 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Several tools exist to help annotate </a:t>
            </a:r>
            <a:br>
              <a:rPr lang="en-US" dirty="0" smtClean="0"/>
            </a:br>
            <a:r>
              <a:rPr lang="en-US" dirty="0" smtClean="0"/>
              <a:t>SBML models:</a:t>
            </a:r>
          </a:p>
          <a:p>
            <a:r>
              <a:rPr lang="en-US" dirty="0"/>
              <a:t>SBMLeditor </a:t>
            </a:r>
            <a:r>
              <a:rPr lang="en-US" sz="1400" dirty="0"/>
              <a:t>(http://www.ebi.ac.uk/compneur-srv/SBMLeditor.html)</a:t>
            </a:r>
            <a:endParaRPr lang="en-US" sz="1400" dirty="0" smtClean="0"/>
          </a:p>
          <a:p>
            <a:r>
              <a:rPr lang="en-US" dirty="0"/>
              <a:t>COPASI </a:t>
            </a:r>
            <a:r>
              <a:rPr lang="en-US" sz="1400" dirty="0"/>
              <a:t>(http://copasi.org/)</a:t>
            </a:r>
            <a:endParaRPr lang="en-US" sz="1400" dirty="0" smtClean="0"/>
          </a:p>
          <a:p>
            <a:r>
              <a:rPr lang="en-US" dirty="0" smtClean="0"/>
              <a:t>Cell </a:t>
            </a:r>
            <a:r>
              <a:rPr lang="en-US" dirty="0"/>
              <a:t>Designer </a:t>
            </a:r>
            <a:r>
              <a:rPr lang="en-US" sz="1400" dirty="0"/>
              <a:t>(http://www.celldesigner.org/)</a:t>
            </a:r>
            <a:endParaRPr lang="en-US" sz="1400" dirty="0" smtClean="0"/>
          </a:p>
          <a:p>
            <a:r>
              <a:rPr lang="en-US" dirty="0" smtClean="0"/>
              <a:t>Semantic SBML </a:t>
            </a:r>
            <a:r>
              <a:rPr lang="en-US" sz="1400" dirty="0" smtClean="0"/>
              <a:t>(web based</a:t>
            </a:r>
            <a:r>
              <a:rPr lang="en-US" sz="1400" dirty="0"/>
              <a:t>, http://semanticsbml.org/semanticSBML/simple/index)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40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Compare GUIs for COPASI and SBMLeditor for</a:t>
            </a:r>
            <a:br>
              <a:rPr lang="en-US" sz="2800" dirty="0" smtClean="0"/>
            </a:br>
            <a:r>
              <a:rPr lang="en-US" sz="2800" dirty="0" smtClean="0"/>
              <a:t>creating and annotating an SBML model file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886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57800" y="1496427"/>
            <a:ext cx="3181350" cy="4883754"/>
            <a:chOff x="4800600" y="685800"/>
            <a:chExt cx="3181350" cy="4883754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19"/>
            <a:stretch/>
          </p:blipFill>
          <p:spPr bwMode="auto">
            <a:xfrm>
              <a:off x="4800600" y="3200400"/>
              <a:ext cx="3181350" cy="236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0"/>
            <a:stretch/>
          </p:blipFill>
          <p:spPr bwMode="auto">
            <a:xfrm>
              <a:off x="4800600" y="685800"/>
              <a:ext cx="3181350" cy="2526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8"/>
          <a:stretch/>
        </p:blipFill>
        <p:spPr bwMode="auto">
          <a:xfrm>
            <a:off x="762000" y="3981450"/>
            <a:ext cx="3886200" cy="202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640-2CC3-4663-9E95-354326E26B7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Challenges in annotating a model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22322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r="7690" b="24336"/>
          <a:stretch>
            <a:fillRect/>
          </a:stretch>
        </p:blipFill>
        <p:spPr bwMode="auto">
          <a:xfrm>
            <a:off x="4679296" y="3237927"/>
            <a:ext cx="4159904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5"/>
          <p:cNvSpPr>
            <a:spLocks noChangeArrowheads="1"/>
          </p:cNvSpPr>
          <p:nvPr/>
        </p:nvSpPr>
        <p:spPr bwMode="auto">
          <a:xfrm>
            <a:off x="5018690" y="1823591"/>
            <a:ext cx="2506662" cy="1077218"/>
          </a:xfrm>
          <a:prstGeom prst="wedgeRectCallout">
            <a:avLst>
              <a:gd name="adj1" fmla="val 15742"/>
              <a:gd name="adj2" fmla="val -50326"/>
            </a:avLst>
          </a:prstGeom>
          <a:solidFill>
            <a:srgbClr val="EEECE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Many bio-ontologies listed and it is up to the user to find the correct term using external tools!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0100" y="891570"/>
            <a:ext cx="7505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GUIs really should embed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knowledge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best practices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COPASI and SBMLeditor know the syntax of annotations but do not embed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any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knowledge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what ontology is suitable to annotate a particular type of object.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3752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640-2CC3-4663-9E95-354326E26B7C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3200400" y="2362200"/>
            <a:ext cx="1818290" cy="1390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6272021" y="2900809"/>
            <a:ext cx="738379" cy="985391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4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GUI </a:t>
            </a:r>
            <a:r>
              <a:rPr lang="en-US" u="sng" dirty="0" smtClean="0"/>
              <a:t>should</a:t>
            </a:r>
            <a:r>
              <a:rPr lang="en-US" dirty="0" smtClean="0"/>
              <a:t> </a:t>
            </a:r>
            <a:r>
              <a:rPr lang="en-US" u="sng" dirty="0" smtClean="0"/>
              <a:t>embed</a:t>
            </a:r>
            <a:r>
              <a:rPr lang="en-US" dirty="0" smtClean="0"/>
              <a:t> </a:t>
            </a:r>
            <a:r>
              <a:rPr lang="en-US" u="sng" dirty="0"/>
              <a:t>knowledge</a:t>
            </a:r>
            <a:r>
              <a:rPr lang="en-US" dirty="0"/>
              <a:t>… of how to properly annotate 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Types of </a:t>
            </a:r>
            <a:r>
              <a:rPr lang="en-US" dirty="0" smtClean="0"/>
              <a:t>annotations</a:t>
            </a:r>
          </a:p>
          <a:p>
            <a:pPr lvl="1"/>
            <a:r>
              <a:rPr lang="en-US" dirty="0" smtClean="0"/>
              <a:t>If annotating a cell then use cell ontology, molecules with ChEBI or CASRN, biological process via GO…</a:t>
            </a:r>
          </a:p>
          <a:p>
            <a:pPr lvl="1"/>
            <a:r>
              <a:rPr lang="en-US" dirty="0" smtClean="0"/>
              <a:t>Can define the annotations as RDF triples (include type of relationships, isA, hasProcess, participatesIn, containedIn, …)</a:t>
            </a:r>
            <a:endParaRPr lang="en-US" dirty="0"/>
          </a:p>
          <a:p>
            <a:r>
              <a:rPr lang="en-US" dirty="0" smtClean="0"/>
              <a:t>Best practices</a:t>
            </a:r>
          </a:p>
          <a:p>
            <a:pPr lvl="1"/>
            <a:r>
              <a:rPr lang="en-US" dirty="0" smtClean="0"/>
              <a:t>Tiered annotations starting with;</a:t>
            </a:r>
          </a:p>
          <a:p>
            <a:pPr lvl="2"/>
            <a:r>
              <a:rPr lang="en-US" dirty="0" smtClean="0"/>
              <a:t>Why was it done </a:t>
            </a:r>
            <a:r>
              <a:rPr lang="en-US" dirty="0" smtClean="0">
                <a:sym typeface="Wingdings" panose="05000000000000000000" pitchFamily="2" charset="2"/>
              </a:rPr>
              <a:t> e.g. a disease or GO term</a:t>
            </a:r>
            <a:endParaRPr lang="en-US" dirty="0" smtClean="0"/>
          </a:p>
          <a:p>
            <a:pPr lvl="2"/>
            <a:r>
              <a:rPr lang="en-US" dirty="0" smtClean="0"/>
              <a:t>What objects are included </a:t>
            </a:r>
            <a:r>
              <a:rPr lang="en-US" dirty="0" smtClean="0">
                <a:sym typeface="Wingdings" panose="05000000000000000000" pitchFamily="2" charset="2"/>
              </a:rPr>
              <a:t> cell types, non-cellular components, molecules</a:t>
            </a:r>
            <a:endParaRPr lang="en-US" dirty="0" smtClean="0"/>
          </a:p>
          <a:p>
            <a:pPr lvl="2"/>
            <a:r>
              <a:rPr lang="en-US" dirty="0" smtClean="0"/>
              <a:t>What processes </a:t>
            </a:r>
            <a:r>
              <a:rPr lang="en-US" dirty="0" smtClean="0">
                <a:sym typeface="Wingdings" panose="05000000000000000000" pitchFamily="2" charset="2"/>
              </a:rPr>
              <a:t> metabolism, mitosis, necrosis, …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Unit </a:t>
            </a:r>
            <a:r>
              <a:rPr lang="en-US" dirty="0" smtClean="0">
                <a:sym typeface="Wingdings" panose="05000000000000000000" pitchFamily="2" charset="2"/>
              </a:rPr>
              <a:t>definitions</a:t>
            </a:r>
            <a:endParaRPr lang="en-US" dirty="0" smtClean="0"/>
          </a:p>
          <a:p>
            <a:r>
              <a:rPr lang="en-US" dirty="0" smtClean="0"/>
              <a:t>Hide complexity of underlying </a:t>
            </a:r>
            <a:r>
              <a:rPr lang="en-US" dirty="0" smtClean="0"/>
              <a:t>syntax</a:t>
            </a:r>
          </a:p>
          <a:p>
            <a:r>
              <a:rPr lang="en-US" dirty="0" smtClean="0"/>
              <a:t>Help </a:t>
            </a:r>
            <a:r>
              <a:rPr lang="en-US" b="1" dirty="0" smtClean="0"/>
              <a:t>people</a:t>
            </a:r>
            <a:r>
              <a:rPr lang="en-US" dirty="0" smtClean="0"/>
              <a:t> by showing both the ontology term and the term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640-2CC3-4663-9E95-354326E26B7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</a:t>
            </a:r>
            <a:r>
              <a:rPr lang="en-US" dirty="0" smtClean="0"/>
              <a:t>annotate</a:t>
            </a:r>
          </a:p>
          <a:p>
            <a:r>
              <a:rPr lang="en-US" dirty="0" smtClean="0"/>
              <a:t>What to annotate</a:t>
            </a:r>
          </a:p>
          <a:p>
            <a:r>
              <a:rPr lang="en-US" dirty="0" smtClean="0"/>
              <a:t>How to annotate (Tools)</a:t>
            </a:r>
          </a:p>
          <a:p>
            <a:r>
              <a:rPr lang="en-US" dirty="0" smtClean="0"/>
              <a:t>Annotation Standard (MIRIAM)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Minimum Information Required to Annotate Models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Broadly applicable, not just for computational models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Types in SBML</a:t>
            </a:r>
            <a:r>
              <a:rPr lang="en-US" baseline="30000" dirty="0" smtClean="0"/>
              <a:t>†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BioModels </a:t>
            </a:r>
            <a:r>
              <a:rPr lang="en-US" b="1" dirty="0" smtClean="0"/>
              <a:t>Qualifiers:</a:t>
            </a:r>
          </a:p>
          <a:p>
            <a:pPr lvl="0"/>
            <a:r>
              <a:rPr lang="en-US" dirty="0" smtClean="0"/>
              <a:t>Model </a:t>
            </a:r>
            <a:r>
              <a:rPr lang="en-US" dirty="0"/>
              <a:t>qualifiers</a:t>
            </a:r>
          </a:p>
          <a:p>
            <a:pPr lvl="1"/>
            <a:r>
              <a:rPr lang="en-US" dirty="0" smtClean="0"/>
              <a:t>is   (the model </a:t>
            </a:r>
            <a:r>
              <a:rPr lang="en-US" i="1" dirty="0" smtClean="0"/>
              <a:t>is</a:t>
            </a:r>
            <a:r>
              <a:rPr lang="en-US" dirty="0" smtClean="0"/>
              <a:t> a description of a biological process)</a:t>
            </a:r>
            <a:endParaRPr lang="en-US" dirty="0"/>
          </a:p>
          <a:p>
            <a:pPr lvl="1"/>
            <a:r>
              <a:rPr lang="en-US" dirty="0" smtClean="0"/>
              <a:t>isDescribedBy   (</a:t>
            </a:r>
            <a:r>
              <a:rPr lang="en-US" dirty="0"/>
              <a:t>the model </a:t>
            </a:r>
            <a:r>
              <a:rPr lang="en-US" i="1" dirty="0" smtClean="0"/>
              <a:t>isDescribedBy</a:t>
            </a:r>
            <a:r>
              <a:rPr lang="en-US" dirty="0" smtClean="0"/>
              <a:t> a publication)</a:t>
            </a:r>
            <a:endParaRPr lang="en-US" dirty="0"/>
          </a:p>
          <a:p>
            <a:pPr lvl="0"/>
            <a:r>
              <a:rPr lang="en-US" dirty="0"/>
              <a:t>Biology qualifiers</a:t>
            </a:r>
          </a:p>
          <a:p>
            <a:pPr lvl="1"/>
            <a:r>
              <a:rPr lang="en-US" dirty="0" smtClean="0"/>
              <a:t>is  </a:t>
            </a:r>
            <a:r>
              <a:rPr lang="en-US" dirty="0"/>
              <a:t> (the </a:t>
            </a:r>
            <a:r>
              <a:rPr lang="en-US" dirty="0" smtClean="0"/>
              <a:t>object </a:t>
            </a:r>
            <a:r>
              <a:rPr lang="en-US" i="1" dirty="0"/>
              <a:t>i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 description of </a:t>
            </a:r>
            <a:r>
              <a:rPr lang="en-US" dirty="0" smtClean="0"/>
              <a:t>a biological entity)</a:t>
            </a:r>
            <a:endParaRPr lang="en-US" dirty="0"/>
          </a:p>
          <a:p>
            <a:pPr lvl="1"/>
            <a:r>
              <a:rPr lang="en-US" dirty="0" smtClean="0"/>
              <a:t>hasPart, isPartOf</a:t>
            </a:r>
            <a:endParaRPr lang="en-US" dirty="0"/>
          </a:p>
          <a:p>
            <a:pPr lvl="1"/>
            <a:r>
              <a:rPr lang="en-US" dirty="0" smtClean="0"/>
              <a:t>isVersionOf , hasVersion (the object </a:t>
            </a:r>
            <a:r>
              <a:rPr lang="en-US" i="1" dirty="0" smtClean="0"/>
              <a:t>isVersionOf</a:t>
            </a:r>
            <a:r>
              <a:rPr lang="en-US" dirty="0" smtClean="0"/>
              <a:t> a high level biological entity)</a:t>
            </a:r>
            <a:endParaRPr lang="en-US" dirty="0"/>
          </a:p>
          <a:p>
            <a:pPr lvl="1"/>
            <a:r>
              <a:rPr lang="en-US" dirty="0"/>
              <a:t>isHomologTo</a:t>
            </a:r>
          </a:p>
          <a:p>
            <a:pPr lvl="1"/>
            <a:r>
              <a:rPr lang="en-US" dirty="0" smtClean="0"/>
              <a:t>isDescribedBy  </a:t>
            </a:r>
            <a:r>
              <a:rPr lang="en-US" dirty="0"/>
              <a:t> (the </a:t>
            </a:r>
            <a:r>
              <a:rPr lang="en-US" dirty="0" smtClean="0"/>
              <a:t>object </a:t>
            </a:r>
            <a:r>
              <a:rPr lang="en-US" i="1" dirty="0" smtClean="0"/>
              <a:t>isDescribedBy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publication</a:t>
            </a:r>
            <a:r>
              <a:rPr lang="en-US" dirty="0"/>
              <a:t>)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04462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en-US" sz="2400" baseline="30000" dirty="0"/>
              <a:t>† Curtesy of </a:t>
            </a:r>
            <a:r>
              <a:rPr lang="en-US" sz="2400" baseline="30000" dirty="0" smtClean="0"/>
              <a:t>Michael Hucka and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http</a:t>
            </a:r>
            <a:r>
              <a:rPr lang="en-US" sz="2400" baseline="30000" dirty="0"/>
              <a:t>://www.ebi.ac.uk/miriam/main</a:t>
            </a:r>
            <a:r>
              <a:rPr lang="en-US" sz="2400" baseline="30000" dirty="0" smtClean="0"/>
              <a:t>/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798954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BioModels SBML Qualifiers Summary</a:t>
            </a:r>
            <a:r>
              <a:rPr lang="en-US" baseline="30000" dirty="0" smtClean="0"/>
              <a:t>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7"/>
            <a:ext cx="8229600" cy="49801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/>
              <a:t>For brevity, only relevant XML fragments are shown in the examples </a:t>
            </a:r>
            <a:r>
              <a:rPr lang="en-US" sz="7200" dirty="0" smtClean="0"/>
              <a:t>, </a:t>
            </a:r>
            <a:r>
              <a:rPr lang="en-US" sz="7200" dirty="0"/>
              <a:t>but it should be kept in mind that the annotations always have the following form</a:t>
            </a:r>
            <a:r>
              <a:rPr lang="en-US" sz="7200" dirty="0" smtClean="0"/>
              <a:t>: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800" i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SBML_ELEMENT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... metaid="</a:t>
            </a:r>
            <a:r>
              <a:rPr lang="en-US" sz="4800" i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SBML_META_ID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" ... 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&lt;annotation&gt;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&lt;rdf:RDF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xmlns:rdf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="http://www.w3.org/1999/02/22-rdf-syntax-ns#"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xmlns:bqbiol="http://biomodels.net/biology-qualifiers/"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xmlns:bqmodel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="http://biomodels.net/model-qualifiers/"&gt;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rdf:about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="#SBML_META_ID"&gt;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4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QUALIFIER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rdf:Bag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&lt;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rdf:li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rdf:resource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4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...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&lt;/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rdf:Bag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&lt;/QUALIFIER&gt;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rdf:Description</a:t>
            </a: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&lt;/rdf:RDF&gt;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&lt;/annotation&gt;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4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SBML_ELEMENT</a:t>
            </a:r>
            <a:r>
              <a:rPr lang="en-US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4114800"/>
            <a:ext cx="54102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489075" indent="-1489075">
              <a:tabLst>
                <a:tab pos="1484313" algn="l"/>
              </a:tabLst>
            </a:pPr>
            <a:r>
              <a:rPr lang="en-US" sz="1400" dirty="0"/>
              <a:t> </a:t>
            </a:r>
            <a:r>
              <a:rPr lang="en-US" sz="1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SBML_ELEMENT</a:t>
            </a:r>
            <a:r>
              <a:rPr lang="en-US" sz="1400" dirty="0" smtClean="0"/>
              <a:t>	The </a:t>
            </a:r>
            <a:r>
              <a:rPr lang="en-US" sz="1400" dirty="0"/>
              <a:t>SBML element being annotated. Can be any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SBML </a:t>
            </a:r>
            <a:r>
              <a:rPr lang="en-US" sz="1400" dirty="0"/>
              <a:t>element,  </a:t>
            </a:r>
            <a:r>
              <a:rPr lang="en-US" sz="1400" dirty="0" smtClean="0"/>
              <a:t>but </a:t>
            </a:r>
            <a:r>
              <a:rPr lang="en-US" sz="1400" dirty="0"/>
              <a:t>usually is model, species, reaction,  </a:t>
            </a:r>
            <a:r>
              <a:rPr lang="en-US" sz="1400" dirty="0" smtClean="0"/>
              <a:t>or compartment</a:t>
            </a:r>
            <a:r>
              <a:rPr lang="en-US" sz="1400" dirty="0"/>
              <a:t>.</a:t>
            </a:r>
          </a:p>
          <a:p>
            <a:pPr marL="1489075" indent="-1489075">
              <a:tabLst>
                <a:tab pos="1484313" algn="l"/>
              </a:tabLst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SBML_META_ID</a:t>
            </a:r>
            <a:r>
              <a:rPr lang="en-US" sz="1400" dirty="0" smtClean="0"/>
              <a:t>	The </a:t>
            </a:r>
            <a:r>
              <a:rPr lang="en-US" sz="1400" dirty="0"/>
              <a:t>metaid of the SBML element being annotated. </a:t>
            </a:r>
            <a:endParaRPr lang="en-US" sz="1400" dirty="0" smtClean="0"/>
          </a:p>
          <a:p>
            <a:pPr marL="1489075" indent="-1489075">
              <a:tabLst>
                <a:tab pos="1484313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SBML’s </a:t>
            </a:r>
            <a:r>
              <a:rPr lang="en-US" sz="1400" dirty="0"/>
              <a:t>metaid </a:t>
            </a:r>
            <a:r>
              <a:rPr lang="en-US" sz="1400" dirty="0" smtClean="0"/>
              <a:t>have </a:t>
            </a:r>
            <a:r>
              <a:rPr lang="en-US" sz="1400" dirty="0"/>
              <a:t>data type XML ID and must be </a:t>
            </a:r>
            <a:endParaRPr lang="en-US" sz="1400" dirty="0" smtClean="0"/>
          </a:p>
          <a:p>
            <a:pPr marL="1489075" indent="-1489075">
              <a:tabLst>
                <a:tab pos="1484313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unique </a:t>
            </a:r>
            <a:r>
              <a:rPr lang="en-US" sz="1400" dirty="0"/>
              <a:t>across the entire model file.</a:t>
            </a:r>
          </a:p>
          <a:p>
            <a:pPr marL="1489075" indent="-1489075">
              <a:tabLst>
                <a:tab pos="1484313" algn="l"/>
              </a:tabLst>
            </a:pP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QUALIFIER</a:t>
            </a:r>
            <a:r>
              <a:rPr lang="en-US" sz="1400" dirty="0" smtClean="0"/>
              <a:t>		The </a:t>
            </a:r>
            <a:r>
              <a:rPr lang="en-US" sz="1400" dirty="0"/>
              <a:t>BioModels Qualifier; see the rest of this document  </a:t>
            </a:r>
            <a:r>
              <a:rPr lang="en-US" sz="1400" dirty="0" smtClean="0"/>
              <a:t>for </a:t>
            </a:r>
            <a:r>
              <a:rPr lang="en-US" sz="1400" dirty="0"/>
              <a:t>a list.</a:t>
            </a:r>
          </a:p>
          <a:p>
            <a:pPr marL="1489075" indent="-1489075">
              <a:tabLst>
                <a:tab pos="1484313" algn="l"/>
              </a:tabLst>
            </a:pPr>
            <a:r>
              <a:rPr lang="en-US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400" dirty="0" smtClean="0"/>
              <a:t>		The </a:t>
            </a:r>
            <a:r>
              <a:rPr lang="en-US" sz="1400" dirty="0"/>
              <a:t>URI of the resource being referenced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443246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en-US" sz="2400" baseline="30000" dirty="0"/>
              <a:t>† Curtesy of </a:t>
            </a:r>
            <a:r>
              <a:rPr lang="en-US" sz="2400" baseline="30000" dirty="0" smtClean="0"/>
              <a:t>Michael Hucka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939257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87596"/>
              </p:ext>
            </p:extLst>
          </p:nvPr>
        </p:nvGraphicFramePr>
        <p:xfrm>
          <a:off x="361950" y="276225"/>
          <a:ext cx="841057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4" imgW="8871565" imgH="6643573" progId="Word.Document.12">
                  <p:embed/>
                </p:oleObj>
              </mc:Choice>
              <mc:Fallback>
                <p:oleObj name="Document" r:id="rId4" imgW="8871565" imgH="6643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276225"/>
                        <a:ext cx="8410575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400" y="64432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en-US" sz="2400" baseline="30000" dirty="0"/>
              <a:t>† Curtesy of </a:t>
            </a:r>
            <a:r>
              <a:rPr lang="en-US" sz="2400" baseline="30000" dirty="0" smtClean="0"/>
              <a:t>Michael Hucka</a:t>
            </a:r>
            <a:endParaRPr lang="en-US" sz="24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2476313"/>
            <a:ext cx="410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citation 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555804"/>
            <a:ext cx="407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repository 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33400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biology ----------------------------------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688" y="3352800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biology ----------------------------------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88" y="4419600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biology ----------------------------------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93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51808"/>
              </p:ext>
            </p:extLst>
          </p:nvPr>
        </p:nvGraphicFramePr>
        <p:xfrm>
          <a:off x="361950" y="361950"/>
          <a:ext cx="8410575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4" imgW="8871565" imgH="6452464" progId="Word.Document.12">
                  <p:embed/>
                </p:oleObj>
              </mc:Choice>
              <mc:Fallback>
                <p:oleObj name="Document" r:id="rId4" imgW="8871565" imgH="6452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361950"/>
                        <a:ext cx="8410575" cy="613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4432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en-US" sz="2400" baseline="30000" dirty="0"/>
              <a:t>† Curtesy of </a:t>
            </a:r>
            <a:r>
              <a:rPr lang="en-US" sz="2400" baseline="30000" dirty="0" smtClean="0"/>
              <a:t>Michael Hucka</a:t>
            </a:r>
            <a:endParaRPr lang="en-US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325873" y="609600"/>
            <a:ext cx="407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repository 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019" y="1524000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biology ----------------------------------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38400"/>
            <a:ext cx="410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citation 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113" y="3429000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biology ----------------------------------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252" y="4326493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biology ----------------------------------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960" y="5257800"/>
            <a:ext cx="407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---------- repository ------------------------------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8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Annotation </a:t>
            </a:r>
            <a:r>
              <a:rPr lang="en-US" sz="3200" dirty="0" smtClean="0"/>
              <a:t>facilitates understanding </a:t>
            </a:r>
            <a:r>
              <a:rPr lang="en-US" sz="3200" dirty="0" smtClean="0"/>
              <a:t>and reuse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Reuse of existing models, and adherence to standards at particular scales, is an aspect of the </a:t>
            </a:r>
            <a:r>
              <a:rPr lang="en-US" sz="2800" i="1" dirty="0" smtClean="0"/>
              <a:t>Responsible Conduct of Research</a:t>
            </a:r>
            <a:r>
              <a:rPr lang="en-US" sz="2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Instead, a complex array of other factors seems to have contributed to the lack of reproducibility. Factors include poor training of researchers in experimental design; increased</a:t>
            </a:r>
            <a:r>
              <a:rPr lang="en-US" sz="1800" b="1" i="1" dirty="0"/>
              <a:t> emphasis on making provocative statements rather than presenting technical details; and publications that do not report basic elements of experimental </a:t>
            </a:r>
            <a:r>
              <a:rPr lang="en-US" sz="1800" b="1" i="1" dirty="0" smtClean="0"/>
              <a:t>design</a:t>
            </a:r>
            <a:r>
              <a:rPr lang="en-US" sz="1800" dirty="0" smtClean="0"/>
              <a:t>*. </a:t>
            </a:r>
            <a:r>
              <a:rPr lang="en-US" sz="1800" dirty="0"/>
              <a:t>Crucial experimental design elements that are all too frequently ignored include blinding, randomization, replication, sample-size calculation and the effect of sex differences. And some scientists reputedly use a 'secret sauce' to make their experiments work — and </a:t>
            </a:r>
            <a:r>
              <a:rPr lang="en-US" sz="1800" b="1" i="1" dirty="0"/>
              <a:t>withhold details from publication or describe them only vaguely to retain a competitive </a:t>
            </a:r>
            <a:r>
              <a:rPr lang="en-US" sz="1800" b="1" i="1" dirty="0" smtClean="0"/>
              <a:t>edge</a:t>
            </a:r>
            <a:r>
              <a:rPr lang="en-US" sz="1800" dirty="0" smtClean="0"/>
              <a:t>**. </a:t>
            </a:r>
            <a:r>
              <a:rPr lang="en-US" sz="1800" dirty="0"/>
              <a:t>What hope is there that other scientists will be able to build on such work to further biomedical progress</a:t>
            </a:r>
            <a:r>
              <a:rPr lang="en-US" sz="1800" dirty="0" smtClean="0"/>
              <a:t>? </a:t>
            </a:r>
          </a:p>
          <a:p>
            <a:pPr marL="0" indent="0">
              <a:buNone/>
            </a:pPr>
            <a:r>
              <a:rPr lang="en-US" sz="1600" dirty="0" smtClean="0"/>
              <a:t>(from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www.nature.com/news/policy-nih-plans-to-enhance-reproducibility-1.14586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marL="457200" indent="0">
              <a:buNone/>
            </a:pPr>
            <a:r>
              <a:rPr lang="en-US" sz="1050" dirty="0" smtClean="0"/>
              <a:t>http://www.nsf.gov/bfa/dias/policy/rcr.jsp </a:t>
            </a:r>
          </a:p>
          <a:p>
            <a:pPr marL="457200" indent="0">
              <a:buNone/>
            </a:pPr>
            <a:r>
              <a:rPr lang="en-US" sz="1050" dirty="0" smtClean="0">
                <a:hlinkClick r:id="rId4"/>
              </a:rPr>
              <a:t>http://www.jhsph.edu/research/_</a:t>
            </a:r>
            <a:r>
              <a:rPr lang="en-US" sz="1050" dirty="0" smtClean="0">
                <a:hlinkClick r:id="rId4"/>
              </a:rPr>
              <a:t>docs/responsible-conduct-of-research.pdf</a:t>
            </a:r>
            <a:endParaRPr lang="en-US" sz="1050" dirty="0" smtClean="0"/>
          </a:p>
          <a:p>
            <a:pPr marL="457200" indent="0">
              <a:buNone/>
            </a:pP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www.nature.com/news/policy-nih-plans-to-enhance-reproducibility-1.14586</a:t>
            </a:r>
            <a:endParaRPr lang="en-US" sz="1050" dirty="0" smtClean="0"/>
          </a:p>
          <a:p>
            <a:pPr marL="457200" indent="0">
              <a:buNone/>
            </a:pPr>
            <a:r>
              <a:rPr lang="fr-FR" sz="1050" dirty="0" smtClean="0"/>
              <a:t>* </a:t>
            </a:r>
            <a:r>
              <a:rPr lang="fr-FR" sz="1050" dirty="0" err="1" smtClean="0"/>
              <a:t>Carp</a:t>
            </a:r>
            <a:r>
              <a:rPr lang="fr-FR" sz="1050" dirty="0"/>
              <a:t>, J. </a:t>
            </a:r>
            <a:r>
              <a:rPr lang="fr-FR" sz="1050" dirty="0" err="1"/>
              <a:t>NeuroImage</a:t>
            </a:r>
            <a:r>
              <a:rPr lang="fr-FR" sz="1050" dirty="0"/>
              <a:t> 63, 289–300 (2012</a:t>
            </a:r>
            <a:r>
              <a:rPr lang="fr-FR" sz="1050" dirty="0" smtClean="0"/>
              <a:t>).</a:t>
            </a:r>
          </a:p>
          <a:p>
            <a:pPr marL="457200" indent="0">
              <a:buNone/>
            </a:pPr>
            <a:r>
              <a:rPr lang="it-IT" sz="1050" dirty="0" smtClean="0"/>
              <a:t>** Vasilevsky</a:t>
            </a:r>
            <a:r>
              <a:rPr lang="it-IT" sz="1050" dirty="0"/>
              <a:t>, N. A. </a:t>
            </a:r>
            <a:r>
              <a:rPr lang="it-IT" sz="1050" i="1" dirty="0"/>
              <a:t>et al</a:t>
            </a:r>
            <a:r>
              <a:rPr lang="it-IT" sz="1050" dirty="0"/>
              <a:t>. PeerJ 1, e148 (2013).</a:t>
            </a:r>
            <a:endParaRPr lang="en-US" sz="1050" dirty="0" smtClean="0"/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13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annotate</a:t>
            </a:r>
          </a:p>
          <a:p>
            <a:r>
              <a:rPr lang="en-US" dirty="0" smtClean="0"/>
              <a:t>What to annotate</a:t>
            </a:r>
          </a:p>
          <a:p>
            <a:r>
              <a:rPr lang="en-US" dirty="0" smtClean="0"/>
              <a:t>How to annotate (Tools)</a:t>
            </a:r>
          </a:p>
          <a:p>
            <a:r>
              <a:rPr lang="en-US" dirty="0" smtClean="0"/>
              <a:t>Annotation Standard (MIRIAM)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Annotating an SBML model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annotate</a:t>
            </a:r>
          </a:p>
          <a:p>
            <a:r>
              <a:rPr lang="en-US" dirty="0" smtClean="0"/>
              <a:t>What to annotate</a:t>
            </a:r>
          </a:p>
          <a:p>
            <a:r>
              <a:rPr lang="en-US" dirty="0" smtClean="0"/>
              <a:t>How to annotate (Tools)</a:t>
            </a:r>
          </a:p>
          <a:p>
            <a:r>
              <a:rPr lang="en-US" dirty="0" smtClean="0"/>
              <a:t>Annotation Standard (MIRIAM)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 what if I’m not annotating SBML?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back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accomplish the main goals of identifying what is in a model and facilitate finding the model:</a:t>
            </a:r>
          </a:p>
          <a:p>
            <a:r>
              <a:rPr lang="en-US" dirty="0" smtClean="0"/>
              <a:t>Web search engines typically index all non-xml plain text files including PDF, DOC, Excel, txt, …</a:t>
            </a:r>
          </a:p>
          <a:p>
            <a:r>
              <a:rPr lang="en-US" dirty="0" smtClean="0"/>
              <a:t>So, simply include the annotation in the file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1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annotation of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Embed annotations as language-specific comments</a:t>
            </a:r>
          </a:p>
          <a:p>
            <a:pPr lvl="1"/>
            <a:r>
              <a:rPr lang="en-US" dirty="0" smtClean="0"/>
              <a:t>Include ontology identifies, names and pseudonyms </a:t>
            </a:r>
          </a:p>
          <a:p>
            <a:r>
              <a:rPr lang="en-US" dirty="0" smtClean="0"/>
              <a:t>The resulting file, if visible on the web, will be indexed by Google, Bing, etc.</a:t>
            </a:r>
          </a:p>
          <a:p>
            <a:r>
              <a:rPr lang="en-US" dirty="0" smtClean="0"/>
              <a:t>Numeric ontology identifiers (“GO_0000278</a:t>
            </a:r>
            <a:r>
              <a:rPr lang="en-US" dirty="0"/>
              <a:t>”) </a:t>
            </a:r>
            <a:r>
              <a:rPr lang="en-US" dirty="0" smtClean="0"/>
              <a:t>are typically very unique in the search engine indexes.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63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annotation in Python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44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8263" r="18489" b="5878"/>
          <a:stretch/>
        </p:blipFill>
        <p:spPr bwMode="auto">
          <a:xfrm>
            <a:off x="567559" y="480848"/>
            <a:ext cx="8127124" cy="589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7200" y="1676400"/>
            <a:ext cx="8382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64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can find the file</a:t>
            </a:r>
            <a:br>
              <a:rPr lang="en-US" dirty="0" smtClean="0"/>
            </a:br>
            <a:r>
              <a:rPr lang="en-US" sz="3600" dirty="0" smtClean="0"/>
              <a:t>(and it is the only file found)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45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 r="32573" b="8436"/>
          <a:stretch/>
        </p:blipFill>
        <p:spPr bwMode="auto">
          <a:xfrm>
            <a:off x="914400" y="1642241"/>
            <a:ext cx="7315200" cy="4682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14300" dir="828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50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640-2CC3-4663-9E95-354326E26B7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helper tools for annotation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Some possible approaches:</a:t>
            </a:r>
          </a:p>
          <a:p>
            <a:pPr lvl="1"/>
            <a:r>
              <a:rPr lang="en-US" dirty="0" smtClean="0"/>
              <a:t>Reification of XML (or other syntax) into an “indexable” format </a:t>
            </a:r>
            <a:br>
              <a:rPr lang="en-US" dirty="0" smtClean="0"/>
            </a:br>
            <a:r>
              <a:rPr lang="en-US" dirty="0" smtClean="0"/>
              <a:t>(similar to SBML2LaTex)</a:t>
            </a:r>
          </a:p>
          <a:p>
            <a:pPr lvl="1"/>
            <a:r>
              <a:rPr lang="en-US" dirty="0" err="1" smtClean="0"/>
              <a:t>Doxygen</a:t>
            </a:r>
            <a:r>
              <a:rPr lang="en-US" dirty="0" smtClean="0"/>
              <a:t> (Python, C++, …) extension that allows direct incorporation of biological annotations within the code. (Similar to, and parallel with, the incorporation of standard programming documentation)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4500" dirty="0" smtClean="0"/>
              <a:t>Some desirable qualities:</a:t>
            </a:r>
          </a:p>
          <a:p>
            <a:pPr lvl="1"/>
            <a:r>
              <a:rPr lang="en-US" dirty="0" smtClean="0"/>
              <a:t>Incorporation of ontological IDs (highly unique)</a:t>
            </a:r>
          </a:p>
          <a:p>
            <a:pPr lvl="1"/>
            <a:r>
              <a:rPr lang="en-US" dirty="0" smtClean="0"/>
              <a:t>Tools to help with selection of (embed best practices in the tools):</a:t>
            </a:r>
          </a:p>
          <a:p>
            <a:pPr lvl="2"/>
            <a:r>
              <a:rPr lang="en-US" dirty="0" smtClean="0"/>
              <a:t>Which </a:t>
            </a:r>
            <a:r>
              <a:rPr lang="en-US" dirty="0" smtClean="0"/>
              <a:t>ontologies to use (chemicals from </a:t>
            </a:r>
            <a:r>
              <a:rPr lang="en-US" dirty="0" err="1" smtClean="0"/>
              <a:t>ChEBI</a:t>
            </a:r>
            <a:r>
              <a:rPr lang="en-US" dirty="0" smtClean="0"/>
              <a:t>, processes from Gene Ontology, …)</a:t>
            </a:r>
          </a:p>
          <a:p>
            <a:pPr lvl="2"/>
            <a:r>
              <a:rPr lang="en-US" dirty="0" smtClean="0"/>
              <a:t>Tools to help with selection of relationships (</a:t>
            </a:r>
            <a:r>
              <a:rPr lang="en-US" dirty="0" err="1" smtClean="0"/>
              <a:t>isA</a:t>
            </a:r>
            <a:r>
              <a:rPr lang="en-US" dirty="0" smtClean="0"/>
              <a:t>, part of, </a:t>
            </a:r>
            <a:r>
              <a:rPr lang="en-US" dirty="0" err="1" smtClean="0"/>
              <a:t>definedBy</a:t>
            </a:r>
            <a:r>
              <a:rPr lang="en-US" dirty="0" smtClean="0"/>
              <a:t>, …)</a:t>
            </a:r>
          </a:p>
          <a:p>
            <a:pPr lvl="2"/>
            <a:r>
              <a:rPr lang="en-US" dirty="0" smtClean="0"/>
              <a:t>Tools that help with the overall structure of the annotations (What’s the big question? What are the biological objects? What are the biological processes?)</a:t>
            </a:r>
            <a:endParaRPr lang="en-US" dirty="0"/>
          </a:p>
          <a:p>
            <a:pPr lvl="2"/>
            <a:r>
              <a:rPr lang="en-US" dirty="0" smtClean="0"/>
              <a:t>To help </a:t>
            </a:r>
            <a:r>
              <a:rPr lang="en-US" b="1" u="sng" dirty="0" smtClean="0"/>
              <a:t>people</a:t>
            </a:r>
            <a:r>
              <a:rPr lang="en-US" u="sng" dirty="0" smtClean="0"/>
              <a:t> </a:t>
            </a:r>
            <a:r>
              <a:rPr lang="en-US" dirty="0" smtClean="0"/>
              <a:t>understand the annotation include both </a:t>
            </a:r>
            <a:r>
              <a:rPr lang="en-US" dirty="0" smtClean="0"/>
              <a:t>the ontology ID (GO:0007067) as well as the </a:t>
            </a:r>
            <a:r>
              <a:rPr lang="en-US" dirty="0"/>
              <a:t>name </a:t>
            </a:r>
            <a:r>
              <a:rPr lang="en-US" dirty="0" smtClean="0"/>
              <a:t>(“mitotic </a:t>
            </a:r>
            <a:r>
              <a:rPr lang="en-US" dirty="0"/>
              <a:t>nuclear </a:t>
            </a:r>
            <a:r>
              <a:rPr lang="en-US" dirty="0" smtClean="0"/>
              <a:t>division”) and pseudonyms (“mitosis”)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640-2CC3-4663-9E95-354326E26B7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order to reuse a model you must first find </a:t>
            </a:r>
            <a:r>
              <a:rPr lang="en-US" dirty="0" smtClean="0"/>
              <a:t>it</a:t>
            </a:r>
            <a:endParaRPr lang="en-US" dirty="0" smtClean="0"/>
          </a:p>
          <a:p>
            <a:r>
              <a:rPr lang="en-US" dirty="0" smtClean="0"/>
              <a:t>Should it be necessary that a user knows </a:t>
            </a:r>
            <a:r>
              <a:rPr lang="en-US" i="1" dirty="0" smtClean="0"/>
              <a:t>where</a:t>
            </a:r>
            <a:r>
              <a:rPr lang="en-US" dirty="0" smtClean="0"/>
              <a:t> to look for relevant information?</a:t>
            </a:r>
          </a:p>
          <a:p>
            <a:r>
              <a:rPr lang="en-US" dirty="0" smtClean="0"/>
              <a:t>Types of repositories:</a:t>
            </a:r>
          </a:p>
          <a:p>
            <a:pPr lvl="1"/>
            <a:r>
              <a:rPr lang="en-US" dirty="0" smtClean="0"/>
              <a:t>Persistent databases and ontology resources</a:t>
            </a:r>
          </a:p>
          <a:p>
            <a:pPr lvl="2"/>
            <a:r>
              <a:rPr lang="en-US" dirty="0" smtClean="0"/>
              <a:t>BioModels</a:t>
            </a:r>
          </a:p>
          <a:p>
            <a:pPr lvl="2"/>
            <a:r>
              <a:rPr lang="en-US" dirty="0" smtClean="0"/>
              <a:t>Bio-ontology repositories (OBO Foundry, BioPortal)</a:t>
            </a:r>
          </a:p>
          <a:p>
            <a:pPr lvl="2"/>
            <a:r>
              <a:rPr lang="en-US" dirty="0" smtClean="0"/>
              <a:t>Publishers (papers and supplemental material)</a:t>
            </a:r>
          </a:p>
          <a:p>
            <a:pPr lvl="1"/>
            <a:r>
              <a:rPr lang="en-US" dirty="0" smtClean="0"/>
              <a:t>Free form / web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10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CodeAsKnowledge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105400"/>
          </a:xfrm>
        </p:spPr>
        <p:txBody>
          <a:bodyPr>
            <a:noAutofit/>
          </a:bodyPr>
          <a:lstStyle/>
          <a:p>
            <a:pPr marL="6350" lvl="1" indent="0">
              <a:buNone/>
            </a:pPr>
            <a:r>
              <a:rPr lang="en-US" dirty="0"/>
              <a:t>A computational model embeds knowledge:</a:t>
            </a: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biological </a:t>
            </a:r>
            <a:r>
              <a:rPr lang="en-US" dirty="0"/>
              <a:t>knowledge</a:t>
            </a: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computational knowledge</a:t>
            </a:r>
            <a:endParaRPr lang="en-US" dirty="0"/>
          </a:p>
          <a:p>
            <a:pPr marL="6350" lvl="1" indent="0">
              <a:buNone/>
            </a:pPr>
            <a:r>
              <a:rPr lang="en-US" dirty="0"/>
              <a:t>If model “publication” techniques are:</a:t>
            </a: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 dirty="0"/>
              <a:t>robust</a:t>
            </a: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 dirty="0"/>
              <a:t>consistent across many knowledge domains</a:t>
            </a: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 dirty="0"/>
              <a:t>searchable</a:t>
            </a:r>
          </a:p>
          <a:p>
            <a:pPr marL="863600" lvl="2" indent="-457200">
              <a:buFont typeface="Courier New" panose="02070309020205020404" pitchFamily="49" charset="0"/>
              <a:buChar char="o"/>
            </a:pPr>
            <a:r>
              <a:rPr lang="en-US" dirty="0"/>
              <a:t>machine </a:t>
            </a:r>
            <a:r>
              <a:rPr lang="en-US" dirty="0" smtClean="0"/>
              <a:t>interpretable</a:t>
            </a:r>
            <a:endParaRPr lang="en-US" sz="2800" dirty="0" smtClean="0"/>
          </a:p>
          <a:p>
            <a:pPr marL="14288" indent="0" algn="ctr">
              <a:buNone/>
            </a:pPr>
            <a:r>
              <a:rPr lang="en-US" i="1" dirty="0" smtClean="0"/>
              <a:t>We can use computational models, </a:t>
            </a:r>
            <a:br>
              <a:rPr lang="en-US" i="1" dirty="0" smtClean="0"/>
            </a:br>
            <a:r>
              <a:rPr lang="en-US" i="1" dirty="0" smtClean="0"/>
              <a:t>and their output, as both data and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D640-2CC3-4663-9E95-354326E26B7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676400"/>
            <a:ext cx="4343400" cy="4343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Contributions from:</a:t>
            </a:r>
          </a:p>
          <a:p>
            <a:pPr marL="857250" lvl="1" indent="-457200"/>
            <a:r>
              <a:rPr lang="en-US" dirty="0" smtClean="0"/>
              <a:t>Herbert Sauro</a:t>
            </a:r>
          </a:p>
          <a:p>
            <a:pPr marL="857250" lvl="1" indent="-457200"/>
            <a:r>
              <a:rPr lang="en-US" dirty="0" smtClean="0"/>
              <a:t>Michael </a:t>
            </a:r>
            <a:r>
              <a:rPr lang="en-US" dirty="0" err="1" smtClean="0"/>
              <a:t>Hucka</a:t>
            </a:r>
            <a:endParaRPr lang="en-US" dirty="0" smtClean="0"/>
          </a:p>
          <a:p>
            <a:pPr marL="857250" lvl="1" indent="-457200"/>
            <a:r>
              <a:rPr lang="en-US" dirty="0" smtClean="0"/>
              <a:t>The entire group of James Glazier at Indiana University</a:t>
            </a: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Support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US EPA</a:t>
            </a:r>
          </a:p>
          <a:p>
            <a:pPr lvl="1"/>
            <a:r>
              <a:rPr lang="en-US" dirty="0" smtClean="0"/>
              <a:t>NIH/NIGMS</a:t>
            </a:r>
          </a:p>
          <a:p>
            <a:pPr lvl="1"/>
            <a:r>
              <a:rPr lang="en-US" dirty="0" smtClean="0"/>
              <a:t>Indiana University </a:t>
            </a:r>
          </a:p>
          <a:p>
            <a:pPr lvl="1"/>
            <a:r>
              <a:rPr lang="en-US" dirty="0" smtClean="0"/>
              <a:t>NSF </a:t>
            </a:r>
          </a:p>
          <a:p>
            <a:pPr lvl="1"/>
            <a:r>
              <a:rPr lang="en-US" dirty="0" smtClean="0"/>
              <a:t>Falk Fund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1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Long Term Vision: Common annotation (description) across multiple data sources </a:t>
            </a:r>
            <a:r>
              <a:rPr lang="en-US" sz="1800" dirty="0"/>
              <a:t>(Somitogenesis example)</a:t>
            </a:r>
            <a:endParaRPr lang="en-US" sz="2800" dirty="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81000" y="914400"/>
            <a:ext cx="8447088" cy="5486400"/>
            <a:chOff x="8374160" y="2633340"/>
            <a:chExt cx="8446529" cy="5486400"/>
          </a:xfrm>
        </p:grpSpPr>
        <p:pic>
          <p:nvPicPr>
            <p:cNvPr id="57347" name="Picture 162" descr="PosterZoom"/>
            <p:cNvPicPr>
              <a:picLocks noChangeAspect="1" noChangeArrowheads="1"/>
            </p:cNvPicPr>
            <p:nvPr/>
          </p:nvPicPr>
          <p:blipFill>
            <a:blip r:embed="rId3"/>
            <a:srcRect r="81503"/>
            <a:stretch>
              <a:fillRect/>
            </a:stretch>
          </p:blipFill>
          <p:spPr bwMode="auto">
            <a:xfrm>
              <a:off x="9200690" y="3128977"/>
              <a:ext cx="929819" cy="243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348" name="Group 216"/>
            <p:cNvGrpSpPr>
              <a:grpSpLocks/>
            </p:cNvGrpSpPr>
            <p:nvPr/>
          </p:nvGrpSpPr>
          <p:grpSpPr bwMode="auto">
            <a:xfrm>
              <a:off x="15220489" y="2978184"/>
              <a:ext cx="1441964" cy="2691488"/>
              <a:chOff x="7162800" y="1411644"/>
              <a:chExt cx="1441964" cy="2691488"/>
            </a:xfrm>
          </p:grpSpPr>
          <p:grpSp>
            <p:nvGrpSpPr>
              <p:cNvPr id="57503" name="Group 217"/>
              <p:cNvGrpSpPr>
                <a:grpSpLocks/>
              </p:cNvGrpSpPr>
              <p:nvPr/>
            </p:nvGrpSpPr>
            <p:grpSpPr bwMode="auto">
              <a:xfrm>
                <a:off x="7162800" y="1411644"/>
                <a:ext cx="777243" cy="2398356"/>
                <a:chOff x="4566653" y="1392988"/>
                <a:chExt cx="777243" cy="2398356"/>
              </a:xfrm>
            </p:grpSpPr>
            <p:grpSp>
              <p:nvGrpSpPr>
                <p:cNvPr id="57549" name="Group 263"/>
                <p:cNvGrpSpPr>
                  <a:grpSpLocks/>
                </p:cNvGrpSpPr>
                <p:nvPr/>
              </p:nvGrpSpPr>
              <p:grpSpPr bwMode="auto">
                <a:xfrm>
                  <a:off x="4572000" y="1415255"/>
                  <a:ext cx="771896" cy="2355178"/>
                  <a:chOff x="3429000" y="1458433"/>
                  <a:chExt cx="771896" cy="2355178"/>
                </a:xfrm>
              </p:grpSpPr>
              <p:pic>
                <p:nvPicPr>
                  <p:cNvPr id="57551" name="Picture 162" descr="PosterZoom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30275" t="66167" r="55325" b="3223"/>
                  <a:stretch>
                    <a:fillRect/>
                  </a:stretch>
                </p:blipFill>
                <p:spPr bwMode="auto">
                  <a:xfrm>
                    <a:off x="3429000" y="3019245"/>
                    <a:ext cx="771896" cy="794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552" name="Picture 162" descr="PosterZoom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30275" t="66167" r="55325" b="3223"/>
                  <a:stretch>
                    <a:fillRect/>
                  </a:stretch>
                </p:blipFill>
                <p:spPr bwMode="auto">
                  <a:xfrm>
                    <a:off x="3429000" y="2224879"/>
                    <a:ext cx="771896" cy="794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553" name="Picture 162" descr="PosterZoom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30275" t="66167" r="55325" b="3223"/>
                  <a:stretch>
                    <a:fillRect/>
                  </a:stretch>
                </p:blipFill>
                <p:spPr bwMode="auto">
                  <a:xfrm>
                    <a:off x="3429000" y="1458433"/>
                    <a:ext cx="771896" cy="794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65" name="Rectangle 264"/>
                <p:cNvSpPr/>
                <p:nvPr/>
              </p:nvSpPr>
              <p:spPr>
                <a:xfrm>
                  <a:off x="4566759" y="1392632"/>
                  <a:ext cx="761950" cy="239871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57504" name="Group 218"/>
              <p:cNvGrpSpPr>
                <a:grpSpLocks/>
              </p:cNvGrpSpPr>
              <p:nvPr/>
            </p:nvGrpSpPr>
            <p:grpSpPr bwMode="auto">
              <a:xfrm>
                <a:off x="7261801" y="1487836"/>
                <a:ext cx="1342963" cy="2615296"/>
                <a:chOff x="6658006" y="1459460"/>
                <a:chExt cx="1342963" cy="2615296"/>
              </a:xfrm>
            </p:grpSpPr>
            <p:grpSp>
              <p:nvGrpSpPr>
                <p:cNvPr id="57505" name="Group 219"/>
                <p:cNvGrpSpPr>
                  <a:grpSpLocks/>
                </p:cNvGrpSpPr>
                <p:nvPr/>
              </p:nvGrpSpPr>
              <p:grpSpPr bwMode="auto">
                <a:xfrm>
                  <a:off x="6658006" y="1459460"/>
                  <a:ext cx="914369" cy="2398356"/>
                  <a:chOff x="6658006" y="1459460"/>
                  <a:chExt cx="914369" cy="2398356"/>
                </a:xfrm>
              </p:grpSpPr>
              <p:grpSp>
                <p:nvGrpSpPr>
                  <p:cNvPr id="57539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6696075" y="1475757"/>
                    <a:ext cx="876300" cy="2365761"/>
                    <a:chOff x="5705474" y="1367543"/>
                    <a:chExt cx="876300" cy="2365761"/>
                  </a:xfrm>
                </p:grpSpPr>
                <p:pic>
                  <p:nvPicPr>
                    <p:cNvPr id="57541" name="Picture 162" descr="PosterZoom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 l="30956" t="2515" r="55362" b="6317"/>
                    <a:stretch>
                      <a:fillRect/>
                    </a:stretch>
                  </p:blipFill>
                  <p:spPr bwMode="auto">
                    <a:xfrm>
                      <a:off x="5705474" y="1367543"/>
                      <a:ext cx="733425" cy="23657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57" name="Freeform 256"/>
                    <p:cNvSpPr/>
                    <p:nvPr/>
                  </p:nvSpPr>
                  <p:spPr>
                    <a:xfrm>
                      <a:off x="6438402" y="1589023"/>
                      <a:ext cx="138103" cy="50800"/>
                    </a:xfrm>
                    <a:custGeom>
                      <a:avLst/>
                      <a:gdLst>
                        <a:gd name="connsiteX0" fmla="*/ 0 w 130969"/>
                        <a:gd name="connsiteY0" fmla="*/ 42862 h 42862"/>
                        <a:gd name="connsiteX1" fmla="*/ 11906 w 130969"/>
                        <a:gd name="connsiteY1" fmla="*/ 35719 h 42862"/>
                        <a:gd name="connsiteX2" fmla="*/ 52388 w 130969"/>
                        <a:gd name="connsiteY2" fmla="*/ 28575 h 42862"/>
                        <a:gd name="connsiteX3" fmla="*/ 66675 w 130969"/>
                        <a:gd name="connsiteY3" fmla="*/ 23812 h 42862"/>
                        <a:gd name="connsiteX4" fmla="*/ 73819 w 130969"/>
                        <a:gd name="connsiteY4" fmla="*/ 21431 h 42862"/>
                        <a:gd name="connsiteX5" fmla="*/ 88106 w 130969"/>
                        <a:gd name="connsiteY5" fmla="*/ 14287 h 42862"/>
                        <a:gd name="connsiteX6" fmla="*/ 95250 w 130969"/>
                        <a:gd name="connsiteY6" fmla="*/ 9525 h 42862"/>
                        <a:gd name="connsiteX7" fmla="*/ 109538 w 130969"/>
                        <a:gd name="connsiteY7" fmla="*/ 4762 h 42862"/>
                        <a:gd name="connsiteX8" fmla="*/ 130969 w 130969"/>
                        <a:gd name="connsiteY8" fmla="*/ 0 h 42862"/>
                        <a:gd name="connsiteX0" fmla="*/ 0 w 133278"/>
                        <a:gd name="connsiteY0" fmla="*/ 47327 h 47327"/>
                        <a:gd name="connsiteX1" fmla="*/ 11906 w 133278"/>
                        <a:gd name="connsiteY1" fmla="*/ 40184 h 47327"/>
                        <a:gd name="connsiteX2" fmla="*/ 52388 w 133278"/>
                        <a:gd name="connsiteY2" fmla="*/ 33040 h 47327"/>
                        <a:gd name="connsiteX3" fmla="*/ 66675 w 133278"/>
                        <a:gd name="connsiteY3" fmla="*/ 28277 h 47327"/>
                        <a:gd name="connsiteX4" fmla="*/ 73819 w 133278"/>
                        <a:gd name="connsiteY4" fmla="*/ 25896 h 47327"/>
                        <a:gd name="connsiteX5" fmla="*/ 88106 w 133278"/>
                        <a:gd name="connsiteY5" fmla="*/ 18752 h 47327"/>
                        <a:gd name="connsiteX6" fmla="*/ 95250 w 133278"/>
                        <a:gd name="connsiteY6" fmla="*/ 13990 h 47327"/>
                        <a:gd name="connsiteX7" fmla="*/ 109538 w 133278"/>
                        <a:gd name="connsiteY7" fmla="*/ 9227 h 47327"/>
                        <a:gd name="connsiteX8" fmla="*/ 133278 w 133278"/>
                        <a:gd name="connsiteY8" fmla="*/ 0 h 47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3278" h="47327">
                          <a:moveTo>
                            <a:pt x="0" y="47327"/>
                          </a:moveTo>
                          <a:cubicBezTo>
                            <a:pt x="3969" y="44946"/>
                            <a:pt x="7693" y="42099"/>
                            <a:pt x="11906" y="40184"/>
                          </a:cubicBezTo>
                          <a:cubicBezTo>
                            <a:pt x="26978" y="33333"/>
                            <a:pt x="34349" y="34680"/>
                            <a:pt x="52388" y="33040"/>
                          </a:cubicBezTo>
                          <a:lnTo>
                            <a:pt x="66675" y="28277"/>
                          </a:lnTo>
                          <a:cubicBezTo>
                            <a:pt x="69056" y="27483"/>
                            <a:pt x="71730" y="27288"/>
                            <a:pt x="73819" y="25896"/>
                          </a:cubicBezTo>
                          <a:cubicBezTo>
                            <a:pt x="94293" y="12248"/>
                            <a:pt x="68389" y="28611"/>
                            <a:pt x="88106" y="18752"/>
                          </a:cubicBezTo>
                          <a:cubicBezTo>
                            <a:pt x="90666" y="17472"/>
                            <a:pt x="92635" y="15152"/>
                            <a:pt x="95250" y="13990"/>
                          </a:cubicBezTo>
                          <a:cubicBezTo>
                            <a:pt x="99838" y="11951"/>
                            <a:pt x="103200" y="11559"/>
                            <a:pt x="109538" y="9227"/>
                          </a:cubicBezTo>
                          <a:cubicBezTo>
                            <a:pt x="115876" y="6895"/>
                            <a:pt x="123495" y="4891"/>
                            <a:pt x="133278" y="0"/>
                          </a:cubicBezTo>
                        </a:path>
                      </a:pathLst>
                    </a:cu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58" name="Freeform 257"/>
                    <p:cNvSpPr/>
                    <p:nvPr/>
                  </p:nvSpPr>
                  <p:spPr>
                    <a:xfrm>
                      <a:off x="6414591" y="2023998"/>
                      <a:ext cx="166677" cy="195262"/>
                    </a:xfrm>
                    <a:custGeom>
                      <a:avLst/>
                      <a:gdLst>
                        <a:gd name="connsiteX0" fmla="*/ 0 w 130969"/>
                        <a:gd name="connsiteY0" fmla="*/ 42862 h 42862"/>
                        <a:gd name="connsiteX1" fmla="*/ 11906 w 130969"/>
                        <a:gd name="connsiteY1" fmla="*/ 35719 h 42862"/>
                        <a:gd name="connsiteX2" fmla="*/ 52388 w 130969"/>
                        <a:gd name="connsiteY2" fmla="*/ 28575 h 42862"/>
                        <a:gd name="connsiteX3" fmla="*/ 66675 w 130969"/>
                        <a:gd name="connsiteY3" fmla="*/ 23812 h 42862"/>
                        <a:gd name="connsiteX4" fmla="*/ 73819 w 130969"/>
                        <a:gd name="connsiteY4" fmla="*/ 21431 h 42862"/>
                        <a:gd name="connsiteX5" fmla="*/ 88106 w 130969"/>
                        <a:gd name="connsiteY5" fmla="*/ 14287 h 42862"/>
                        <a:gd name="connsiteX6" fmla="*/ 95250 w 130969"/>
                        <a:gd name="connsiteY6" fmla="*/ 9525 h 42862"/>
                        <a:gd name="connsiteX7" fmla="*/ 109538 w 130969"/>
                        <a:gd name="connsiteY7" fmla="*/ 4762 h 42862"/>
                        <a:gd name="connsiteX8" fmla="*/ 130969 w 130969"/>
                        <a:gd name="connsiteY8" fmla="*/ 0 h 42862"/>
                        <a:gd name="connsiteX0" fmla="*/ 0 w 133278"/>
                        <a:gd name="connsiteY0" fmla="*/ 47327 h 47327"/>
                        <a:gd name="connsiteX1" fmla="*/ 11906 w 133278"/>
                        <a:gd name="connsiteY1" fmla="*/ 40184 h 47327"/>
                        <a:gd name="connsiteX2" fmla="*/ 52388 w 133278"/>
                        <a:gd name="connsiteY2" fmla="*/ 33040 h 47327"/>
                        <a:gd name="connsiteX3" fmla="*/ 66675 w 133278"/>
                        <a:gd name="connsiteY3" fmla="*/ 28277 h 47327"/>
                        <a:gd name="connsiteX4" fmla="*/ 73819 w 133278"/>
                        <a:gd name="connsiteY4" fmla="*/ 25896 h 47327"/>
                        <a:gd name="connsiteX5" fmla="*/ 88106 w 133278"/>
                        <a:gd name="connsiteY5" fmla="*/ 18752 h 47327"/>
                        <a:gd name="connsiteX6" fmla="*/ 95250 w 133278"/>
                        <a:gd name="connsiteY6" fmla="*/ 13990 h 47327"/>
                        <a:gd name="connsiteX7" fmla="*/ 109538 w 133278"/>
                        <a:gd name="connsiteY7" fmla="*/ 9227 h 47327"/>
                        <a:gd name="connsiteX8" fmla="*/ 133278 w 133278"/>
                        <a:gd name="connsiteY8" fmla="*/ 0 h 47327"/>
                        <a:gd name="connsiteX0" fmla="*/ 0 w 160989"/>
                        <a:gd name="connsiteY0" fmla="*/ 52860 h 228872"/>
                        <a:gd name="connsiteX1" fmla="*/ 11906 w 160989"/>
                        <a:gd name="connsiteY1" fmla="*/ 45717 h 228872"/>
                        <a:gd name="connsiteX2" fmla="*/ 52388 w 160989"/>
                        <a:gd name="connsiteY2" fmla="*/ 38573 h 228872"/>
                        <a:gd name="connsiteX3" fmla="*/ 66675 w 160989"/>
                        <a:gd name="connsiteY3" fmla="*/ 33810 h 228872"/>
                        <a:gd name="connsiteX4" fmla="*/ 73819 w 160989"/>
                        <a:gd name="connsiteY4" fmla="*/ 31429 h 228872"/>
                        <a:gd name="connsiteX5" fmla="*/ 88106 w 160989"/>
                        <a:gd name="connsiteY5" fmla="*/ 24285 h 228872"/>
                        <a:gd name="connsiteX6" fmla="*/ 95250 w 160989"/>
                        <a:gd name="connsiteY6" fmla="*/ 19523 h 228872"/>
                        <a:gd name="connsiteX7" fmla="*/ 109538 w 160989"/>
                        <a:gd name="connsiteY7" fmla="*/ 14760 h 228872"/>
                        <a:gd name="connsiteX8" fmla="*/ 160989 w 160989"/>
                        <a:gd name="connsiteY8" fmla="*/ 228776 h 228872"/>
                        <a:gd name="connsiteX0" fmla="*/ 0 w 160989"/>
                        <a:gd name="connsiteY0" fmla="*/ 52860 h 228871"/>
                        <a:gd name="connsiteX1" fmla="*/ 11906 w 160989"/>
                        <a:gd name="connsiteY1" fmla="*/ 45717 h 228871"/>
                        <a:gd name="connsiteX2" fmla="*/ 52388 w 160989"/>
                        <a:gd name="connsiteY2" fmla="*/ 38573 h 228871"/>
                        <a:gd name="connsiteX3" fmla="*/ 66675 w 160989"/>
                        <a:gd name="connsiteY3" fmla="*/ 33810 h 228871"/>
                        <a:gd name="connsiteX4" fmla="*/ 88106 w 160989"/>
                        <a:gd name="connsiteY4" fmla="*/ 24285 h 228871"/>
                        <a:gd name="connsiteX5" fmla="*/ 95250 w 160989"/>
                        <a:gd name="connsiteY5" fmla="*/ 19523 h 228871"/>
                        <a:gd name="connsiteX6" fmla="*/ 109538 w 160989"/>
                        <a:gd name="connsiteY6" fmla="*/ 14760 h 228871"/>
                        <a:gd name="connsiteX7" fmla="*/ 160989 w 160989"/>
                        <a:gd name="connsiteY7" fmla="*/ 228776 h 228871"/>
                        <a:gd name="connsiteX0" fmla="*/ 0 w 160989"/>
                        <a:gd name="connsiteY0" fmla="*/ 53093 h 229104"/>
                        <a:gd name="connsiteX1" fmla="*/ 11906 w 160989"/>
                        <a:gd name="connsiteY1" fmla="*/ 45950 h 229104"/>
                        <a:gd name="connsiteX2" fmla="*/ 52388 w 160989"/>
                        <a:gd name="connsiteY2" fmla="*/ 38806 h 229104"/>
                        <a:gd name="connsiteX3" fmla="*/ 66675 w 160989"/>
                        <a:gd name="connsiteY3" fmla="*/ 34043 h 229104"/>
                        <a:gd name="connsiteX4" fmla="*/ 95250 w 160989"/>
                        <a:gd name="connsiteY4" fmla="*/ 19756 h 229104"/>
                        <a:gd name="connsiteX5" fmla="*/ 109538 w 160989"/>
                        <a:gd name="connsiteY5" fmla="*/ 14993 h 229104"/>
                        <a:gd name="connsiteX6" fmla="*/ 160989 w 160989"/>
                        <a:gd name="connsiteY6" fmla="*/ 229009 h 229104"/>
                        <a:gd name="connsiteX0" fmla="*/ 0 w 160989"/>
                        <a:gd name="connsiteY0" fmla="*/ 49391 h 225401"/>
                        <a:gd name="connsiteX1" fmla="*/ 11906 w 160989"/>
                        <a:gd name="connsiteY1" fmla="*/ 42248 h 225401"/>
                        <a:gd name="connsiteX2" fmla="*/ 52388 w 160989"/>
                        <a:gd name="connsiteY2" fmla="*/ 35104 h 225401"/>
                        <a:gd name="connsiteX3" fmla="*/ 66675 w 160989"/>
                        <a:gd name="connsiteY3" fmla="*/ 30341 h 225401"/>
                        <a:gd name="connsiteX4" fmla="*/ 109538 w 160989"/>
                        <a:gd name="connsiteY4" fmla="*/ 11291 h 225401"/>
                        <a:gd name="connsiteX5" fmla="*/ 160989 w 160989"/>
                        <a:gd name="connsiteY5" fmla="*/ 225307 h 225401"/>
                        <a:gd name="connsiteX0" fmla="*/ 0 w 160989"/>
                        <a:gd name="connsiteY0" fmla="*/ 48507 h 224517"/>
                        <a:gd name="connsiteX1" fmla="*/ 11906 w 160989"/>
                        <a:gd name="connsiteY1" fmla="*/ 41364 h 224517"/>
                        <a:gd name="connsiteX2" fmla="*/ 52388 w 160989"/>
                        <a:gd name="connsiteY2" fmla="*/ 34220 h 224517"/>
                        <a:gd name="connsiteX3" fmla="*/ 109538 w 160989"/>
                        <a:gd name="connsiteY3" fmla="*/ 10407 h 224517"/>
                        <a:gd name="connsiteX4" fmla="*/ 160989 w 160989"/>
                        <a:gd name="connsiteY4" fmla="*/ 224423 h 224517"/>
                        <a:gd name="connsiteX0" fmla="*/ 0 w 160989"/>
                        <a:gd name="connsiteY0" fmla="*/ 47241 h 223250"/>
                        <a:gd name="connsiteX1" fmla="*/ 11906 w 160989"/>
                        <a:gd name="connsiteY1" fmla="*/ 40098 h 223250"/>
                        <a:gd name="connsiteX2" fmla="*/ 109538 w 160989"/>
                        <a:gd name="connsiteY2" fmla="*/ 9141 h 223250"/>
                        <a:gd name="connsiteX3" fmla="*/ 160989 w 160989"/>
                        <a:gd name="connsiteY3" fmla="*/ 223157 h 223250"/>
                        <a:gd name="connsiteX0" fmla="*/ 0 w 160989"/>
                        <a:gd name="connsiteY0" fmla="*/ 11537 h 187677"/>
                        <a:gd name="connsiteX1" fmla="*/ 11906 w 160989"/>
                        <a:gd name="connsiteY1" fmla="*/ 4394 h 187677"/>
                        <a:gd name="connsiteX2" fmla="*/ 65662 w 160989"/>
                        <a:gd name="connsiteY2" fmla="*/ 85058 h 187677"/>
                        <a:gd name="connsiteX3" fmla="*/ 160989 w 160989"/>
                        <a:gd name="connsiteY3" fmla="*/ 187453 h 187677"/>
                        <a:gd name="connsiteX0" fmla="*/ 0 w 160989"/>
                        <a:gd name="connsiteY0" fmla="*/ 6328 h 182464"/>
                        <a:gd name="connsiteX1" fmla="*/ 11906 w 160989"/>
                        <a:gd name="connsiteY1" fmla="*/ 5882 h 182464"/>
                        <a:gd name="connsiteX2" fmla="*/ 65662 w 160989"/>
                        <a:gd name="connsiteY2" fmla="*/ 79849 h 182464"/>
                        <a:gd name="connsiteX3" fmla="*/ 160989 w 160989"/>
                        <a:gd name="connsiteY3" fmla="*/ 182244 h 1824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0989" h="182464">
                          <a:moveTo>
                            <a:pt x="0" y="6328"/>
                          </a:moveTo>
                          <a:cubicBezTo>
                            <a:pt x="3969" y="3947"/>
                            <a:pt x="962" y="-6371"/>
                            <a:pt x="11906" y="5882"/>
                          </a:cubicBezTo>
                          <a:cubicBezTo>
                            <a:pt x="22850" y="18136"/>
                            <a:pt x="40815" y="50455"/>
                            <a:pt x="65662" y="79849"/>
                          </a:cubicBezTo>
                          <a:cubicBezTo>
                            <a:pt x="90509" y="109243"/>
                            <a:pt x="151206" y="187135"/>
                            <a:pt x="160989" y="182244"/>
                          </a:cubicBezTo>
                        </a:path>
                      </a:pathLst>
                    </a:cu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59" name="Freeform 258"/>
                    <p:cNvSpPr/>
                    <p:nvPr/>
                  </p:nvSpPr>
                  <p:spPr>
                    <a:xfrm>
                      <a:off x="6224104" y="1771585"/>
                      <a:ext cx="119055" cy="168275"/>
                    </a:xfrm>
                    <a:custGeom>
                      <a:avLst/>
                      <a:gdLst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61925 w 171450"/>
                        <a:gd name="connsiteY2" fmla="*/ 211931 h 230981"/>
                        <a:gd name="connsiteX3" fmla="*/ 150018 w 171450"/>
                        <a:gd name="connsiteY3" fmla="*/ 190500 h 230981"/>
                        <a:gd name="connsiteX4" fmla="*/ 142875 w 171450"/>
                        <a:gd name="connsiteY4" fmla="*/ 188119 h 230981"/>
                        <a:gd name="connsiteX5" fmla="*/ 128587 w 171450"/>
                        <a:gd name="connsiteY5" fmla="*/ 176213 h 230981"/>
                        <a:gd name="connsiteX6" fmla="*/ 121443 w 171450"/>
                        <a:gd name="connsiteY6" fmla="*/ 171450 h 230981"/>
                        <a:gd name="connsiteX7" fmla="*/ 107156 w 171450"/>
                        <a:gd name="connsiteY7" fmla="*/ 157163 h 230981"/>
                        <a:gd name="connsiteX8" fmla="*/ 97631 w 171450"/>
                        <a:gd name="connsiteY8" fmla="*/ 135731 h 230981"/>
                        <a:gd name="connsiteX9" fmla="*/ 90487 w 171450"/>
                        <a:gd name="connsiteY9" fmla="*/ 128588 h 230981"/>
                        <a:gd name="connsiteX10" fmla="*/ 83343 w 171450"/>
                        <a:gd name="connsiteY10" fmla="*/ 123825 h 230981"/>
                        <a:gd name="connsiteX11" fmla="*/ 73818 w 171450"/>
                        <a:gd name="connsiteY11" fmla="*/ 109538 h 230981"/>
                        <a:gd name="connsiteX12" fmla="*/ 69056 w 171450"/>
                        <a:gd name="connsiteY12" fmla="*/ 102394 h 230981"/>
                        <a:gd name="connsiteX13" fmla="*/ 61912 w 171450"/>
                        <a:gd name="connsiteY13" fmla="*/ 97631 h 230981"/>
                        <a:gd name="connsiteX14" fmla="*/ 52387 w 171450"/>
                        <a:gd name="connsiteY14" fmla="*/ 85725 h 230981"/>
                        <a:gd name="connsiteX15" fmla="*/ 47625 w 171450"/>
                        <a:gd name="connsiteY15" fmla="*/ 78581 h 230981"/>
                        <a:gd name="connsiteX16" fmla="*/ 40481 w 171450"/>
                        <a:gd name="connsiteY16" fmla="*/ 73819 h 230981"/>
                        <a:gd name="connsiteX17" fmla="*/ 26193 w 171450"/>
                        <a:gd name="connsiteY17" fmla="*/ 61913 h 230981"/>
                        <a:gd name="connsiteX18" fmla="*/ 16668 w 171450"/>
                        <a:gd name="connsiteY18" fmla="*/ 47625 h 230981"/>
                        <a:gd name="connsiteX19" fmla="*/ 11906 w 171450"/>
                        <a:gd name="connsiteY19" fmla="*/ 40481 h 230981"/>
                        <a:gd name="connsiteX20" fmla="*/ 4762 w 171450"/>
                        <a:gd name="connsiteY20" fmla="*/ 19050 h 230981"/>
                        <a:gd name="connsiteX21" fmla="*/ 2381 w 171450"/>
                        <a:gd name="connsiteY21" fmla="*/ 11906 h 230981"/>
                        <a:gd name="connsiteX22" fmla="*/ 0 w 171450"/>
                        <a:gd name="connsiteY22" fmla="*/ 4763 h 230981"/>
                        <a:gd name="connsiteX23" fmla="*/ 0 w 171450"/>
                        <a:gd name="connsiteY23" fmla="*/ 0 h 230981"/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50018 w 171450"/>
                        <a:gd name="connsiteY2" fmla="*/ 190500 h 230981"/>
                        <a:gd name="connsiteX3" fmla="*/ 142875 w 171450"/>
                        <a:gd name="connsiteY3" fmla="*/ 188119 h 230981"/>
                        <a:gd name="connsiteX4" fmla="*/ 128587 w 171450"/>
                        <a:gd name="connsiteY4" fmla="*/ 176213 h 230981"/>
                        <a:gd name="connsiteX5" fmla="*/ 121443 w 171450"/>
                        <a:gd name="connsiteY5" fmla="*/ 171450 h 230981"/>
                        <a:gd name="connsiteX6" fmla="*/ 107156 w 171450"/>
                        <a:gd name="connsiteY6" fmla="*/ 157163 h 230981"/>
                        <a:gd name="connsiteX7" fmla="*/ 97631 w 171450"/>
                        <a:gd name="connsiteY7" fmla="*/ 135731 h 230981"/>
                        <a:gd name="connsiteX8" fmla="*/ 90487 w 171450"/>
                        <a:gd name="connsiteY8" fmla="*/ 128588 h 230981"/>
                        <a:gd name="connsiteX9" fmla="*/ 83343 w 171450"/>
                        <a:gd name="connsiteY9" fmla="*/ 123825 h 230981"/>
                        <a:gd name="connsiteX10" fmla="*/ 73818 w 171450"/>
                        <a:gd name="connsiteY10" fmla="*/ 109538 h 230981"/>
                        <a:gd name="connsiteX11" fmla="*/ 69056 w 171450"/>
                        <a:gd name="connsiteY11" fmla="*/ 102394 h 230981"/>
                        <a:gd name="connsiteX12" fmla="*/ 61912 w 171450"/>
                        <a:gd name="connsiteY12" fmla="*/ 97631 h 230981"/>
                        <a:gd name="connsiteX13" fmla="*/ 52387 w 171450"/>
                        <a:gd name="connsiteY13" fmla="*/ 85725 h 230981"/>
                        <a:gd name="connsiteX14" fmla="*/ 47625 w 171450"/>
                        <a:gd name="connsiteY14" fmla="*/ 78581 h 230981"/>
                        <a:gd name="connsiteX15" fmla="*/ 40481 w 171450"/>
                        <a:gd name="connsiteY15" fmla="*/ 73819 h 230981"/>
                        <a:gd name="connsiteX16" fmla="*/ 26193 w 171450"/>
                        <a:gd name="connsiteY16" fmla="*/ 61913 h 230981"/>
                        <a:gd name="connsiteX17" fmla="*/ 16668 w 171450"/>
                        <a:gd name="connsiteY17" fmla="*/ 47625 h 230981"/>
                        <a:gd name="connsiteX18" fmla="*/ 11906 w 171450"/>
                        <a:gd name="connsiteY18" fmla="*/ 40481 h 230981"/>
                        <a:gd name="connsiteX19" fmla="*/ 4762 w 171450"/>
                        <a:gd name="connsiteY19" fmla="*/ 19050 h 230981"/>
                        <a:gd name="connsiteX20" fmla="*/ 2381 w 171450"/>
                        <a:gd name="connsiteY20" fmla="*/ 11906 h 230981"/>
                        <a:gd name="connsiteX21" fmla="*/ 0 w 171450"/>
                        <a:gd name="connsiteY21" fmla="*/ 4763 h 230981"/>
                        <a:gd name="connsiteX22" fmla="*/ 0 w 171450"/>
                        <a:gd name="connsiteY22" fmla="*/ 0 h 230981"/>
                        <a:gd name="connsiteX0" fmla="*/ 171450 w 171450"/>
                        <a:gd name="connsiteY0" fmla="*/ 230981 h 230981"/>
                        <a:gd name="connsiteX1" fmla="*/ 150018 w 171450"/>
                        <a:gd name="connsiteY1" fmla="*/ 190500 h 230981"/>
                        <a:gd name="connsiteX2" fmla="*/ 142875 w 171450"/>
                        <a:gd name="connsiteY2" fmla="*/ 188119 h 230981"/>
                        <a:gd name="connsiteX3" fmla="*/ 128587 w 171450"/>
                        <a:gd name="connsiteY3" fmla="*/ 176213 h 230981"/>
                        <a:gd name="connsiteX4" fmla="*/ 121443 w 171450"/>
                        <a:gd name="connsiteY4" fmla="*/ 171450 h 230981"/>
                        <a:gd name="connsiteX5" fmla="*/ 107156 w 171450"/>
                        <a:gd name="connsiteY5" fmla="*/ 157163 h 230981"/>
                        <a:gd name="connsiteX6" fmla="*/ 97631 w 171450"/>
                        <a:gd name="connsiteY6" fmla="*/ 135731 h 230981"/>
                        <a:gd name="connsiteX7" fmla="*/ 90487 w 171450"/>
                        <a:gd name="connsiteY7" fmla="*/ 128588 h 230981"/>
                        <a:gd name="connsiteX8" fmla="*/ 83343 w 171450"/>
                        <a:gd name="connsiteY8" fmla="*/ 123825 h 230981"/>
                        <a:gd name="connsiteX9" fmla="*/ 73818 w 171450"/>
                        <a:gd name="connsiteY9" fmla="*/ 109538 h 230981"/>
                        <a:gd name="connsiteX10" fmla="*/ 69056 w 171450"/>
                        <a:gd name="connsiteY10" fmla="*/ 102394 h 230981"/>
                        <a:gd name="connsiteX11" fmla="*/ 61912 w 171450"/>
                        <a:gd name="connsiteY11" fmla="*/ 97631 h 230981"/>
                        <a:gd name="connsiteX12" fmla="*/ 52387 w 171450"/>
                        <a:gd name="connsiteY12" fmla="*/ 85725 h 230981"/>
                        <a:gd name="connsiteX13" fmla="*/ 47625 w 171450"/>
                        <a:gd name="connsiteY13" fmla="*/ 78581 h 230981"/>
                        <a:gd name="connsiteX14" fmla="*/ 40481 w 171450"/>
                        <a:gd name="connsiteY14" fmla="*/ 73819 h 230981"/>
                        <a:gd name="connsiteX15" fmla="*/ 26193 w 171450"/>
                        <a:gd name="connsiteY15" fmla="*/ 61913 h 230981"/>
                        <a:gd name="connsiteX16" fmla="*/ 16668 w 171450"/>
                        <a:gd name="connsiteY16" fmla="*/ 47625 h 230981"/>
                        <a:gd name="connsiteX17" fmla="*/ 11906 w 171450"/>
                        <a:gd name="connsiteY17" fmla="*/ 40481 h 230981"/>
                        <a:gd name="connsiteX18" fmla="*/ 4762 w 171450"/>
                        <a:gd name="connsiteY18" fmla="*/ 19050 h 230981"/>
                        <a:gd name="connsiteX19" fmla="*/ 2381 w 171450"/>
                        <a:gd name="connsiteY19" fmla="*/ 11906 h 230981"/>
                        <a:gd name="connsiteX20" fmla="*/ 0 w 171450"/>
                        <a:gd name="connsiteY20" fmla="*/ 4763 h 230981"/>
                        <a:gd name="connsiteX21" fmla="*/ 0 w 171450"/>
                        <a:gd name="connsiteY21" fmla="*/ 0 h 230981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7631 w 150018"/>
                        <a:gd name="connsiteY5" fmla="*/ 135731 h 190500"/>
                        <a:gd name="connsiteX6" fmla="*/ 90487 w 150018"/>
                        <a:gd name="connsiteY6" fmla="*/ 128588 h 190500"/>
                        <a:gd name="connsiteX7" fmla="*/ 83343 w 150018"/>
                        <a:gd name="connsiteY7" fmla="*/ 123825 h 190500"/>
                        <a:gd name="connsiteX8" fmla="*/ 73818 w 150018"/>
                        <a:gd name="connsiteY8" fmla="*/ 109538 h 190500"/>
                        <a:gd name="connsiteX9" fmla="*/ 69056 w 150018"/>
                        <a:gd name="connsiteY9" fmla="*/ 102394 h 190500"/>
                        <a:gd name="connsiteX10" fmla="*/ 61912 w 150018"/>
                        <a:gd name="connsiteY10" fmla="*/ 97631 h 190500"/>
                        <a:gd name="connsiteX11" fmla="*/ 52387 w 150018"/>
                        <a:gd name="connsiteY11" fmla="*/ 85725 h 190500"/>
                        <a:gd name="connsiteX12" fmla="*/ 47625 w 150018"/>
                        <a:gd name="connsiteY12" fmla="*/ 78581 h 190500"/>
                        <a:gd name="connsiteX13" fmla="*/ 40481 w 150018"/>
                        <a:gd name="connsiteY13" fmla="*/ 73819 h 190500"/>
                        <a:gd name="connsiteX14" fmla="*/ 26193 w 150018"/>
                        <a:gd name="connsiteY14" fmla="*/ 61913 h 190500"/>
                        <a:gd name="connsiteX15" fmla="*/ 16668 w 150018"/>
                        <a:gd name="connsiteY15" fmla="*/ 47625 h 190500"/>
                        <a:gd name="connsiteX16" fmla="*/ 11906 w 150018"/>
                        <a:gd name="connsiteY16" fmla="*/ 40481 h 190500"/>
                        <a:gd name="connsiteX17" fmla="*/ 4762 w 150018"/>
                        <a:gd name="connsiteY17" fmla="*/ 19050 h 190500"/>
                        <a:gd name="connsiteX18" fmla="*/ 2381 w 150018"/>
                        <a:gd name="connsiteY18" fmla="*/ 11906 h 190500"/>
                        <a:gd name="connsiteX19" fmla="*/ 0 w 150018"/>
                        <a:gd name="connsiteY19" fmla="*/ 4763 h 190500"/>
                        <a:gd name="connsiteX20" fmla="*/ 0 w 150018"/>
                        <a:gd name="connsiteY20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83343 w 150018"/>
                        <a:gd name="connsiteY6" fmla="*/ 123825 h 190500"/>
                        <a:gd name="connsiteX7" fmla="*/ 73818 w 150018"/>
                        <a:gd name="connsiteY7" fmla="*/ 109538 h 190500"/>
                        <a:gd name="connsiteX8" fmla="*/ 69056 w 150018"/>
                        <a:gd name="connsiteY8" fmla="*/ 102394 h 190500"/>
                        <a:gd name="connsiteX9" fmla="*/ 61912 w 150018"/>
                        <a:gd name="connsiteY9" fmla="*/ 97631 h 190500"/>
                        <a:gd name="connsiteX10" fmla="*/ 52387 w 150018"/>
                        <a:gd name="connsiteY10" fmla="*/ 85725 h 190500"/>
                        <a:gd name="connsiteX11" fmla="*/ 47625 w 150018"/>
                        <a:gd name="connsiteY11" fmla="*/ 78581 h 190500"/>
                        <a:gd name="connsiteX12" fmla="*/ 40481 w 150018"/>
                        <a:gd name="connsiteY12" fmla="*/ 73819 h 190500"/>
                        <a:gd name="connsiteX13" fmla="*/ 26193 w 150018"/>
                        <a:gd name="connsiteY13" fmla="*/ 61913 h 190500"/>
                        <a:gd name="connsiteX14" fmla="*/ 16668 w 150018"/>
                        <a:gd name="connsiteY14" fmla="*/ 47625 h 190500"/>
                        <a:gd name="connsiteX15" fmla="*/ 11906 w 150018"/>
                        <a:gd name="connsiteY15" fmla="*/ 40481 h 190500"/>
                        <a:gd name="connsiteX16" fmla="*/ 4762 w 150018"/>
                        <a:gd name="connsiteY16" fmla="*/ 19050 h 190500"/>
                        <a:gd name="connsiteX17" fmla="*/ 2381 w 150018"/>
                        <a:gd name="connsiteY17" fmla="*/ 11906 h 190500"/>
                        <a:gd name="connsiteX18" fmla="*/ 0 w 150018"/>
                        <a:gd name="connsiteY18" fmla="*/ 4763 h 190500"/>
                        <a:gd name="connsiteX19" fmla="*/ 0 w 150018"/>
                        <a:gd name="connsiteY19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73818 w 150018"/>
                        <a:gd name="connsiteY6" fmla="*/ 109538 h 190500"/>
                        <a:gd name="connsiteX7" fmla="*/ 69056 w 150018"/>
                        <a:gd name="connsiteY7" fmla="*/ 102394 h 190500"/>
                        <a:gd name="connsiteX8" fmla="*/ 61912 w 150018"/>
                        <a:gd name="connsiteY8" fmla="*/ 97631 h 190500"/>
                        <a:gd name="connsiteX9" fmla="*/ 52387 w 150018"/>
                        <a:gd name="connsiteY9" fmla="*/ 85725 h 190500"/>
                        <a:gd name="connsiteX10" fmla="*/ 47625 w 150018"/>
                        <a:gd name="connsiteY10" fmla="*/ 78581 h 190500"/>
                        <a:gd name="connsiteX11" fmla="*/ 40481 w 150018"/>
                        <a:gd name="connsiteY11" fmla="*/ 73819 h 190500"/>
                        <a:gd name="connsiteX12" fmla="*/ 26193 w 150018"/>
                        <a:gd name="connsiteY12" fmla="*/ 61913 h 190500"/>
                        <a:gd name="connsiteX13" fmla="*/ 16668 w 150018"/>
                        <a:gd name="connsiteY13" fmla="*/ 47625 h 190500"/>
                        <a:gd name="connsiteX14" fmla="*/ 11906 w 150018"/>
                        <a:gd name="connsiteY14" fmla="*/ 40481 h 190500"/>
                        <a:gd name="connsiteX15" fmla="*/ 4762 w 150018"/>
                        <a:gd name="connsiteY15" fmla="*/ 19050 h 190500"/>
                        <a:gd name="connsiteX16" fmla="*/ 2381 w 150018"/>
                        <a:gd name="connsiteY16" fmla="*/ 11906 h 190500"/>
                        <a:gd name="connsiteX17" fmla="*/ 0 w 150018"/>
                        <a:gd name="connsiteY17" fmla="*/ 4763 h 190500"/>
                        <a:gd name="connsiteX18" fmla="*/ 0 w 150018"/>
                        <a:gd name="connsiteY18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07156 w 150018"/>
                        <a:gd name="connsiteY3" fmla="*/ 157163 h 190500"/>
                        <a:gd name="connsiteX4" fmla="*/ 90487 w 150018"/>
                        <a:gd name="connsiteY4" fmla="*/ 128588 h 190500"/>
                        <a:gd name="connsiteX5" fmla="*/ 73818 w 150018"/>
                        <a:gd name="connsiteY5" fmla="*/ 109538 h 190500"/>
                        <a:gd name="connsiteX6" fmla="*/ 69056 w 150018"/>
                        <a:gd name="connsiteY6" fmla="*/ 102394 h 190500"/>
                        <a:gd name="connsiteX7" fmla="*/ 61912 w 150018"/>
                        <a:gd name="connsiteY7" fmla="*/ 97631 h 190500"/>
                        <a:gd name="connsiteX8" fmla="*/ 52387 w 150018"/>
                        <a:gd name="connsiteY8" fmla="*/ 85725 h 190500"/>
                        <a:gd name="connsiteX9" fmla="*/ 47625 w 150018"/>
                        <a:gd name="connsiteY9" fmla="*/ 78581 h 190500"/>
                        <a:gd name="connsiteX10" fmla="*/ 40481 w 150018"/>
                        <a:gd name="connsiteY10" fmla="*/ 73819 h 190500"/>
                        <a:gd name="connsiteX11" fmla="*/ 26193 w 150018"/>
                        <a:gd name="connsiteY11" fmla="*/ 61913 h 190500"/>
                        <a:gd name="connsiteX12" fmla="*/ 16668 w 150018"/>
                        <a:gd name="connsiteY12" fmla="*/ 47625 h 190500"/>
                        <a:gd name="connsiteX13" fmla="*/ 11906 w 150018"/>
                        <a:gd name="connsiteY13" fmla="*/ 40481 h 190500"/>
                        <a:gd name="connsiteX14" fmla="*/ 4762 w 150018"/>
                        <a:gd name="connsiteY14" fmla="*/ 19050 h 190500"/>
                        <a:gd name="connsiteX15" fmla="*/ 2381 w 150018"/>
                        <a:gd name="connsiteY15" fmla="*/ 11906 h 190500"/>
                        <a:gd name="connsiteX16" fmla="*/ 0 w 150018"/>
                        <a:gd name="connsiteY16" fmla="*/ 4763 h 190500"/>
                        <a:gd name="connsiteX17" fmla="*/ 0 w 150018"/>
                        <a:gd name="connsiteY17" fmla="*/ 0 h 190500"/>
                        <a:gd name="connsiteX0" fmla="*/ 150018 w 150018"/>
                        <a:gd name="connsiteY0" fmla="*/ 190500 h 190500"/>
                        <a:gd name="connsiteX1" fmla="*/ 128587 w 150018"/>
                        <a:gd name="connsiteY1" fmla="*/ 176213 h 190500"/>
                        <a:gd name="connsiteX2" fmla="*/ 107156 w 150018"/>
                        <a:gd name="connsiteY2" fmla="*/ 157163 h 190500"/>
                        <a:gd name="connsiteX3" fmla="*/ 90487 w 150018"/>
                        <a:gd name="connsiteY3" fmla="*/ 128588 h 190500"/>
                        <a:gd name="connsiteX4" fmla="*/ 73818 w 150018"/>
                        <a:gd name="connsiteY4" fmla="*/ 109538 h 190500"/>
                        <a:gd name="connsiteX5" fmla="*/ 69056 w 150018"/>
                        <a:gd name="connsiteY5" fmla="*/ 102394 h 190500"/>
                        <a:gd name="connsiteX6" fmla="*/ 61912 w 150018"/>
                        <a:gd name="connsiteY6" fmla="*/ 97631 h 190500"/>
                        <a:gd name="connsiteX7" fmla="*/ 52387 w 150018"/>
                        <a:gd name="connsiteY7" fmla="*/ 85725 h 190500"/>
                        <a:gd name="connsiteX8" fmla="*/ 47625 w 150018"/>
                        <a:gd name="connsiteY8" fmla="*/ 78581 h 190500"/>
                        <a:gd name="connsiteX9" fmla="*/ 40481 w 150018"/>
                        <a:gd name="connsiteY9" fmla="*/ 73819 h 190500"/>
                        <a:gd name="connsiteX10" fmla="*/ 26193 w 150018"/>
                        <a:gd name="connsiteY10" fmla="*/ 61913 h 190500"/>
                        <a:gd name="connsiteX11" fmla="*/ 16668 w 150018"/>
                        <a:gd name="connsiteY11" fmla="*/ 47625 h 190500"/>
                        <a:gd name="connsiteX12" fmla="*/ 11906 w 150018"/>
                        <a:gd name="connsiteY12" fmla="*/ 40481 h 190500"/>
                        <a:gd name="connsiteX13" fmla="*/ 4762 w 150018"/>
                        <a:gd name="connsiteY13" fmla="*/ 19050 h 190500"/>
                        <a:gd name="connsiteX14" fmla="*/ 2381 w 150018"/>
                        <a:gd name="connsiteY14" fmla="*/ 11906 h 190500"/>
                        <a:gd name="connsiteX15" fmla="*/ 0 w 150018"/>
                        <a:gd name="connsiteY15" fmla="*/ 4763 h 190500"/>
                        <a:gd name="connsiteX16" fmla="*/ 0 w 150018"/>
                        <a:gd name="connsiteY16" fmla="*/ 0 h 190500"/>
                        <a:gd name="connsiteX0" fmla="*/ 128587 w 128587"/>
                        <a:gd name="connsiteY0" fmla="*/ 176213 h 176213"/>
                        <a:gd name="connsiteX1" fmla="*/ 107156 w 128587"/>
                        <a:gd name="connsiteY1" fmla="*/ 157163 h 176213"/>
                        <a:gd name="connsiteX2" fmla="*/ 90487 w 128587"/>
                        <a:gd name="connsiteY2" fmla="*/ 128588 h 176213"/>
                        <a:gd name="connsiteX3" fmla="*/ 73818 w 128587"/>
                        <a:gd name="connsiteY3" fmla="*/ 109538 h 176213"/>
                        <a:gd name="connsiteX4" fmla="*/ 69056 w 128587"/>
                        <a:gd name="connsiteY4" fmla="*/ 102394 h 176213"/>
                        <a:gd name="connsiteX5" fmla="*/ 61912 w 128587"/>
                        <a:gd name="connsiteY5" fmla="*/ 97631 h 176213"/>
                        <a:gd name="connsiteX6" fmla="*/ 52387 w 128587"/>
                        <a:gd name="connsiteY6" fmla="*/ 85725 h 176213"/>
                        <a:gd name="connsiteX7" fmla="*/ 47625 w 128587"/>
                        <a:gd name="connsiteY7" fmla="*/ 78581 h 176213"/>
                        <a:gd name="connsiteX8" fmla="*/ 40481 w 128587"/>
                        <a:gd name="connsiteY8" fmla="*/ 73819 h 176213"/>
                        <a:gd name="connsiteX9" fmla="*/ 26193 w 128587"/>
                        <a:gd name="connsiteY9" fmla="*/ 61913 h 176213"/>
                        <a:gd name="connsiteX10" fmla="*/ 16668 w 128587"/>
                        <a:gd name="connsiteY10" fmla="*/ 47625 h 176213"/>
                        <a:gd name="connsiteX11" fmla="*/ 11906 w 128587"/>
                        <a:gd name="connsiteY11" fmla="*/ 40481 h 176213"/>
                        <a:gd name="connsiteX12" fmla="*/ 4762 w 128587"/>
                        <a:gd name="connsiteY12" fmla="*/ 19050 h 176213"/>
                        <a:gd name="connsiteX13" fmla="*/ 2381 w 128587"/>
                        <a:gd name="connsiteY13" fmla="*/ 11906 h 176213"/>
                        <a:gd name="connsiteX14" fmla="*/ 0 w 128587"/>
                        <a:gd name="connsiteY14" fmla="*/ 4763 h 176213"/>
                        <a:gd name="connsiteX15" fmla="*/ 0 w 128587"/>
                        <a:gd name="connsiteY15" fmla="*/ 0 h 176213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7625 w 119062"/>
                        <a:gd name="connsiteY7" fmla="*/ 78581 h 169069"/>
                        <a:gd name="connsiteX8" fmla="*/ 40481 w 119062"/>
                        <a:gd name="connsiteY8" fmla="*/ 73819 h 169069"/>
                        <a:gd name="connsiteX9" fmla="*/ 26193 w 119062"/>
                        <a:gd name="connsiteY9" fmla="*/ 61913 h 169069"/>
                        <a:gd name="connsiteX10" fmla="*/ 16668 w 119062"/>
                        <a:gd name="connsiteY10" fmla="*/ 47625 h 169069"/>
                        <a:gd name="connsiteX11" fmla="*/ 11906 w 119062"/>
                        <a:gd name="connsiteY11" fmla="*/ 40481 h 169069"/>
                        <a:gd name="connsiteX12" fmla="*/ 4762 w 119062"/>
                        <a:gd name="connsiteY12" fmla="*/ 19050 h 169069"/>
                        <a:gd name="connsiteX13" fmla="*/ 2381 w 119062"/>
                        <a:gd name="connsiteY13" fmla="*/ 11906 h 169069"/>
                        <a:gd name="connsiteX14" fmla="*/ 0 w 119062"/>
                        <a:gd name="connsiteY14" fmla="*/ 4763 h 169069"/>
                        <a:gd name="connsiteX15" fmla="*/ 0 w 119062"/>
                        <a:gd name="connsiteY15" fmla="*/ 0 h 169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19062" h="169069">
                          <a:moveTo>
                            <a:pt x="119062" y="169069"/>
                          </a:moveTo>
                          <a:cubicBezTo>
                            <a:pt x="111918" y="163513"/>
                            <a:pt x="111918" y="163910"/>
                            <a:pt x="107156" y="157163"/>
                          </a:cubicBezTo>
                          <a:cubicBezTo>
                            <a:pt x="102394" y="150416"/>
                            <a:pt x="96043" y="136526"/>
                            <a:pt x="90487" y="128588"/>
                          </a:cubicBezTo>
                          <a:cubicBezTo>
                            <a:pt x="84931" y="120651"/>
                            <a:pt x="77390" y="113903"/>
                            <a:pt x="73818" y="109538"/>
                          </a:cubicBezTo>
                          <a:cubicBezTo>
                            <a:pt x="70246" y="105173"/>
                            <a:pt x="71437" y="103982"/>
                            <a:pt x="69056" y="102394"/>
                          </a:cubicBezTo>
                          <a:lnTo>
                            <a:pt x="61912" y="97631"/>
                          </a:lnTo>
                          <a:cubicBezTo>
                            <a:pt x="57276" y="83724"/>
                            <a:pt x="63158" y="96497"/>
                            <a:pt x="52387" y="85725"/>
                          </a:cubicBezTo>
                          <a:cubicBezTo>
                            <a:pt x="50363" y="83701"/>
                            <a:pt x="49649" y="80605"/>
                            <a:pt x="47625" y="78581"/>
                          </a:cubicBezTo>
                          <a:cubicBezTo>
                            <a:pt x="45601" y="76557"/>
                            <a:pt x="42680" y="75651"/>
                            <a:pt x="40481" y="73819"/>
                          </a:cubicBezTo>
                          <a:cubicBezTo>
                            <a:pt x="22146" y="58540"/>
                            <a:pt x="43930" y="73736"/>
                            <a:pt x="26193" y="61913"/>
                          </a:cubicBezTo>
                          <a:lnTo>
                            <a:pt x="16668" y="47625"/>
                          </a:lnTo>
                          <a:cubicBezTo>
                            <a:pt x="15081" y="45244"/>
                            <a:pt x="12811" y="43196"/>
                            <a:pt x="11906" y="40481"/>
                          </a:cubicBezTo>
                          <a:lnTo>
                            <a:pt x="4762" y="19050"/>
                          </a:lnTo>
                          <a:lnTo>
                            <a:pt x="2381" y="11906"/>
                          </a:lnTo>
                          <a:cubicBezTo>
                            <a:pt x="1587" y="9525"/>
                            <a:pt x="0" y="7273"/>
                            <a:pt x="0" y="4763"/>
                          </a:cubicBezTo>
                          <a:lnTo>
                            <a:pt x="0" y="0"/>
                          </a:lnTo>
                        </a:path>
                      </a:pathLst>
                    </a:custGeom>
                    <a:ln w="1270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60" name="Freeform 259"/>
                    <p:cNvSpPr/>
                    <p:nvPr/>
                  </p:nvSpPr>
                  <p:spPr>
                    <a:xfrm>
                      <a:off x="6227278" y="1779523"/>
                      <a:ext cx="112706" cy="77787"/>
                    </a:xfrm>
                    <a:custGeom>
                      <a:avLst/>
                      <a:gdLst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61925 w 171450"/>
                        <a:gd name="connsiteY2" fmla="*/ 211931 h 230981"/>
                        <a:gd name="connsiteX3" fmla="*/ 150018 w 171450"/>
                        <a:gd name="connsiteY3" fmla="*/ 190500 h 230981"/>
                        <a:gd name="connsiteX4" fmla="*/ 142875 w 171450"/>
                        <a:gd name="connsiteY4" fmla="*/ 188119 h 230981"/>
                        <a:gd name="connsiteX5" fmla="*/ 128587 w 171450"/>
                        <a:gd name="connsiteY5" fmla="*/ 176213 h 230981"/>
                        <a:gd name="connsiteX6" fmla="*/ 121443 w 171450"/>
                        <a:gd name="connsiteY6" fmla="*/ 171450 h 230981"/>
                        <a:gd name="connsiteX7" fmla="*/ 107156 w 171450"/>
                        <a:gd name="connsiteY7" fmla="*/ 157163 h 230981"/>
                        <a:gd name="connsiteX8" fmla="*/ 97631 w 171450"/>
                        <a:gd name="connsiteY8" fmla="*/ 135731 h 230981"/>
                        <a:gd name="connsiteX9" fmla="*/ 90487 w 171450"/>
                        <a:gd name="connsiteY9" fmla="*/ 128588 h 230981"/>
                        <a:gd name="connsiteX10" fmla="*/ 83343 w 171450"/>
                        <a:gd name="connsiteY10" fmla="*/ 123825 h 230981"/>
                        <a:gd name="connsiteX11" fmla="*/ 73818 w 171450"/>
                        <a:gd name="connsiteY11" fmla="*/ 109538 h 230981"/>
                        <a:gd name="connsiteX12" fmla="*/ 69056 w 171450"/>
                        <a:gd name="connsiteY12" fmla="*/ 102394 h 230981"/>
                        <a:gd name="connsiteX13" fmla="*/ 61912 w 171450"/>
                        <a:gd name="connsiteY13" fmla="*/ 97631 h 230981"/>
                        <a:gd name="connsiteX14" fmla="*/ 52387 w 171450"/>
                        <a:gd name="connsiteY14" fmla="*/ 85725 h 230981"/>
                        <a:gd name="connsiteX15" fmla="*/ 47625 w 171450"/>
                        <a:gd name="connsiteY15" fmla="*/ 78581 h 230981"/>
                        <a:gd name="connsiteX16" fmla="*/ 40481 w 171450"/>
                        <a:gd name="connsiteY16" fmla="*/ 73819 h 230981"/>
                        <a:gd name="connsiteX17" fmla="*/ 26193 w 171450"/>
                        <a:gd name="connsiteY17" fmla="*/ 61913 h 230981"/>
                        <a:gd name="connsiteX18" fmla="*/ 16668 w 171450"/>
                        <a:gd name="connsiteY18" fmla="*/ 47625 h 230981"/>
                        <a:gd name="connsiteX19" fmla="*/ 11906 w 171450"/>
                        <a:gd name="connsiteY19" fmla="*/ 40481 h 230981"/>
                        <a:gd name="connsiteX20" fmla="*/ 4762 w 171450"/>
                        <a:gd name="connsiteY20" fmla="*/ 19050 h 230981"/>
                        <a:gd name="connsiteX21" fmla="*/ 2381 w 171450"/>
                        <a:gd name="connsiteY21" fmla="*/ 11906 h 230981"/>
                        <a:gd name="connsiteX22" fmla="*/ 0 w 171450"/>
                        <a:gd name="connsiteY22" fmla="*/ 4763 h 230981"/>
                        <a:gd name="connsiteX23" fmla="*/ 0 w 171450"/>
                        <a:gd name="connsiteY23" fmla="*/ 0 h 230981"/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50018 w 171450"/>
                        <a:gd name="connsiteY2" fmla="*/ 190500 h 230981"/>
                        <a:gd name="connsiteX3" fmla="*/ 142875 w 171450"/>
                        <a:gd name="connsiteY3" fmla="*/ 188119 h 230981"/>
                        <a:gd name="connsiteX4" fmla="*/ 128587 w 171450"/>
                        <a:gd name="connsiteY4" fmla="*/ 176213 h 230981"/>
                        <a:gd name="connsiteX5" fmla="*/ 121443 w 171450"/>
                        <a:gd name="connsiteY5" fmla="*/ 171450 h 230981"/>
                        <a:gd name="connsiteX6" fmla="*/ 107156 w 171450"/>
                        <a:gd name="connsiteY6" fmla="*/ 157163 h 230981"/>
                        <a:gd name="connsiteX7" fmla="*/ 97631 w 171450"/>
                        <a:gd name="connsiteY7" fmla="*/ 135731 h 230981"/>
                        <a:gd name="connsiteX8" fmla="*/ 90487 w 171450"/>
                        <a:gd name="connsiteY8" fmla="*/ 128588 h 230981"/>
                        <a:gd name="connsiteX9" fmla="*/ 83343 w 171450"/>
                        <a:gd name="connsiteY9" fmla="*/ 123825 h 230981"/>
                        <a:gd name="connsiteX10" fmla="*/ 73818 w 171450"/>
                        <a:gd name="connsiteY10" fmla="*/ 109538 h 230981"/>
                        <a:gd name="connsiteX11" fmla="*/ 69056 w 171450"/>
                        <a:gd name="connsiteY11" fmla="*/ 102394 h 230981"/>
                        <a:gd name="connsiteX12" fmla="*/ 61912 w 171450"/>
                        <a:gd name="connsiteY12" fmla="*/ 97631 h 230981"/>
                        <a:gd name="connsiteX13" fmla="*/ 52387 w 171450"/>
                        <a:gd name="connsiteY13" fmla="*/ 85725 h 230981"/>
                        <a:gd name="connsiteX14" fmla="*/ 47625 w 171450"/>
                        <a:gd name="connsiteY14" fmla="*/ 78581 h 230981"/>
                        <a:gd name="connsiteX15" fmla="*/ 40481 w 171450"/>
                        <a:gd name="connsiteY15" fmla="*/ 73819 h 230981"/>
                        <a:gd name="connsiteX16" fmla="*/ 26193 w 171450"/>
                        <a:gd name="connsiteY16" fmla="*/ 61913 h 230981"/>
                        <a:gd name="connsiteX17" fmla="*/ 16668 w 171450"/>
                        <a:gd name="connsiteY17" fmla="*/ 47625 h 230981"/>
                        <a:gd name="connsiteX18" fmla="*/ 11906 w 171450"/>
                        <a:gd name="connsiteY18" fmla="*/ 40481 h 230981"/>
                        <a:gd name="connsiteX19" fmla="*/ 4762 w 171450"/>
                        <a:gd name="connsiteY19" fmla="*/ 19050 h 230981"/>
                        <a:gd name="connsiteX20" fmla="*/ 2381 w 171450"/>
                        <a:gd name="connsiteY20" fmla="*/ 11906 h 230981"/>
                        <a:gd name="connsiteX21" fmla="*/ 0 w 171450"/>
                        <a:gd name="connsiteY21" fmla="*/ 4763 h 230981"/>
                        <a:gd name="connsiteX22" fmla="*/ 0 w 171450"/>
                        <a:gd name="connsiteY22" fmla="*/ 0 h 230981"/>
                        <a:gd name="connsiteX0" fmla="*/ 171450 w 171450"/>
                        <a:gd name="connsiteY0" fmla="*/ 230981 h 230981"/>
                        <a:gd name="connsiteX1" fmla="*/ 150018 w 171450"/>
                        <a:gd name="connsiteY1" fmla="*/ 190500 h 230981"/>
                        <a:gd name="connsiteX2" fmla="*/ 142875 w 171450"/>
                        <a:gd name="connsiteY2" fmla="*/ 188119 h 230981"/>
                        <a:gd name="connsiteX3" fmla="*/ 128587 w 171450"/>
                        <a:gd name="connsiteY3" fmla="*/ 176213 h 230981"/>
                        <a:gd name="connsiteX4" fmla="*/ 121443 w 171450"/>
                        <a:gd name="connsiteY4" fmla="*/ 171450 h 230981"/>
                        <a:gd name="connsiteX5" fmla="*/ 107156 w 171450"/>
                        <a:gd name="connsiteY5" fmla="*/ 157163 h 230981"/>
                        <a:gd name="connsiteX6" fmla="*/ 97631 w 171450"/>
                        <a:gd name="connsiteY6" fmla="*/ 135731 h 230981"/>
                        <a:gd name="connsiteX7" fmla="*/ 90487 w 171450"/>
                        <a:gd name="connsiteY7" fmla="*/ 128588 h 230981"/>
                        <a:gd name="connsiteX8" fmla="*/ 83343 w 171450"/>
                        <a:gd name="connsiteY8" fmla="*/ 123825 h 230981"/>
                        <a:gd name="connsiteX9" fmla="*/ 73818 w 171450"/>
                        <a:gd name="connsiteY9" fmla="*/ 109538 h 230981"/>
                        <a:gd name="connsiteX10" fmla="*/ 69056 w 171450"/>
                        <a:gd name="connsiteY10" fmla="*/ 102394 h 230981"/>
                        <a:gd name="connsiteX11" fmla="*/ 61912 w 171450"/>
                        <a:gd name="connsiteY11" fmla="*/ 97631 h 230981"/>
                        <a:gd name="connsiteX12" fmla="*/ 52387 w 171450"/>
                        <a:gd name="connsiteY12" fmla="*/ 85725 h 230981"/>
                        <a:gd name="connsiteX13" fmla="*/ 47625 w 171450"/>
                        <a:gd name="connsiteY13" fmla="*/ 78581 h 230981"/>
                        <a:gd name="connsiteX14" fmla="*/ 40481 w 171450"/>
                        <a:gd name="connsiteY14" fmla="*/ 73819 h 230981"/>
                        <a:gd name="connsiteX15" fmla="*/ 26193 w 171450"/>
                        <a:gd name="connsiteY15" fmla="*/ 61913 h 230981"/>
                        <a:gd name="connsiteX16" fmla="*/ 16668 w 171450"/>
                        <a:gd name="connsiteY16" fmla="*/ 47625 h 230981"/>
                        <a:gd name="connsiteX17" fmla="*/ 11906 w 171450"/>
                        <a:gd name="connsiteY17" fmla="*/ 40481 h 230981"/>
                        <a:gd name="connsiteX18" fmla="*/ 4762 w 171450"/>
                        <a:gd name="connsiteY18" fmla="*/ 19050 h 230981"/>
                        <a:gd name="connsiteX19" fmla="*/ 2381 w 171450"/>
                        <a:gd name="connsiteY19" fmla="*/ 11906 h 230981"/>
                        <a:gd name="connsiteX20" fmla="*/ 0 w 171450"/>
                        <a:gd name="connsiteY20" fmla="*/ 4763 h 230981"/>
                        <a:gd name="connsiteX21" fmla="*/ 0 w 171450"/>
                        <a:gd name="connsiteY21" fmla="*/ 0 h 230981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7631 w 150018"/>
                        <a:gd name="connsiteY5" fmla="*/ 135731 h 190500"/>
                        <a:gd name="connsiteX6" fmla="*/ 90487 w 150018"/>
                        <a:gd name="connsiteY6" fmla="*/ 128588 h 190500"/>
                        <a:gd name="connsiteX7" fmla="*/ 83343 w 150018"/>
                        <a:gd name="connsiteY7" fmla="*/ 123825 h 190500"/>
                        <a:gd name="connsiteX8" fmla="*/ 73818 w 150018"/>
                        <a:gd name="connsiteY8" fmla="*/ 109538 h 190500"/>
                        <a:gd name="connsiteX9" fmla="*/ 69056 w 150018"/>
                        <a:gd name="connsiteY9" fmla="*/ 102394 h 190500"/>
                        <a:gd name="connsiteX10" fmla="*/ 61912 w 150018"/>
                        <a:gd name="connsiteY10" fmla="*/ 97631 h 190500"/>
                        <a:gd name="connsiteX11" fmla="*/ 52387 w 150018"/>
                        <a:gd name="connsiteY11" fmla="*/ 85725 h 190500"/>
                        <a:gd name="connsiteX12" fmla="*/ 47625 w 150018"/>
                        <a:gd name="connsiteY12" fmla="*/ 78581 h 190500"/>
                        <a:gd name="connsiteX13" fmla="*/ 40481 w 150018"/>
                        <a:gd name="connsiteY13" fmla="*/ 73819 h 190500"/>
                        <a:gd name="connsiteX14" fmla="*/ 26193 w 150018"/>
                        <a:gd name="connsiteY14" fmla="*/ 61913 h 190500"/>
                        <a:gd name="connsiteX15" fmla="*/ 16668 w 150018"/>
                        <a:gd name="connsiteY15" fmla="*/ 47625 h 190500"/>
                        <a:gd name="connsiteX16" fmla="*/ 11906 w 150018"/>
                        <a:gd name="connsiteY16" fmla="*/ 40481 h 190500"/>
                        <a:gd name="connsiteX17" fmla="*/ 4762 w 150018"/>
                        <a:gd name="connsiteY17" fmla="*/ 19050 h 190500"/>
                        <a:gd name="connsiteX18" fmla="*/ 2381 w 150018"/>
                        <a:gd name="connsiteY18" fmla="*/ 11906 h 190500"/>
                        <a:gd name="connsiteX19" fmla="*/ 0 w 150018"/>
                        <a:gd name="connsiteY19" fmla="*/ 4763 h 190500"/>
                        <a:gd name="connsiteX20" fmla="*/ 0 w 150018"/>
                        <a:gd name="connsiteY20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83343 w 150018"/>
                        <a:gd name="connsiteY6" fmla="*/ 123825 h 190500"/>
                        <a:gd name="connsiteX7" fmla="*/ 73818 w 150018"/>
                        <a:gd name="connsiteY7" fmla="*/ 109538 h 190500"/>
                        <a:gd name="connsiteX8" fmla="*/ 69056 w 150018"/>
                        <a:gd name="connsiteY8" fmla="*/ 102394 h 190500"/>
                        <a:gd name="connsiteX9" fmla="*/ 61912 w 150018"/>
                        <a:gd name="connsiteY9" fmla="*/ 97631 h 190500"/>
                        <a:gd name="connsiteX10" fmla="*/ 52387 w 150018"/>
                        <a:gd name="connsiteY10" fmla="*/ 85725 h 190500"/>
                        <a:gd name="connsiteX11" fmla="*/ 47625 w 150018"/>
                        <a:gd name="connsiteY11" fmla="*/ 78581 h 190500"/>
                        <a:gd name="connsiteX12" fmla="*/ 40481 w 150018"/>
                        <a:gd name="connsiteY12" fmla="*/ 73819 h 190500"/>
                        <a:gd name="connsiteX13" fmla="*/ 26193 w 150018"/>
                        <a:gd name="connsiteY13" fmla="*/ 61913 h 190500"/>
                        <a:gd name="connsiteX14" fmla="*/ 16668 w 150018"/>
                        <a:gd name="connsiteY14" fmla="*/ 47625 h 190500"/>
                        <a:gd name="connsiteX15" fmla="*/ 11906 w 150018"/>
                        <a:gd name="connsiteY15" fmla="*/ 40481 h 190500"/>
                        <a:gd name="connsiteX16" fmla="*/ 4762 w 150018"/>
                        <a:gd name="connsiteY16" fmla="*/ 19050 h 190500"/>
                        <a:gd name="connsiteX17" fmla="*/ 2381 w 150018"/>
                        <a:gd name="connsiteY17" fmla="*/ 11906 h 190500"/>
                        <a:gd name="connsiteX18" fmla="*/ 0 w 150018"/>
                        <a:gd name="connsiteY18" fmla="*/ 4763 h 190500"/>
                        <a:gd name="connsiteX19" fmla="*/ 0 w 150018"/>
                        <a:gd name="connsiteY19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73818 w 150018"/>
                        <a:gd name="connsiteY6" fmla="*/ 109538 h 190500"/>
                        <a:gd name="connsiteX7" fmla="*/ 69056 w 150018"/>
                        <a:gd name="connsiteY7" fmla="*/ 102394 h 190500"/>
                        <a:gd name="connsiteX8" fmla="*/ 61912 w 150018"/>
                        <a:gd name="connsiteY8" fmla="*/ 97631 h 190500"/>
                        <a:gd name="connsiteX9" fmla="*/ 52387 w 150018"/>
                        <a:gd name="connsiteY9" fmla="*/ 85725 h 190500"/>
                        <a:gd name="connsiteX10" fmla="*/ 47625 w 150018"/>
                        <a:gd name="connsiteY10" fmla="*/ 78581 h 190500"/>
                        <a:gd name="connsiteX11" fmla="*/ 40481 w 150018"/>
                        <a:gd name="connsiteY11" fmla="*/ 73819 h 190500"/>
                        <a:gd name="connsiteX12" fmla="*/ 26193 w 150018"/>
                        <a:gd name="connsiteY12" fmla="*/ 61913 h 190500"/>
                        <a:gd name="connsiteX13" fmla="*/ 16668 w 150018"/>
                        <a:gd name="connsiteY13" fmla="*/ 47625 h 190500"/>
                        <a:gd name="connsiteX14" fmla="*/ 11906 w 150018"/>
                        <a:gd name="connsiteY14" fmla="*/ 40481 h 190500"/>
                        <a:gd name="connsiteX15" fmla="*/ 4762 w 150018"/>
                        <a:gd name="connsiteY15" fmla="*/ 19050 h 190500"/>
                        <a:gd name="connsiteX16" fmla="*/ 2381 w 150018"/>
                        <a:gd name="connsiteY16" fmla="*/ 11906 h 190500"/>
                        <a:gd name="connsiteX17" fmla="*/ 0 w 150018"/>
                        <a:gd name="connsiteY17" fmla="*/ 4763 h 190500"/>
                        <a:gd name="connsiteX18" fmla="*/ 0 w 150018"/>
                        <a:gd name="connsiteY18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07156 w 150018"/>
                        <a:gd name="connsiteY3" fmla="*/ 157163 h 190500"/>
                        <a:gd name="connsiteX4" fmla="*/ 90487 w 150018"/>
                        <a:gd name="connsiteY4" fmla="*/ 128588 h 190500"/>
                        <a:gd name="connsiteX5" fmla="*/ 73818 w 150018"/>
                        <a:gd name="connsiteY5" fmla="*/ 109538 h 190500"/>
                        <a:gd name="connsiteX6" fmla="*/ 69056 w 150018"/>
                        <a:gd name="connsiteY6" fmla="*/ 102394 h 190500"/>
                        <a:gd name="connsiteX7" fmla="*/ 61912 w 150018"/>
                        <a:gd name="connsiteY7" fmla="*/ 97631 h 190500"/>
                        <a:gd name="connsiteX8" fmla="*/ 52387 w 150018"/>
                        <a:gd name="connsiteY8" fmla="*/ 85725 h 190500"/>
                        <a:gd name="connsiteX9" fmla="*/ 47625 w 150018"/>
                        <a:gd name="connsiteY9" fmla="*/ 78581 h 190500"/>
                        <a:gd name="connsiteX10" fmla="*/ 40481 w 150018"/>
                        <a:gd name="connsiteY10" fmla="*/ 73819 h 190500"/>
                        <a:gd name="connsiteX11" fmla="*/ 26193 w 150018"/>
                        <a:gd name="connsiteY11" fmla="*/ 61913 h 190500"/>
                        <a:gd name="connsiteX12" fmla="*/ 16668 w 150018"/>
                        <a:gd name="connsiteY12" fmla="*/ 47625 h 190500"/>
                        <a:gd name="connsiteX13" fmla="*/ 11906 w 150018"/>
                        <a:gd name="connsiteY13" fmla="*/ 40481 h 190500"/>
                        <a:gd name="connsiteX14" fmla="*/ 4762 w 150018"/>
                        <a:gd name="connsiteY14" fmla="*/ 19050 h 190500"/>
                        <a:gd name="connsiteX15" fmla="*/ 2381 w 150018"/>
                        <a:gd name="connsiteY15" fmla="*/ 11906 h 190500"/>
                        <a:gd name="connsiteX16" fmla="*/ 0 w 150018"/>
                        <a:gd name="connsiteY16" fmla="*/ 4763 h 190500"/>
                        <a:gd name="connsiteX17" fmla="*/ 0 w 150018"/>
                        <a:gd name="connsiteY17" fmla="*/ 0 h 190500"/>
                        <a:gd name="connsiteX0" fmla="*/ 150018 w 150018"/>
                        <a:gd name="connsiteY0" fmla="*/ 190500 h 190500"/>
                        <a:gd name="connsiteX1" fmla="*/ 128587 w 150018"/>
                        <a:gd name="connsiteY1" fmla="*/ 176213 h 190500"/>
                        <a:gd name="connsiteX2" fmla="*/ 107156 w 150018"/>
                        <a:gd name="connsiteY2" fmla="*/ 157163 h 190500"/>
                        <a:gd name="connsiteX3" fmla="*/ 90487 w 150018"/>
                        <a:gd name="connsiteY3" fmla="*/ 128588 h 190500"/>
                        <a:gd name="connsiteX4" fmla="*/ 73818 w 150018"/>
                        <a:gd name="connsiteY4" fmla="*/ 109538 h 190500"/>
                        <a:gd name="connsiteX5" fmla="*/ 69056 w 150018"/>
                        <a:gd name="connsiteY5" fmla="*/ 102394 h 190500"/>
                        <a:gd name="connsiteX6" fmla="*/ 61912 w 150018"/>
                        <a:gd name="connsiteY6" fmla="*/ 97631 h 190500"/>
                        <a:gd name="connsiteX7" fmla="*/ 52387 w 150018"/>
                        <a:gd name="connsiteY7" fmla="*/ 85725 h 190500"/>
                        <a:gd name="connsiteX8" fmla="*/ 47625 w 150018"/>
                        <a:gd name="connsiteY8" fmla="*/ 78581 h 190500"/>
                        <a:gd name="connsiteX9" fmla="*/ 40481 w 150018"/>
                        <a:gd name="connsiteY9" fmla="*/ 73819 h 190500"/>
                        <a:gd name="connsiteX10" fmla="*/ 26193 w 150018"/>
                        <a:gd name="connsiteY10" fmla="*/ 61913 h 190500"/>
                        <a:gd name="connsiteX11" fmla="*/ 16668 w 150018"/>
                        <a:gd name="connsiteY11" fmla="*/ 47625 h 190500"/>
                        <a:gd name="connsiteX12" fmla="*/ 11906 w 150018"/>
                        <a:gd name="connsiteY12" fmla="*/ 40481 h 190500"/>
                        <a:gd name="connsiteX13" fmla="*/ 4762 w 150018"/>
                        <a:gd name="connsiteY13" fmla="*/ 19050 h 190500"/>
                        <a:gd name="connsiteX14" fmla="*/ 2381 w 150018"/>
                        <a:gd name="connsiteY14" fmla="*/ 11906 h 190500"/>
                        <a:gd name="connsiteX15" fmla="*/ 0 w 150018"/>
                        <a:gd name="connsiteY15" fmla="*/ 4763 h 190500"/>
                        <a:gd name="connsiteX16" fmla="*/ 0 w 150018"/>
                        <a:gd name="connsiteY16" fmla="*/ 0 h 190500"/>
                        <a:gd name="connsiteX0" fmla="*/ 128587 w 128587"/>
                        <a:gd name="connsiteY0" fmla="*/ 176213 h 176213"/>
                        <a:gd name="connsiteX1" fmla="*/ 107156 w 128587"/>
                        <a:gd name="connsiteY1" fmla="*/ 157163 h 176213"/>
                        <a:gd name="connsiteX2" fmla="*/ 90487 w 128587"/>
                        <a:gd name="connsiteY2" fmla="*/ 128588 h 176213"/>
                        <a:gd name="connsiteX3" fmla="*/ 73818 w 128587"/>
                        <a:gd name="connsiteY3" fmla="*/ 109538 h 176213"/>
                        <a:gd name="connsiteX4" fmla="*/ 69056 w 128587"/>
                        <a:gd name="connsiteY4" fmla="*/ 102394 h 176213"/>
                        <a:gd name="connsiteX5" fmla="*/ 61912 w 128587"/>
                        <a:gd name="connsiteY5" fmla="*/ 97631 h 176213"/>
                        <a:gd name="connsiteX6" fmla="*/ 52387 w 128587"/>
                        <a:gd name="connsiteY6" fmla="*/ 85725 h 176213"/>
                        <a:gd name="connsiteX7" fmla="*/ 47625 w 128587"/>
                        <a:gd name="connsiteY7" fmla="*/ 78581 h 176213"/>
                        <a:gd name="connsiteX8" fmla="*/ 40481 w 128587"/>
                        <a:gd name="connsiteY8" fmla="*/ 73819 h 176213"/>
                        <a:gd name="connsiteX9" fmla="*/ 26193 w 128587"/>
                        <a:gd name="connsiteY9" fmla="*/ 61913 h 176213"/>
                        <a:gd name="connsiteX10" fmla="*/ 16668 w 128587"/>
                        <a:gd name="connsiteY10" fmla="*/ 47625 h 176213"/>
                        <a:gd name="connsiteX11" fmla="*/ 11906 w 128587"/>
                        <a:gd name="connsiteY11" fmla="*/ 40481 h 176213"/>
                        <a:gd name="connsiteX12" fmla="*/ 4762 w 128587"/>
                        <a:gd name="connsiteY12" fmla="*/ 19050 h 176213"/>
                        <a:gd name="connsiteX13" fmla="*/ 2381 w 128587"/>
                        <a:gd name="connsiteY13" fmla="*/ 11906 h 176213"/>
                        <a:gd name="connsiteX14" fmla="*/ 0 w 128587"/>
                        <a:gd name="connsiteY14" fmla="*/ 4763 h 176213"/>
                        <a:gd name="connsiteX15" fmla="*/ 0 w 128587"/>
                        <a:gd name="connsiteY15" fmla="*/ 0 h 176213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7625 w 119062"/>
                        <a:gd name="connsiteY7" fmla="*/ 78581 h 169069"/>
                        <a:gd name="connsiteX8" fmla="*/ 40481 w 119062"/>
                        <a:gd name="connsiteY8" fmla="*/ 73819 h 169069"/>
                        <a:gd name="connsiteX9" fmla="*/ 26193 w 119062"/>
                        <a:gd name="connsiteY9" fmla="*/ 61913 h 169069"/>
                        <a:gd name="connsiteX10" fmla="*/ 16668 w 119062"/>
                        <a:gd name="connsiteY10" fmla="*/ 47625 h 169069"/>
                        <a:gd name="connsiteX11" fmla="*/ 11906 w 119062"/>
                        <a:gd name="connsiteY11" fmla="*/ 40481 h 169069"/>
                        <a:gd name="connsiteX12" fmla="*/ 4762 w 119062"/>
                        <a:gd name="connsiteY12" fmla="*/ 19050 h 169069"/>
                        <a:gd name="connsiteX13" fmla="*/ 2381 w 119062"/>
                        <a:gd name="connsiteY13" fmla="*/ 11906 h 169069"/>
                        <a:gd name="connsiteX14" fmla="*/ 0 w 119062"/>
                        <a:gd name="connsiteY14" fmla="*/ 4763 h 169069"/>
                        <a:gd name="connsiteX15" fmla="*/ 0 w 119062"/>
                        <a:gd name="connsiteY15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0481 w 119062"/>
                        <a:gd name="connsiteY7" fmla="*/ 73819 h 169069"/>
                        <a:gd name="connsiteX8" fmla="*/ 26193 w 119062"/>
                        <a:gd name="connsiteY8" fmla="*/ 61913 h 169069"/>
                        <a:gd name="connsiteX9" fmla="*/ 16668 w 119062"/>
                        <a:gd name="connsiteY9" fmla="*/ 47625 h 169069"/>
                        <a:gd name="connsiteX10" fmla="*/ 11906 w 119062"/>
                        <a:gd name="connsiteY10" fmla="*/ 40481 h 169069"/>
                        <a:gd name="connsiteX11" fmla="*/ 4762 w 119062"/>
                        <a:gd name="connsiteY11" fmla="*/ 19050 h 169069"/>
                        <a:gd name="connsiteX12" fmla="*/ 2381 w 119062"/>
                        <a:gd name="connsiteY12" fmla="*/ 11906 h 169069"/>
                        <a:gd name="connsiteX13" fmla="*/ 0 w 119062"/>
                        <a:gd name="connsiteY13" fmla="*/ 4763 h 169069"/>
                        <a:gd name="connsiteX14" fmla="*/ 0 w 119062"/>
                        <a:gd name="connsiteY14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26193 w 119062"/>
                        <a:gd name="connsiteY7" fmla="*/ 61913 h 169069"/>
                        <a:gd name="connsiteX8" fmla="*/ 16668 w 119062"/>
                        <a:gd name="connsiteY8" fmla="*/ 47625 h 169069"/>
                        <a:gd name="connsiteX9" fmla="*/ 11906 w 119062"/>
                        <a:gd name="connsiteY9" fmla="*/ 40481 h 169069"/>
                        <a:gd name="connsiteX10" fmla="*/ 4762 w 119062"/>
                        <a:gd name="connsiteY10" fmla="*/ 19050 h 169069"/>
                        <a:gd name="connsiteX11" fmla="*/ 2381 w 119062"/>
                        <a:gd name="connsiteY11" fmla="*/ 11906 h 169069"/>
                        <a:gd name="connsiteX12" fmla="*/ 0 w 119062"/>
                        <a:gd name="connsiteY12" fmla="*/ 4763 h 169069"/>
                        <a:gd name="connsiteX13" fmla="*/ 0 w 119062"/>
                        <a:gd name="connsiteY13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1912 w 119062"/>
                        <a:gd name="connsiteY4" fmla="*/ 97631 h 169069"/>
                        <a:gd name="connsiteX5" fmla="*/ 52387 w 119062"/>
                        <a:gd name="connsiteY5" fmla="*/ 85725 h 169069"/>
                        <a:gd name="connsiteX6" fmla="*/ 26193 w 119062"/>
                        <a:gd name="connsiteY6" fmla="*/ 61913 h 169069"/>
                        <a:gd name="connsiteX7" fmla="*/ 16668 w 119062"/>
                        <a:gd name="connsiteY7" fmla="*/ 47625 h 169069"/>
                        <a:gd name="connsiteX8" fmla="*/ 11906 w 119062"/>
                        <a:gd name="connsiteY8" fmla="*/ 40481 h 169069"/>
                        <a:gd name="connsiteX9" fmla="*/ 4762 w 119062"/>
                        <a:gd name="connsiteY9" fmla="*/ 19050 h 169069"/>
                        <a:gd name="connsiteX10" fmla="*/ 2381 w 119062"/>
                        <a:gd name="connsiteY10" fmla="*/ 11906 h 169069"/>
                        <a:gd name="connsiteX11" fmla="*/ 0 w 119062"/>
                        <a:gd name="connsiteY11" fmla="*/ 4763 h 169069"/>
                        <a:gd name="connsiteX12" fmla="*/ 0 w 119062"/>
                        <a:gd name="connsiteY12" fmla="*/ 0 h 169069"/>
                        <a:gd name="connsiteX0" fmla="*/ 116680 w 116680"/>
                        <a:gd name="connsiteY0" fmla="*/ 78581 h 158653"/>
                        <a:gd name="connsiteX1" fmla="*/ 107156 w 116680"/>
                        <a:gd name="connsiteY1" fmla="*/ 157163 h 158653"/>
                        <a:gd name="connsiteX2" fmla="*/ 90487 w 116680"/>
                        <a:gd name="connsiteY2" fmla="*/ 128588 h 158653"/>
                        <a:gd name="connsiteX3" fmla="*/ 73818 w 116680"/>
                        <a:gd name="connsiteY3" fmla="*/ 109538 h 158653"/>
                        <a:gd name="connsiteX4" fmla="*/ 61912 w 116680"/>
                        <a:gd name="connsiteY4" fmla="*/ 97631 h 158653"/>
                        <a:gd name="connsiteX5" fmla="*/ 52387 w 116680"/>
                        <a:gd name="connsiteY5" fmla="*/ 85725 h 158653"/>
                        <a:gd name="connsiteX6" fmla="*/ 26193 w 116680"/>
                        <a:gd name="connsiteY6" fmla="*/ 61913 h 158653"/>
                        <a:gd name="connsiteX7" fmla="*/ 16668 w 116680"/>
                        <a:gd name="connsiteY7" fmla="*/ 47625 h 158653"/>
                        <a:gd name="connsiteX8" fmla="*/ 11906 w 116680"/>
                        <a:gd name="connsiteY8" fmla="*/ 40481 h 158653"/>
                        <a:gd name="connsiteX9" fmla="*/ 4762 w 116680"/>
                        <a:gd name="connsiteY9" fmla="*/ 19050 h 158653"/>
                        <a:gd name="connsiteX10" fmla="*/ 2381 w 116680"/>
                        <a:gd name="connsiteY10" fmla="*/ 11906 h 158653"/>
                        <a:gd name="connsiteX11" fmla="*/ 0 w 116680"/>
                        <a:gd name="connsiteY11" fmla="*/ 4763 h 158653"/>
                        <a:gd name="connsiteX12" fmla="*/ 0 w 116680"/>
                        <a:gd name="connsiteY12" fmla="*/ 0 h 158653"/>
                        <a:gd name="connsiteX0" fmla="*/ 116680 w 116680"/>
                        <a:gd name="connsiteY0" fmla="*/ 78581 h 129065"/>
                        <a:gd name="connsiteX1" fmla="*/ 97631 w 116680"/>
                        <a:gd name="connsiteY1" fmla="*/ 88106 h 129065"/>
                        <a:gd name="connsiteX2" fmla="*/ 90487 w 116680"/>
                        <a:gd name="connsiteY2" fmla="*/ 128588 h 129065"/>
                        <a:gd name="connsiteX3" fmla="*/ 73818 w 116680"/>
                        <a:gd name="connsiteY3" fmla="*/ 109538 h 129065"/>
                        <a:gd name="connsiteX4" fmla="*/ 61912 w 116680"/>
                        <a:gd name="connsiteY4" fmla="*/ 97631 h 129065"/>
                        <a:gd name="connsiteX5" fmla="*/ 52387 w 116680"/>
                        <a:gd name="connsiteY5" fmla="*/ 85725 h 129065"/>
                        <a:gd name="connsiteX6" fmla="*/ 26193 w 116680"/>
                        <a:gd name="connsiteY6" fmla="*/ 61913 h 129065"/>
                        <a:gd name="connsiteX7" fmla="*/ 16668 w 116680"/>
                        <a:gd name="connsiteY7" fmla="*/ 47625 h 129065"/>
                        <a:gd name="connsiteX8" fmla="*/ 11906 w 116680"/>
                        <a:gd name="connsiteY8" fmla="*/ 40481 h 129065"/>
                        <a:gd name="connsiteX9" fmla="*/ 4762 w 116680"/>
                        <a:gd name="connsiteY9" fmla="*/ 19050 h 129065"/>
                        <a:gd name="connsiteX10" fmla="*/ 2381 w 116680"/>
                        <a:gd name="connsiteY10" fmla="*/ 11906 h 129065"/>
                        <a:gd name="connsiteX11" fmla="*/ 0 w 116680"/>
                        <a:gd name="connsiteY11" fmla="*/ 4763 h 129065"/>
                        <a:gd name="connsiteX12" fmla="*/ 0 w 116680"/>
                        <a:gd name="connsiteY12" fmla="*/ 0 h 129065"/>
                        <a:gd name="connsiteX0" fmla="*/ 116680 w 116680"/>
                        <a:gd name="connsiteY0" fmla="*/ 78581 h 128602"/>
                        <a:gd name="connsiteX1" fmla="*/ 97631 w 116680"/>
                        <a:gd name="connsiteY1" fmla="*/ 88106 h 128602"/>
                        <a:gd name="connsiteX2" fmla="*/ 90487 w 116680"/>
                        <a:gd name="connsiteY2" fmla="*/ 128588 h 128602"/>
                        <a:gd name="connsiteX3" fmla="*/ 73818 w 116680"/>
                        <a:gd name="connsiteY3" fmla="*/ 83344 h 128602"/>
                        <a:gd name="connsiteX4" fmla="*/ 61912 w 116680"/>
                        <a:gd name="connsiteY4" fmla="*/ 97631 h 128602"/>
                        <a:gd name="connsiteX5" fmla="*/ 52387 w 116680"/>
                        <a:gd name="connsiteY5" fmla="*/ 85725 h 128602"/>
                        <a:gd name="connsiteX6" fmla="*/ 26193 w 116680"/>
                        <a:gd name="connsiteY6" fmla="*/ 61913 h 128602"/>
                        <a:gd name="connsiteX7" fmla="*/ 16668 w 116680"/>
                        <a:gd name="connsiteY7" fmla="*/ 47625 h 128602"/>
                        <a:gd name="connsiteX8" fmla="*/ 11906 w 116680"/>
                        <a:gd name="connsiteY8" fmla="*/ 40481 h 128602"/>
                        <a:gd name="connsiteX9" fmla="*/ 4762 w 116680"/>
                        <a:gd name="connsiteY9" fmla="*/ 19050 h 128602"/>
                        <a:gd name="connsiteX10" fmla="*/ 2381 w 116680"/>
                        <a:gd name="connsiteY10" fmla="*/ 11906 h 128602"/>
                        <a:gd name="connsiteX11" fmla="*/ 0 w 116680"/>
                        <a:gd name="connsiteY11" fmla="*/ 4763 h 128602"/>
                        <a:gd name="connsiteX12" fmla="*/ 0 w 116680"/>
                        <a:gd name="connsiteY12" fmla="*/ 0 h 128602"/>
                        <a:gd name="connsiteX0" fmla="*/ 116680 w 116680"/>
                        <a:gd name="connsiteY0" fmla="*/ 78581 h 128602"/>
                        <a:gd name="connsiteX1" fmla="*/ 97631 w 116680"/>
                        <a:gd name="connsiteY1" fmla="*/ 88106 h 128602"/>
                        <a:gd name="connsiteX2" fmla="*/ 90487 w 116680"/>
                        <a:gd name="connsiteY2" fmla="*/ 128588 h 128602"/>
                        <a:gd name="connsiteX3" fmla="*/ 73818 w 116680"/>
                        <a:gd name="connsiteY3" fmla="*/ 83344 h 128602"/>
                        <a:gd name="connsiteX4" fmla="*/ 59531 w 116680"/>
                        <a:gd name="connsiteY4" fmla="*/ 88106 h 128602"/>
                        <a:gd name="connsiteX5" fmla="*/ 52387 w 116680"/>
                        <a:gd name="connsiteY5" fmla="*/ 85725 h 128602"/>
                        <a:gd name="connsiteX6" fmla="*/ 26193 w 116680"/>
                        <a:gd name="connsiteY6" fmla="*/ 61913 h 128602"/>
                        <a:gd name="connsiteX7" fmla="*/ 16668 w 116680"/>
                        <a:gd name="connsiteY7" fmla="*/ 47625 h 128602"/>
                        <a:gd name="connsiteX8" fmla="*/ 11906 w 116680"/>
                        <a:gd name="connsiteY8" fmla="*/ 40481 h 128602"/>
                        <a:gd name="connsiteX9" fmla="*/ 4762 w 116680"/>
                        <a:gd name="connsiteY9" fmla="*/ 19050 h 128602"/>
                        <a:gd name="connsiteX10" fmla="*/ 2381 w 116680"/>
                        <a:gd name="connsiteY10" fmla="*/ 11906 h 128602"/>
                        <a:gd name="connsiteX11" fmla="*/ 0 w 116680"/>
                        <a:gd name="connsiteY11" fmla="*/ 4763 h 128602"/>
                        <a:gd name="connsiteX12" fmla="*/ 0 w 116680"/>
                        <a:gd name="connsiteY12" fmla="*/ 0 h 128602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11906 w 116680"/>
                        <a:gd name="connsiteY7" fmla="*/ 40481 h 89140"/>
                        <a:gd name="connsiteX8" fmla="*/ 4762 w 116680"/>
                        <a:gd name="connsiteY8" fmla="*/ 19050 h 89140"/>
                        <a:gd name="connsiteX9" fmla="*/ 2381 w 116680"/>
                        <a:gd name="connsiteY9" fmla="*/ 11906 h 89140"/>
                        <a:gd name="connsiteX10" fmla="*/ 0 w 116680"/>
                        <a:gd name="connsiteY10" fmla="*/ 4763 h 89140"/>
                        <a:gd name="connsiteX11" fmla="*/ 0 w 116680"/>
                        <a:gd name="connsiteY11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4762 w 116680"/>
                        <a:gd name="connsiteY7" fmla="*/ 19050 h 89140"/>
                        <a:gd name="connsiteX8" fmla="*/ 2381 w 116680"/>
                        <a:gd name="connsiteY8" fmla="*/ 11906 h 89140"/>
                        <a:gd name="connsiteX9" fmla="*/ 0 w 116680"/>
                        <a:gd name="connsiteY9" fmla="*/ 4763 h 89140"/>
                        <a:gd name="connsiteX10" fmla="*/ 0 w 116680"/>
                        <a:gd name="connsiteY10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2381 w 116680"/>
                        <a:gd name="connsiteY7" fmla="*/ 11906 h 89140"/>
                        <a:gd name="connsiteX8" fmla="*/ 0 w 116680"/>
                        <a:gd name="connsiteY8" fmla="*/ 4763 h 89140"/>
                        <a:gd name="connsiteX9" fmla="*/ 0 w 116680"/>
                        <a:gd name="connsiteY9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2381 w 116680"/>
                        <a:gd name="connsiteY7" fmla="*/ 11906 h 89140"/>
                        <a:gd name="connsiteX8" fmla="*/ 0 w 116680"/>
                        <a:gd name="connsiteY8" fmla="*/ 0 h 89140"/>
                        <a:gd name="connsiteX0" fmla="*/ 114299 w 114299"/>
                        <a:gd name="connsiteY0" fmla="*/ 66675 h 77234"/>
                        <a:gd name="connsiteX1" fmla="*/ 95250 w 114299"/>
                        <a:gd name="connsiteY1" fmla="*/ 76200 h 77234"/>
                        <a:gd name="connsiteX2" fmla="*/ 71437 w 114299"/>
                        <a:gd name="connsiteY2" fmla="*/ 71438 h 77234"/>
                        <a:gd name="connsiteX3" fmla="*/ 57150 w 114299"/>
                        <a:gd name="connsiteY3" fmla="*/ 76200 h 77234"/>
                        <a:gd name="connsiteX4" fmla="*/ 50006 w 114299"/>
                        <a:gd name="connsiteY4" fmla="*/ 73819 h 77234"/>
                        <a:gd name="connsiteX5" fmla="*/ 23812 w 114299"/>
                        <a:gd name="connsiteY5" fmla="*/ 50007 h 77234"/>
                        <a:gd name="connsiteX6" fmla="*/ 14287 w 114299"/>
                        <a:gd name="connsiteY6" fmla="*/ 35719 h 77234"/>
                        <a:gd name="connsiteX7" fmla="*/ 0 w 114299"/>
                        <a:gd name="connsiteY7" fmla="*/ 0 h 77234"/>
                        <a:gd name="connsiteX0" fmla="*/ 114299 w 114299"/>
                        <a:gd name="connsiteY0" fmla="*/ 66675 h 77234"/>
                        <a:gd name="connsiteX1" fmla="*/ 95250 w 114299"/>
                        <a:gd name="connsiteY1" fmla="*/ 76200 h 77234"/>
                        <a:gd name="connsiteX2" fmla="*/ 71437 w 114299"/>
                        <a:gd name="connsiteY2" fmla="*/ 71438 h 77234"/>
                        <a:gd name="connsiteX3" fmla="*/ 57150 w 114299"/>
                        <a:gd name="connsiteY3" fmla="*/ 76200 h 77234"/>
                        <a:gd name="connsiteX4" fmla="*/ 50006 w 114299"/>
                        <a:gd name="connsiteY4" fmla="*/ 73819 h 77234"/>
                        <a:gd name="connsiteX5" fmla="*/ 40481 w 114299"/>
                        <a:gd name="connsiteY5" fmla="*/ 59532 h 77234"/>
                        <a:gd name="connsiteX6" fmla="*/ 14287 w 114299"/>
                        <a:gd name="connsiteY6" fmla="*/ 35719 h 77234"/>
                        <a:gd name="connsiteX7" fmla="*/ 0 w 114299"/>
                        <a:gd name="connsiteY7" fmla="*/ 0 h 77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299" h="77234">
                          <a:moveTo>
                            <a:pt x="114299" y="66675"/>
                          </a:moveTo>
                          <a:cubicBezTo>
                            <a:pt x="107155" y="61119"/>
                            <a:pt x="102394" y="75406"/>
                            <a:pt x="95250" y="76200"/>
                          </a:cubicBezTo>
                          <a:cubicBezTo>
                            <a:pt x="88106" y="76994"/>
                            <a:pt x="77787" y="71438"/>
                            <a:pt x="71437" y="71438"/>
                          </a:cubicBezTo>
                          <a:cubicBezTo>
                            <a:pt x="65087" y="71438"/>
                            <a:pt x="60722" y="80169"/>
                            <a:pt x="57150" y="76200"/>
                          </a:cubicBezTo>
                          <a:cubicBezTo>
                            <a:pt x="53578" y="72231"/>
                            <a:pt x="52784" y="76597"/>
                            <a:pt x="50006" y="73819"/>
                          </a:cubicBezTo>
                          <a:cubicBezTo>
                            <a:pt x="47228" y="71041"/>
                            <a:pt x="46434" y="65882"/>
                            <a:pt x="40481" y="59532"/>
                          </a:cubicBezTo>
                          <a:cubicBezTo>
                            <a:pt x="37306" y="54769"/>
                            <a:pt x="21034" y="45641"/>
                            <a:pt x="14287" y="35719"/>
                          </a:cubicBezTo>
                          <a:cubicBezTo>
                            <a:pt x="7540" y="25797"/>
                            <a:pt x="2778" y="7144"/>
                            <a:pt x="0" y="0"/>
                          </a:cubicBezTo>
                        </a:path>
                      </a:pathLst>
                    </a:custGeom>
                    <a:ln w="1905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6227278" y="1692210"/>
                      <a:ext cx="95244" cy="74613"/>
                    </a:xfrm>
                    <a:custGeom>
                      <a:avLst/>
                      <a:gdLst>
                        <a:gd name="connsiteX0" fmla="*/ 0 w 95250"/>
                        <a:gd name="connsiteY0" fmla="*/ 73819 h 73819"/>
                        <a:gd name="connsiteX1" fmla="*/ 7144 w 95250"/>
                        <a:gd name="connsiteY1" fmla="*/ 38100 h 73819"/>
                        <a:gd name="connsiteX2" fmla="*/ 9525 w 95250"/>
                        <a:gd name="connsiteY2" fmla="*/ 30956 h 73819"/>
                        <a:gd name="connsiteX3" fmla="*/ 16669 w 95250"/>
                        <a:gd name="connsiteY3" fmla="*/ 28575 h 73819"/>
                        <a:gd name="connsiteX4" fmla="*/ 30956 w 95250"/>
                        <a:gd name="connsiteY4" fmla="*/ 19050 h 73819"/>
                        <a:gd name="connsiteX5" fmla="*/ 66675 w 95250"/>
                        <a:gd name="connsiteY5" fmla="*/ 7144 h 73819"/>
                        <a:gd name="connsiteX6" fmla="*/ 80962 w 95250"/>
                        <a:gd name="connsiteY6" fmla="*/ 2381 h 73819"/>
                        <a:gd name="connsiteX7" fmla="*/ 88106 w 95250"/>
                        <a:gd name="connsiteY7" fmla="*/ 0 h 73819"/>
                        <a:gd name="connsiteX8" fmla="*/ 95250 w 95250"/>
                        <a:gd name="connsiteY8" fmla="*/ 0 h 73819"/>
                        <a:gd name="connsiteX0" fmla="*/ 0 w 95250"/>
                        <a:gd name="connsiteY0" fmla="*/ 73819 h 73819"/>
                        <a:gd name="connsiteX1" fmla="*/ 7144 w 95250"/>
                        <a:gd name="connsiteY1" fmla="*/ 38100 h 73819"/>
                        <a:gd name="connsiteX2" fmla="*/ 9525 w 95250"/>
                        <a:gd name="connsiteY2" fmla="*/ 30956 h 73819"/>
                        <a:gd name="connsiteX3" fmla="*/ 16669 w 95250"/>
                        <a:gd name="connsiteY3" fmla="*/ 28575 h 73819"/>
                        <a:gd name="connsiteX4" fmla="*/ 30956 w 95250"/>
                        <a:gd name="connsiteY4" fmla="*/ 19050 h 73819"/>
                        <a:gd name="connsiteX5" fmla="*/ 59532 w 95250"/>
                        <a:gd name="connsiteY5" fmla="*/ 0 h 73819"/>
                        <a:gd name="connsiteX6" fmla="*/ 80962 w 95250"/>
                        <a:gd name="connsiteY6" fmla="*/ 2381 h 73819"/>
                        <a:gd name="connsiteX7" fmla="*/ 88106 w 95250"/>
                        <a:gd name="connsiteY7" fmla="*/ 0 h 73819"/>
                        <a:gd name="connsiteX8" fmla="*/ 95250 w 95250"/>
                        <a:gd name="connsiteY8" fmla="*/ 0 h 73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0" h="73819">
                          <a:moveTo>
                            <a:pt x="0" y="73819"/>
                          </a:moveTo>
                          <a:cubicBezTo>
                            <a:pt x="1995" y="59853"/>
                            <a:pt x="2549" y="51886"/>
                            <a:pt x="7144" y="38100"/>
                          </a:cubicBezTo>
                          <a:cubicBezTo>
                            <a:pt x="7938" y="35719"/>
                            <a:pt x="7750" y="32731"/>
                            <a:pt x="9525" y="30956"/>
                          </a:cubicBezTo>
                          <a:cubicBezTo>
                            <a:pt x="11300" y="29181"/>
                            <a:pt x="14288" y="29369"/>
                            <a:pt x="16669" y="28575"/>
                          </a:cubicBezTo>
                          <a:lnTo>
                            <a:pt x="30956" y="19050"/>
                          </a:lnTo>
                          <a:lnTo>
                            <a:pt x="59532" y="0"/>
                          </a:lnTo>
                          <a:cubicBezTo>
                            <a:pt x="66675" y="794"/>
                            <a:pt x="76200" y="2381"/>
                            <a:pt x="80962" y="2381"/>
                          </a:cubicBezTo>
                          <a:cubicBezTo>
                            <a:pt x="85724" y="2381"/>
                            <a:pt x="85596" y="0"/>
                            <a:pt x="88106" y="0"/>
                          </a:cubicBezTo>
                          <a:lnTo>
                            <a:pt x="95250" y="0"/>
                          </a:lnTo>
                        </a:path>
                      </a:pathLst>
                    </a:custGeom>
                    <a:ln w="1905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62" name="Freeform 261"/>
                    <p:cNvSpPr/>
                    <p:nvPr/>
                  </p:nvSpPr>
                  <p:spPr>
                    <a:xfrm>
                      <a:off x="6328872" y="1644585"/>
                      <a:ext cx="93657" cy="141288"/>
                    </a:xfrm>
                    <a:custGeom>
                      <a:avLst/>
                      <a:gdLst>
                        <a:gd name="connsiteX0" fmla="*/ 93378 w 93378"/>
                        <a:gd name="connsiteY0" fmla="*/ 0 h 204787"/>
                        <a:gd name="connsiteX1" fmla="*/ 81472 w 93378"/>
                        <a:gd name="connsiteY1" fmla="*/ 4762 h 204787"/>
                        <a:gd name="connsiteX2" fmla="*/ 74328 w 93378"/>
                        <a:gd name="connsiteY2" fmla="*/ 7144 h 204787"/>
                        <a:gd name="connsiteX3" fmla="*/ 60041 w 93378"/>
                        <a:gd name="connsiteY3" fmla="*/ 16669 h 204787"/>
                        <a:gd name="connsiteX4" fmla="*/ 52897 w 93378"/>
                        <a:gd name="connsiteY4" fmla="*/ 19050 h 204787"/>
                        <a:gd name="connsiteX5" fmla="*/ 45753 w 93378"/>
                        <a:gd name="connsiteY5" fmla="*/ 23812 h 204787"/>
                        <a:gd name="connsiteX6" fmla="*/ 31466 w 93378"/>
                        <a:gd name="connsiteY6" fmla="*/ 28575 h 204787"/>
                        <a:gd name="connsiteX7" fmla="*/ 24322 w 93378"/>
                        <a:gd name="connsiteY7" fmla="*/ 30956 h 204787"/>
                        <a:gd name="connsiteX8" fmla="*/ 2891 w 93378"/>
                        <a:gd name="connsiteY8" fmla="*/ 33337 h 204787"/>
                        <a:gd name="connsiteX9" fmla="*/ 510 w 93378"/>
                        <a:gd name="connsiteY9" fmla="*/ 40481 h 204787"/>
                        <a:gd name="connsiteX10" fmla="*/ 14797 w 93378"/>
                        <a:gd name="connsiteY10" fmla="*/ 45244 h 204787"/>
                        <a:gd name="connsiteX11" fmla="*/ 29085 w 93378"/>
                        <a:gd name="connsiteY11" fmla="*/ 52387 h 204787"/>
                        <a:gd name="connsiteX12" fmla="*/ 40991 w 93378"/>
                        <a:gd name="connsiteY12" fmla="*/ 64294 h 204787"/>
                        <a:gd name="connsiteX13" fmla="*/ 48135 w 93378"/>
                        <a:gd name="connsiteY13" fmla="*/ 69056 h 204787"/>
                        <a:gd name="connsiteX14" fmla="*/ 57660 w 93378"/>
                        <a:gd name="connsiteY14" fmla="*/ 83344 h 204787"/>
                        <a:gd name="connsiteX15" fmla="*/ 62422 w 93378"/>
                        <a:gd name="connsiteY15" fmla="*/ 90487 h 204787"/>
                        <a:gd name="connsiteX16" fmla="*/ 67185 w 93378"/>
                        <a:gd name="connsiteY16" fmla="*/ 104775 h 204787"/>
                        <a:gd name="connsiteX17" fmla="*/ 69566 w 93378"/>
                        <a:gd name="connsiteY17" fmla="*/ 111919 h 204787"/>
                        <a:gd name="connsiteX18" fmla="*/ 67185 w 93378"/>
                        <a:gd name="connsiteY18" fmla="*/ 140494 h 204787"/>
                        <a:gd name="connsiteX19" fmla="*/ 62422 w 93378"/>
                        <a:gd name="connsiteY19" fmla="*/ 154781 h 204787"/>
                        <a:gd name="connsiteX20" fmla="*/ 60041 w 93378"/>
                        <a:gd name="connsiteY20" fmla="*/ 164306 h 204787"/>
                        <a:gd name="connsiteX21" fmla="*/ 55278 w 93378"/>
                        <a:gd name="connsiteY21" fmla="*/ 178594 h 204787"/>
                        <a:gd name="connsiteX22" fmla="*/ 40991 w 93378"/>
                        <a:gd name="connsiteY22" fmla="*/ 190500 h 204787"/>
                        <a:gd name="connsiteX23" fmla="*/ 33847 w 93378"/>
                        <a:gd name="connsiteY23" fmla="*/ 192881 h 204787"/>
                        <a:gd name="connsiteX24" fmla="*/ 17178 w 93378"/>
                        <a:gd name="connsiteY24" fmla="*/ 204787 h 204787"/>
                        <a:gd name="connsiteX0" fmla="*/ 93378 w 93378"/>
                        <a:gd name="connsiteY0" fmla="*/ 0 h 204787"/>
                        <a:gd name="connsiteX1" fmla="*/ 81472 w 93378"/>
                        <a:gd name="connsiteY1" fmla="*/ 4762 h 204787"/>
                        <a:gd name="connsiteX2" fmla="*/ 74328 w 93378"/>
                        <a:gd name="connsiteY2" fmla="*/ 7144 h 204787"/>
                        <a:gd name="connsiteX3" fmla="*/ 60041 w 93378"/>
                        <a:gd name="connsiteY3" fmla="*/ 16669 h 204787"/>
                        <a:gd name="connsiteX4" fmla="*/ 52897 w 93378"/>
                        <a:gd name="connsiteY4" fmla="*/ 19050 h 204787"/>
                        <a:gd name="connsiteX5" fmla="*/ 45753 w 93378"/>
                        <a:gd name="connsiteY5" fmla="*/ 23812 h 204787"/>
                        <a:gd name="connsiteX6" fmla="*/ 31466 w 93378"/>
                        <a:gd name="connsiteY6" fmla="*/ 28575 h 204787"/>
                        <a:gd name="connsiteX7" fmla="*/ 24322 w 93378"/>
                        <a:gd name="connsiteY7" fmla="*/ 30956 h 204787"/>
                        <a:gd name="connsiteX8" fmla="*/ 2891 w 93378"/>
                        <a:gd name="connsiteY8" fmla="*/ 33337 h 204787"/>
                        <a:gd name="connsiteX9" fmla="*/ 510 w 93378"/>
                        <a:gd name="connsiteY9" fmla="*/ 40481 h 204787"/>
                        <a:gd name="connsiteX10" fmla="*/ 14797 w 93378"/>
                        <a:gd name="connsiteY10" fmla="*/ 45244 h 204787"/>
                        <a:gd name="connsiteX11" fmla="*/ 29085 w 93378"/>
                        <a:gd name="connsiteY11" fmla="*/ 52387 h 204787"/>
                        <a:gd name="connsiteX12" fmla="*/ 40991 w 93378"/>
                        <a:gd name="connsiteY12" fmla="*/ 64294 h 204787"/>
                        <a:gd name="connsiteX13" fmla="*/ 48135 w 93378"/>
                        <a:gd name="connsiteY13" fmla="*/ 69056 h 204787"/>
                        <a:gd name="connsiteX14" fmla="*/ 57660 w 93378"/>
                        <a:gd name="connsiteY14" fmla="*/ 83344 h 204787"/>
                        <a:gd name="connsiteX15" fmla="*/ 62422 w 93378"/>
                        <a:gd name="connsiteY15" fmla="*/ 90487 h 204787"/>
                        <a:gd name="connsiteX16" fmla="*/ 67185 w 93378"/>
                        <a:gd name="connsiteY16" fmla="*/ 104775 h 204787"/>
                        <a:gd name="connsiteX17" fmla="*/ 69566 w 93378"/>
                        <a:gd name="connsiteY17" fmla="*/ 111919 h 204787"/>
                        <a:gd name="connsiteX18" fmla="*/ 67185 w 93378"/>
                        <a:gd name="connsiteY18" fmla="*/ 140494 h 204787"/>
                        <a:gd name="connsiteX19" fmla="*/ 62422 w 93378"/>
                        <a:gd name="connsiteY19" fmla="*/ 154781 h 204787"/>
                        <a:gd name="connsiteX20" fmla="*/ 60041 w 93378"/>
                        <a:gd name="connsiteY20" fmla="*/ 164306 h 204787"/>
                        <a:gd name="connsiteX21" fmla="*/ 55278 w 93378"/>
                        <a:gd name="connsiteY21" fmla="*/ 178594 h 204787"/>
                        <a:gd name="connsiteX22" fmla="*/ 40991 w 93378"/>
                        <a:gd name="connsiteY22" fmla="*/ 190500 h 204787"/>
                        <a:gd name="connsiteX23" fmla="*/ 17178 w 93378"/>
                        <a:gd name="connsiteY23" fmla="*/ 204787 h 204787"/>
                        <a:gd name="connsiteX0" fmla="*/ 93378 w 93378"/>
                        <a:gd name="connsiteY0" fmla="*/ 0 h 190500"/>
                        <a:gd name="connsiteX1" fmla="*/ 81472 w 93378"/>
                        <a:gd name="connsiteY1" fmla="*/ 4762 h 190500"/>
                        <a:gd name="connsiteX2" fmla="*/ 74328 w 93378"/>
                        <a:gd name="connsiteY2" fmla="*/ 7144 h 190500"/>
                        <a:gd name="connsiteX3" fmla="*/ 60041 w 93378"/>
                        <a:gd name="connsiteY3" fmla="*/ 16669 h 190500"/>
                        <a:gd name="connsiteX4" fmla="*/ 52897 w 93378"/>
                        <a:gd name="connsiteY4" fmla="*/ 19050 h 190500"/>
                        <a:gd name="connsiteX5" fmla="*/ 45753 w 93378"/>
                        <a:gd name="connsiteY5" fmla="*/ 23812 h 190500"/>
                        <a:gd name="connsiteX6" fmla="*/ 31466 w 93378"/>
                        <a:gd name="connsiteY6" fmla="*/ 28575 h 190500"/>
                        <a:gd name="connsiteX7" fmla="*/ 24322 w 93378"/>
                        <a:gd name="connsiteY7" fmla="*/ 30956 h 190500"/>
                        <a:gd name="connsiteX8" fmla="*/ 2891 w 93378"/>
                        <a:gd name="connsiteY8" fmla="*/ 33337 h 190500"/>
                        <a:gd name="connsiteX9" fmla="*/ 510 w 93378"/>
                        <a:gd name="connsiteY9" fmla="*/ 40481 h 190500"/>
                        <a:gd name="connsiteX10" fmla="*/ 14797 w 93378"/>
                        <a:gd name="connsiteY10" fmla="*/ 45244 h 190500"/>
                        <a:gd name="connsiteX11" fmla="*/ 29085 w 93378"/>
                        <a:gd name="connsiteY11" fmla="*/ 52387 h 190500"/>
                        <a:gd name="connsiteX12" fmla="*/ 40991 w 93378"/>
                        <a:gd name="connsiteY12" fmla="*/ 64294 h 190500"/>
                        <a:gd name="connsiteX13" fmla="*/ 48135 w 93378"/>
                        <a:gd name="connsiteY13" fmla="*/ 69056 h 190500"/>
                        <a:gd name="connsiteX14" fmla="*/ 57660 w 93378"/>
                        <a:gd name="connsiteY14" fmla="*/ 83344 h 190500"/>
                        <a:gd name="connsiteX15" fmla="*/ 62422 w 93378"/>
                        <a:gd name="connsiteY15" fmla="*/ 90487 h 190500"/>
                        <a:gd name="connsiteX16" fmla="*/ 67185 w 93378"/>
                        <a:gd name="connsiteY16" fmla="*/ 104775 h 190500"/>
                        <a:gd name="connsiteX17" fmla="*/ 69566 w 93378"/>
                        <a:gd name="connsiteY17" fmla="*/ 111919 h 190500"/>
                        <a:gd name="connsiteX18" fmla="*/ 67185 w 93378"/>
                        <a:gd name="connsiteY18" fmla="*/ 140494 h 190500"/>
                        <a:gd name="connsiteX19" fmla="*/ 62422 w 93378"/>
                        <a:gd name="connsiteY19" fmla="*/ 154781 h 190500"/>
                        <a:gd name="connsiteX20" fmla="*/ 60041 w 93378"/>
                        <a:gd name="connsiteY20" fmla="*/ 164306 h 190500"/>
                        <a:gd name="connsiteX21" fmla="*/ 55278 w 93378"/>
                        <a:gd name="connsiteY21" fmla="*/ 178594 h 190500"/>
                        <a:gd name="connsiteX22" fmla="*/ 40991 w 93378"/>
                        <a:gd name="connsiteY22" fmla="*/ 190500 h 190500"/>
                        <a:gd name="connsiteX0" fmla="*/ 93378 w 93378"/>
                        <a:gd name="connsiteY0" fmla="*/ 0 h 178594"/>
                        <a:gd name="connsiteX1" fmla="*/ 81472 w 93378"/>
                        <a:gd name="connsiteY1" fmla="*/ 4762 h 178594"/>
                        <a:gd name="connsiteX2" fmla="*/ 74328 w 93378"/>
                        <a:gd name="connsiteY2" fmla="*/ 7144 h 178594"/>
                        <a:gd name="connsiteX3" fmla="*/ 60041 w 93378"/>
                        <a:gd name="connsiteY3" fmla="*/ 16669 h 178594"/>
                        <a:gd name="connsiteX4" fmla="*/ 52897 w 93378"/>
                        <a:gd name="connsiteY4" fmla="*/ 19050 h 178594"/>
                        <a:gd name="connsiteX5" fmla="*/ 45753 w 93378"/>
                        <a:gd name="connsiteY5" fmla="*/ 23812 h 178594"/>
                        <a:gd name="connsiteX6" fmla="*/ 31466 w 93378"/>
                        <a:gd name="connsiteY6" fmla="*/ 28575 h 178594"/>
                        <a:gd name="connsiteX7" fmla="*/ 24322 w 93378"/>
                        <a:gd name="connsiteY7" fmla="*/ 30956 h 178594"/>
                        <a:gd name="connsiteX8" fmla="*/ 2891 w 93378"/>
                        <a:gd name="connsiteY8" fmla="*/ 33337 h 178594"/>
                        <a:gd name="connsiteX9" fmla="*/ 510 w 93378"/>
                        <a:gd name="connsiteY9" fmla="*/ 40481 h 178594"/>
                        <a:gd name="connsiteX10" fmla="*/ 14797 w 93378"/>
                        <a:gd name="connsiteY10" fmla="*/ 45244 h 178594"/>
                        <a:gd name="connsiteX11" fmla="*/ 29085 w 93378"/>
                        <a:gd name="connsiteY11" fmla="*/ 52387 h 178594"/>
                        <a:gd name="connsiteX12" fmla="*/ 40991 w 93378"/>
                        <a:gd name="connsiteY12" fmla="*/ 64294 h 178594"/>
                        <a:gd name="connsiteX13" fmla="*/ 48135 w 93378"/>
                        <a:gd name="connsiteY13" fmla="*/ 69056 h 178594"/>
                        <a:gd name="connsiteX14" fmla="*/ 57660 w 93378"/>
                        <a:gd name="connsiteY14" fmla="*/ 83344 h 178594"/>
                        <a:gd name="connsiteX15" fmla="*/ 62422 w 93378"/>
                        <a:gd name="connsiteY15" fmla="*/ 90487 h 178594"/>
                        <a:gd name="connsiteX16" fmla="*/ 67185 w 93378"/>
                        <a:gd name="connsiteY16" fmla="*/ 104775 h 178594"/>
                        <a:gd name="connsiteX17" fmla="*/ 69566 w 93378"/>
                        <a:gd name="connsiteY17" fmla="*/ 111919 h 178594"/>
                        <a:gd name="connsiteX18" fmla="*/ 67185 w 93378"/>
                        <a:gd name="connsiteY18" fmla="*/ 140494 h 178594"/>
                        <a:gd name="connsiteX19" fmla="*/ 62422 w 93378"/>
                        <a:gd name="connsiteY19" fmla="*/ 154781 h 178594"/>
                        <a:gd name="connsiteX20" fmla="*/ 60041 w 93378"/>
                        <a:gd name="connsiteY20" fmla="*/ 164306 h 178594"/>
                        <a:gd name="connsiteX21" fmla="*/ 55278 w 93378"/>
                        <a:gd name="connsiteY21" fmla="*/ 178594 h 178594"/>
                        <a:gd name="connsiteX0" fmla="*/ 93378 w 93378"/>
                        <a:gd name="connsiteY0" fmla="*/ 0 h 164306"/>
                        <a:gd name="connsiteX1" fmla="*/ 81472 w 93378"/>
                        <a:gd name="connsiteY1" fmla="*/ 4762 h 164306"/>
                        <a:gd name="connsiteX2" fmla="*/ 74328 w 93378"/>
                        <a:gd name="connsiteY2" fmla="*/ 7144 h 164306"/>
                        <a:gd name="connsiteX3" fmla="*/ 60041 w 93378"/>
                        <a:gd name="connsiteY3" fmla="*/ 16669 h 164306"/>
                        <a:gd name="connsiteX4" fmla="*/ 52897 w 93378"/>
                        <a:gd name="connsiteY4" fmla="*/ 19050 h 164306"/>
                        <a:gd name="connsiteX5" fmla="*/ 45753 w 93378"/>
                        <a:gd name="connsiteY5" fmla="*/ 23812 h 164306"/>
                        <a:gd name="connsiteX6" fmla="*/ 31466 w 93378"/>
                        <a:gd name="connsiteY6" fmla="*/ 28575 h 164306"/>
                        <a:gd name="connsiteX7" fmla="*/ 24322 w 93378"/>
                        <a:gd name="connsiteY7" fmla="*/ 30956 h 164306"/>
                        <a:gd name="connsiteX8" fmla="*/ 2891 w 93378"/>
                        <a:gd name="connsiteY8" fmla="*/ 33337 h 164306"/>
                        <a:gd name="connsiteX9" fmla="*/ 510 w 93378"/>
                        <a:gd name="connsiteY9" fmla="*/ 40481 h 164306"/>
                        <a:gd name="connsiteX10" fmla="*/ 14797 w 93378"/>
                        <a:gd name="connsiteY10" fmla="*/ 45244 h 164306"/>
                        <a:gd name="connsiteX11" fmla="*/ 29085 w 93378"/>
                        <a:gd name="connsiteY11" fmla="*/ 52387 h 164306"/>
                        <a:gd name="connsiteX12" fmla="*/ 40991 w 93378"/>
                        <a:gd name="connsiteY12" fmla="*/ 64294 h 164306"/>
                        <a:gd name="connsiteX13" fmla="*/ 48135 w 93378"/>
                        <a:gd name="connsiteY13" fmla="*/ 69056 h 164306"/>
                        <a:gd name="connsiteX14" fmla="*/ 57660 w 93378"/>
                        <a:gd name="connsiteY14" fmla="*/ 83344 h 164306"/>
                        <a:gd name="connsiteX15" fmla="*/ 62422 w 93378"/>
                        <a:gd name="connsiteY15" fmla="*/ 90487 h 164306"/>
                        <a:gd name="connsiteX16" fmla="*/ 67185 w 93378"/>
                        <a:gd name="connsiteY16" fmla="*/ 104775 h 164306"/>
                        <a:gd name="connsiteX17" fmla="*/ 69566 w 93378"/>
                        <a:gd name="connsiteY17" fmla="*/ 111919 h 164306"/>
                        <a:gd name="connsiteX18" fmla="*/ 67185 w 93378"/>
                        <a:gd name="connsiteY18" fmla="*/ 140494 h 164306"/>
                        <a:gd name="connsiteX19" fmla="*/ 62422 w 93378"/>
                        <a:gd name="connsiteY19" fmla="*/ 154781 h 164306"/>
                        <a:gd name="connsiteX20" fmla="*/ 60041 w 93378"/>
                        <a:gd name="connsiteY20" fmla="*/ 164306 h 164306"/>
                        <a:gd name="connsiteX0" fmla="*/ 93378 w 93378"/>
                        <a:gd name="connsiteY0" fmla="*/ 0 h 154781"/>
                        <a:gd name="connsiteX1" fmla="*/ 81472 w 93378"/>
                        <a:gd name="connsiteY1" fmla="*/ 4762 h 154781"/>
                        <a:gd name="connsiteX2" fmla="*/ 74328 w 93378"/>
                        <a:gd name="connsiteY2" fmla="*/ 7144 h 154781"/>
                        <a:gd name="connsiteX3" fmla="*/ 60041 w 93378"/>
                        <a:gd name="connsiteY3" fmla="*/ 16669 h 154781"/>
                        <a:gd name="connsiteX4" fmla="*/ 52897 w 93378"/>
                        <a:gd name="connsiteY4" fmla="*/ 19050 h 154781"/>
                        <a:gd name="connsiteX5" fmla="*/ 45753 w 93378"/>
                        <a:gd name="connsiteY5" fmla="*/ 23812 h 154781"/>
                        <a:gd name="connsiteX6" fmla="*/ 31466 w 93378"/>
                        <a:gd name="connsiteY6" fmla="*/ 28575 h 154781"/>
                        <a:gd name="connsiteX7" fmla="*/ 24322 w 93378"/>
                        <a:gd name="connsiteY7" fmla="*/ 30956 h 154781"/>
                        <a:gd name="connsiteX8" fmla="*/ 2891 w 93378"/>
                        <a:gd name="connsiteY8" fmla="*/ 33337 h 154781"/>
                        <a:gd name="connsiteX9" fmla="*/ 510 w 93378"/>
                        <a:gd name="connsiteY9" fmla="*/ 40481 h 154781"/>
                        <a:gd name="connsiteX10" fmla="*/ 14797 w 93378"/>
                        <a:gd name="connsiteY10" fmla="*/ 45244 h 154781"/>
                        <a:gd name="connsiteX11" fmla="*/ 29085 w 93378"/>
                        <a:gd name="connsiteY11" fmla="*/ 52387 h 154781"/>
                        <a:gd name="connsiteX12" fmla="*/ 40991 w 93378"/>
                        <a:gd name="connsiteY12" fmla="*/ 64294 h 154781"/>
                        <a:gd name="connsiteX13" fmla="*/ 48135 w 93378"/>
                        <a:gd name="connsiteY13" fmla="*/ 69056 h 154781"/>
                        <a:gd name="connsiteX14" fmla="*/ 57660 w 93378"/>
                        <a:gd name="connsiteY14" fmla="*/ 83344 h 154781"/>
                        <a:gd name="connsiteX15" fmla="*/ 62422 w 93378"/>
                        <a:gd name="connsiteY15" fmla="*/ 90487 h 154781"/>
                        <a:gd name="connsiteX16" fmla="*/ 67185 w 93378"/>
                        <a:gd name="connsiteY16" fmla="*/ 104775 h 154781"/>
                        <a:gd name="connsiteX17" fmla="*/ 69566 w 93378"/>
                        <a:gd name="connsiteY17" fmla="*/ 111919 h 154781"/>
                        <a:gd name="connsiteX18" fmla="*/ 67185 w 93378"/>
                        <a:gd name="connsiteY18" fmla="*/ 140494 h 154781"/>
                        <a:gd name="connsiteX19" fmla="*/ 62422 w 93378"/>
                        <a:gd name="connsiteY19" fmla="*/ 154781 h 154781"/>
                        <a:gd name="connsiteX0" fmla="*/ 93378 w 93378"/>
                        <a:gd name="connsiteY0" fmla="*/ 0 h 140494"/>
                        <a:gd name="connsiteX1" fmla="*/ 81472 w 93378"/>
                        <a:gd name="connsiteY1" fmla="*/ 4762 h 140494"/>
                        <a:gd name="connsiteX2" fmla="*/ 74328 w 93378"/>
                        <a:gd name="connsiteY2" fmla="*/ 7144 h 140494"/>
                        <a:gd name="connsiteX3" fmla="*/ 60041 w 93378"/>
                        <a:gd name="connsiteY3" fmla="*/ 16669 h 140494"/>
                        <a:gd name="connsiteX4" fmla="*/ 52897 w 93378"/>
                        <a:gd name="connsiteY4" fmla="*/ 19050 h 140494"/>
                        <a:gd name="connsiteX5" fmla="*/ 45753 w 93378"/>
                        <a:gd name="connsiteY5" fmla="*/ 23812 h 140494"/>
                        <a:gd name="connsiteX6" fmla="*/ 31466 w 93378"/>
                        <a:gd name="connsiteY6" fmla="*/ 28575 h 140494"/>
                        <a:gd name="connsiteX7" fmla="*/ 24322 w 93378"/>
                        <a:gd name="connsiteY7" fmla="*/ 30956 h 140494"/>
                        <a:gd name="connsiteX8" fmla="*/ 2891 w 93378"/>
                        <a:gd name="connsiteY8" fmla="*/ 33337 h 140494"/>
                        <a:gd name="connsiteX9" fmla="*/ 510 w 93378"/>
                        <a:gd name="connsiteY9" fmla="*/ 40481 h 140494"/>
                        <a:gd name="connsiteX10" fmla="*/ 14797 w 93378"/>
                        <a:gd name="connsiteY10" fmla="*/ 45244 h 140494"/>
                        <a:gd name="connsiteX11" fmla="*/ 29085 w 93378"/>
                        <a:gd name="connsiteY11" fmla="*/ 52387 h 140494"/>
                        <a:gd name="connsiteX12" fmla="*/ 40991 w 93378"/>
                        <a:gd name="connsiteY12" fmla="*/ 64294 h 140494"/>
                        <a:gd name="connsiteX13" fmla="*/ 48135 w 93378"/>
                        <a:gd name="connsiteY13" fmla="*/ 69056 h 140494"/>
                        <a:gd name="connsiteX14" fmla="*/ 57660 w 93378"/>
                        <a:gd name="connsiteY14" fmla="*/ 83344 h 140494"/>
                        <a:gd name="connsiteX15" fmla="*/ 62422 w 93378"/>
                        <a:gd name="connsiteY15" fmla="*/ 90487 h 140494"/>
                        <a:gd name="connsiteX16" fmla="*/ 67185 w 93378"/>
                        <a:gd name="connsiteY16" fmla="*/ 104775 h 140494"/>
                        <a:gd name="connsiteX17" fmla="*/ 69566 w 93378"/>
                        <a:gd name="connsiteY17" fmla="*/ 111919 h 140494"/>
                        <a:gd name="connsiteX18" fmla="*/ 67185 w 93378"/>
                        <a:gd name="connsiteY18" fmla="*/ 140494 h 140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3378" h="140494">
                          <a:moveTo>
                            <a:pt x="93378" y="0"/>
                          </a:moveTo>
                          <a:cubicBezTo>
                            <a:pt x="89409" y="1587"/>
                            <a:pt x="85474" y="3261"/>
                            <a:pt x="81472" y="4762"/>
                          </a:cubicBezTo>
                          <a:cubicBezTo>
                            <a:pt x="79122" y="5643"/>
                            <a:pt x="76522" y="5925"/>
                            <a:pt x="74328" y="7144"/>
                          </a:cubicBezTo>
                          <a:cubicBezTo>
                            <a:pt x="69325" y="9924"/>
                            <a:pt x="65471" y="14859"/>
                            <a:pt x="60041" y="16669"/>
                          </a:cubicBezTo>
                          <a:cubicBezTo>
                            <a:pt x="57660" y="17463"/>
                            <a:pt x="55142" y="17928"/>
                            <a:pt x="52897" y="19050"/>
                          </a:cubicBezTo>
                          <a:cubicBezTo>
                            <a:pt x="50337" y="20330"/>
                            <a:pt x="48368" y="22650"/>
                            <a:pt x="45753" y="23812"/>
                          </a:cubicBezTo>
                          <a:cubicBezTo>
                            <a:pt x="41166" y="25851"/>
                            <a:pt x="36228" y="26987"/>
                            <a:pt x="31466" y="28575"/>
                          </a:cubicBezTo>
                          <a:cubicBezTo>
                            <a:pt x="29085" y="29369"/>
                            <a:pt x="26817" y="30679"/>
                            <a:pt x="24322" y="30956"/>
                          </a:cubicBezTo>
                          <a:lnTo>
                            <a:pt x="2891" y="33337"/>
                          </a:lnTo>
                          <a:cubicBezTo>
                            <a:pt x="2097" y="35718"/>
                            <a:pt x="-1265" y="38706"/>
                            <a:pt x="510" y="40481"/>
                          </a:cubicBezTo>
                          <a:cubicBezTo>
                            <a:pt x="4060" y="44031"/>
                            <a:pt x="10620" y="42460"/>
                            <a:pt x="14797" y="45244"/>
                          </a:cubicBezTo>
                          <a:cubicBezTo>
                            <a:pt x="24030" y="51398"/>
                            <a:pt x="19226" y="49101"/>
                            <a:pt x="29085" y="52387"/>
                          </a:cubicBezTo>
                          <a:cubicBezTo>
                            <a:pt x="48140" y="65093"/>
                            <a:pt x="25109" y="48413"/>
                            <a:pt x="40991" y="64294"/>
                          </a:cubicBezTo>
                          <a:cubicBezTo>
                            <a:pt x="43015" y="66318"/>
                            <a:pt x="45754" y="67469"/>
                            <a:pt x="48135" y="69056"/>
                          </a:cubicBezTo>
                          <a:lnTo>
                            <a:pt x="57660" y="83344"/>
                          </a:lnTo>
                          <a:lnTo>
                            <a:pt x="62422" y="90487"/>
                          </a:lnTo>
                          <a:lnTo>
                            <a:pt x="67185" y="104775"/>
                          </a:lnTo>
                          <a:lnTo>
                            <a:pt x="69566" y="111919"/>
                          </a:lnTo>
                          <a:cubicBezTo>
                            <a:pt x="68772" y="121444"/>
                            <a:pt x="68756" y="131066"/>
                            <a:pt x="67185" y="140494"/>
                          </a:cubicBezTo>
                        </a:path>
                      </a:pathLst>
                    </a:custGeom>
                    <a:ln w="1905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6347920" y="1795398"/>
                      <a:ext cx="42860" cy="52387"/>
                    </a:xfrm>
                    <a:custGeom>
                      <a:avLst/>
                      <a:gdLst>
                        <a:gd name="connsiteX0" fmla="*/ 0 w 42862"/>
                        <a:gd name="connsiteY0" fmla="*/ 52387 h 52387"/>
                        <a:gd name="connsiteX1" fmla="*/ 16668 w 42862"/>
                        <a:gd name="connsiteY1" fmla="*/ 40481 h 52387"/>
                        <a:gd name="connsiteX2" fmla="*/ 30956 w 42862"/>
                        <a:gd name="connsiteY2" fmla="*/ 30956 h 52387"/>
                        <a:gd name="connsiteX3" fmla="*/ 35718 w 42862"/>
                        <a:gd name="connsiteY3" fmla="*/ 23812 h 52387"/>
                        <a:gd name="connsiteX4" fmla="*/ 40481 w 42862"/>
                        <a:gd name="connsiteY4" fmla="*/ 7143 h 52387"/>
                        <a:gd name="connsiteX5" fmla="*/ 42862 w 42862"/>
                        <a:gd name="connsiteY5" fmla="*/ 0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862" h="52387">
                          <a:moveTo>
                            <a:pt x="0" y="52387"/>
                          </a:moveTo>
                          <a:cubicBezTo>
                            <a:pt x="28583" y="40955"/>
                            <a:pt x="148" y="54936"/>
                            <a:pt x="16668" y="40481"/>
                          </a:cubicBezTo>
                          <a:cubicBezTo>
                            <a:pt x="20976" y="36712"/>
                            <a:pt x="30956" y="30956"/>
                            <a:pt x="30956" y="30956"/>
                          </a:cubicBezTo>
                          <a:cubicBezTo>
                            <a:pt x="32543" y="28575"/>
                            <a:pt x="34438" y="26372"/>
                            <a:pt x="35718" y="23812"/>
                          </a:cubicBezTo>
                          <a:cubicBezTo>
                            <a:pt x="37624" y="20000"/>
                            <a:pt x="39462" y="10711"/>
                            <a:pt x="40481" y="7143"/>
                          </a:cubicBezTo>
                          <a:cubicBezTo>
                            <a:pt x="41170" y="4730"/>
                            <a:pt x="42862" y="0"/>
                            <a:pt x="42862" y="0"/>
                          </a:cubicBezTo>
                        </a:path>
                      </a:pathLst>
                    </a:custGeom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6657529" y="1459112"/>
                    <a:ext cx="771474" cy="239871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7506" name="Group 220"/>
                <p:cNvGrpSpPr>
                  <a:grpSpLocks/>
                </p:cNvGrpSpPr>
                <p:nvPr/>
              </p:nvGrpSpPr>
              <p:grpSpPr bwMode="auto">
                <a:xfrm>
                  <a:off x="6781831" y="1524000"/>
                  <a:ext cx="914369" cy="2398356"/>
                  <a:chOff x="6658006" y="1459460"/>
                  <a:chExt cx="914369" cy="2398356"/>
                </a:xfrm>
              </p:grpSpPr>
              <p:grpSp>
                <p:nvGrpSpPr>
                  <p:cNvPr id="57529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6696075" y="1475757"/>
                    <a:ext cx="876300" cy="2365761"/>
                    <a:chOff x="5705474" y="1367543"/>
                    <a:chExt cx="876300" cy="2365761"/>
                  </a:xfrm>
                </p:grpSpPr>
                <p:pic>
                  <p:nvPicPr>
                    <p:cNvPr id="57531" name="Picture 162" descr="PosterZoom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 l="30956" t="2515" r="55362" b="6317"/>
                    <a:stretch>
                      <a:fillRect/>
                    </a:stretch>
                  </p:blipFill>
                  <p:spPr bwMode="auto">
                    <a:xfrm>
                      <a:off x="5705474" y="1367543"/>
                      <a:ext cx="733425" cy="23657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47" name="Freeform 246"/>
                    <p:cNvSpPr/>
                    <p:nvPr/>
                  </p:nvSpPr>
                  <p:spPr>
                    <a:xfrm>
                      <a:off x="6438394" y="1589570"/>
                      <a:ext cx="138103" cy="50800"/>
                    </a:xfrm>
                    <a:custGeom>
                      <a:avLst/>
                      <a:gdLst>
                        <a:gd name="connsiteX0" fmla="*/ 0 w 130969"/>
                        <a:gd name="connsiteY0" fmla="*/ 42862 h 42862"/>
                        <a:gd name="connsiteX1" fmla="*/ 11906 w 130969"/>
                        <a:gd name="connsiteY1" fmla="*/ 35719 h 42862"/>
                        <a:gd name="connsiteX2" fmla="*/ 52388 w 130969"/>
                        <a:gd name="connsiteY2" fmla="*/ 28575 h 42862"/>
                        <a:gd name="connsiteX3" fmla="*/ 66675 w 130969"/>
                        <a:gd name="connsiteY3" fmla="*/ 23812 h 42862"/>
                        <a:gd name="connsiteX4" fmla="*/ 73819 w 130969"/>
                        <a:gd name="connsiteY4" fmla="*/ 21431 h 42862"/>
                        <a:gd name="connsiteX5" fmla="*/ 88106 w 130969"/>
                        <a:gd name="connsiteY5" fmla="*/ 14287 h 42862"/>
                        <a:gd name="connsiteX6" fmla="*/ 95250 w 130969"/>
                        <a:gd name="connsiteY6" fmla="*/ 9525 h 42862"/>
                        <a:gd name="connsiteX7" fmla="*/ 109538 w 130969"/>
                        <a:gd name="connsiteY7" fmla="*/ 4762 h 42862"/>
                        <a:gd name="connsiteX8" fmla="*/ 130969 w 130969"/>
                        <a:gd name="connsiteY8" fmla="*/ 0 h 42862"/>
                        <a:gd name="connsiteX0" fmla="*/ 0 w 133278"/>
                        <a:gd name="connsiteY0" fmla="*/ 47327 h 47327"/>
                        <a:gd name="connsiteX1" fmla="*/ 11906 w 133278"/>
                        <a:gd name="connsiteY1" fmla="*/ 40184 h 47327"/>
                        <a:gd name="connsiteX2" fmla="*/ 52388 w 133278"/>
                        <a:gd name="connsiteY2" fmla="*/ 33040 h 47327"/>
                        <a:gd name="connsiteX3" fmla="*/ 66675 w 133278"/>
                        <a:gd name="connsiteY3" fmla="*/ 28277 h 47327"/>
                        <a:gd name="connsiteX4" fmla="*/ 73819 w 133278"/>
                        <a:gd name="connsiteY4" fmla="*/ 25896 h 47327"/>
                        <a:gd name="connsiteX5" fmla="*/ 88106 w 133278"/>
                        <a:gd name="connsiteY5" fmla="*/ 18752 h 47327"/>
                        <a:gd name="connsiteX6" fmla="*/ 95250 w 133278"/>
                        <a:gd name="connsiteY6" fmla="*/ 13990 h 47327"/>
                        <a:gd name="connsiteX7" fmla="*/ 109538 w 133278"/>
                        <a:gd name="connsiteY7" fmla="*/ 9227 h 47327"/>
                        <a:gd name="connsiteX8" fmla="*/ 133278 w 133278"/>
                        <a:gd name="connsiteY8" fmla="*/ 0 h 47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3278" h="47327">
                          <a:moveTo>
                            <a:pt x="0" y="47327"/>
                          </a:moveTo>
                          <a:cubicBezTo>
                            <a:pt x="3969" y="44946"/>
                            <a:pt x="7693" y="42099"/>
                            <a:pt x="11906" y="40184"/>
                          </a:cubicBezTo>
                          <a:cubicBezTo>
                            <a:pt x="26978" y="33333"/>
                            <a:pt x="34349" y="34680"/>
                            <a:pt x="52388" y="33040"/>
                          </a:cubicBezTo>
                          <a:lnTo>
                            <a:pt x="66675" y="28277"/>
                          </a:lnTo>
                          <a:cubicBezTo>
                            <a:pt x="69056" y="27483"/>
                            <a:pt x="71730" y="27288"/>
                            <a:pt x="73819" y="25896"/>
                          </a:cubicBezTo>
                          <a:cubicBezTo>
                            <a:pt x="94293" y="12248"/>
                            <a:pt x="68389" y="28611"/>
                            <a:pt x="88106" y="18752"/>
                          </a:cubicBezTo>
                          <a:cubicBezTo>
                            <a:pt x="90666" y="17472"/>
                            <a:pt x="92635" y="15152"/>
                            <a:pt x="95250" y="13990"/>
                          </a:cubicBezTo>
                          <a:cubicBezTo>
                            <a:pt x="99838" y="11951"/>
                            <a:pt x="103200" y="11559"/>
                            <a:pt x="109538" y="9227"/>
                          </a:cubicBezTo>
                          <a:cubicBezTo>
                            <a:pt x="115876" y="6895"/>
                            <a:pt x="123495" y="4891"/>
                            <a:pt x="133278" y="0"/>
                          </a:cubicBezTo>
                        </a:path>
                      </a:pathLst>
                    </a:cu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48" name="Freeform 247"/>
                    <p:cNvSpPr/>
                    <p:nvPr/>
                  </p:nvSpPr>
                  <p:spPr>
                    <a:xfrm>
                      <a:off x="6414583" y="2024545"/>
                      <a:ext cx="166677" cy="195263"/>
                    </a:xfrm>
                    <a:custGeom>
                      <a:avLst/>
                      <a:gdLst>
                        <a:gd name="connsiteX0" fmla="*/ 0 w 130969"/>
                        <a:gd name="connsiteY0" fmla="*/ 42862 h 42862"/>
                        <a:gd name="connsiteX1" fmla="*/ 11906 w 130969"/>
                        <a:gd name="connsiteY1" fmla="*/ 35719 h 42862"/>
                        <a:gd name="connsiteX2" fmla="*/ 52388 w 130969"/>
                        <a:gd name="connsiteY2" fmla="*/ 28575 h 42862"/>
                        <a:gd name="connsiteX3" fmla="*/ 66675 w 130969"/>
                        <a:gd name="connsiteY3" fmla="*/ 23812 h 42862"/>
                        <a:gd name="connsiteX4" fmla="*/ 73819 w 130969"/>
                        <a:gd name="connsiteY4" fmla="*/ 21431 h 42862"/>
                        <a:gd name="connsiteX5" fmla="*/ 88106 w 130969"/>
                        <a:gd name="connsiteY5" fmla="*/ 14287 h 42862"/>
                        <a:gd name="connsiteX6" fmla="*/ 95250 w 130969"/>
                        <a:gd name="connsiteY6" fmla="*/ 9525 h 42862"/>
                        <a:gd name="connsiteX7" fmla="*/ 109538 w 130969"/>
                        <a:gd name="connsiteY7" fmla="*/ 4762 h 42862"/>
                        <a:gd name="connsiteX8" fmla="*/ 130969 w 130969"/>
                        <a:gd name="connsiteY8" fmla="*/ 0 h 42862"/>
                        <a:gd name="connsiteX0" fmla="*/ 0 w 133278"/>
                        <a:gd name="connsiteY0" fmla="*/ 47327 h 47327"/>
                        <a:gd name="connsiteX1" fmla="*/ 11906 w 133278"/>
                        <a:gd name="connsiteY1" fmla="*/ 40184 h 47327"/>
                        <a:gd name="connsiteX2" fmla="*/ 52388 w 133278"/>
                        <a:gd name="connsiteY2" fmla="*/ 33040 h 47327"/>
                        <a:gd name="connsiteX3" fmla="*/ 66675 w 133278"/>
                        <a:gd name="connsiteY3" fmla="*/ 28277 h 47327"/>
                        <a:gd name="connsiteX4" fmla="*/ 73819 w 133278"/>
                        <a:gd name="connsiteY4" fmla="*/ 25896 h 47327"/>
                        <a:gd name="connsiteX5" fmla="*/ 88106 w 133278"/>
                        <a:gd name="connsiteY5" fmla="*/ 18752 h 47327"/>
                        <a:gd name="connsiteX6" fmla="*/ 95250 w 133278"/>
                        <a:gd name="connsiteY6" fmla="*/ 13990 h 47327"/>
                        <a:gd name="connsiteX7" fmla="*/ 109538 w 133278"/>
                        <a:gd name="connsiteY7" fmla="*/ 9227 h 47327"/>
                        <a:gd name="connsiteX8" fmla="*/ 133278 w 133278"/>
                        <a:gd name="connsiteY8" fmla="*/ 0 h 47327"/>
                        <a:gd name="connsiteX0" fmla="*/ 0 w 160989"/>
                        <a:gd name="connsiteY0" fmla="*/ 52860 h 228872"/>
                        <a:gd name="connsiteX1" fmla="*/ 11906 w 160989"/>
                        <a:gd name="connsiteY1" fmla="*/ 45717 h 228872"/>
                        <a:gd name="connsiteX2" fmla="*/ 52388 w 160989"/>
                        <a:gd name="connsiteY2" fmla="*/ 38573 h 228872"/>
                        <a:gd name="connsiteX3" fmla="*/ 66675 w 160989"/>
                        <a:gd name="connsiteY3" fmla="*/ 33810 h 228872"/>
                        <a:gd name="connsiteX4" fmla="*/ 73819 w 160989"/>
                        <a:gd name="connsiteY4" fmla="*/ 31429 h 228872"/>
                        <a:gd name="connsiteX5" fmla="*/ 88106 w 160989"/>
                        <a:gd name="connsiteY5" fmla="*/ 24285 h 228872"/>
                        <a:gd name="connsiteX6" fmla="*/ 95250 w 160989"/>
                        <a:gd name="connsiteY6" fmla="*/ 19523 h 228872"/>
                        <a:gd name="connsiteX7" fmla="*/ 109538 w 160989"/>
                        <a:gd name="connsiteY7" fmla="*/ 14760 h 228872"/>
                        <a:gd name="connsiteX8" fmla="*/ 160989 w 160989"/>
                        <a:gd name="connsiteY8" fmla="*/ 228776 h 228872"/>
                        <a:gd name="connsiteX0" fmla="*/ 0 w 160989"/>
                        <a:gd name="connsiteY0" fmla="*/ 52860 h 228871"/>
                        <a:gd name="connsiteX1" fmla="*/ 11906 w 160989"/>
                        <a:gd name="connsiteY1" fmla="*/ 45717 h 228871"/>
                        <a:gd name="connsiteX2" fmla="*/ 52388 w 160989"/>
                        <a:gd name="connsiteY2" fmla="*/ 38573 h 228871"/>
                        <a:gd name="connsiteX3" fmla="*/ 66675 w 160989"/>
                        <a:gd name="connsiteY3" fmla="*/ 33810 h 228871"/>
                        <a:gd name="connsiteX4" fmla="*/ 88106 w 160989"/>
                        <a:gd name="connsiteY4" fmla="*/ 24285 h 228871"/>
                        <a:gd name="connsiteX5" fmla="*/ 95250 w 160989"/>
                        <a:gd name="connsiteY5" fmla="*/ 19523 h 228871"/>
                        <a:gd name="connsiteX6" fmla="*/ 109538 w 160989"/>
                        <a:gd name="connsiteY6" fmla="*/ 14760 h 228871"/>
                        <a:gd name="connsiteX7" fmla="*/ 160989 w 160989"/>
                        <a:gd name="connsiteY7" fmla="*/ 228776 h 228871"/>
                        <a:gd name="connsiteX0" fmla="*/ 0 w 160989"/>
                        <a:gd name="connsiteY0" fmla="*/ 53093 h 229104"/>
                        <a:gd name="connsiteX1" fmla="*/ 11906 w 160989"/>
                        <a:gd name="connsiteY1" fmla="*/ 45950 h 229104"/>
                        <a:gd name="connsiteX2" fmla="*/ 52388 w 160989"/>
                        <a:gd name="connsiteY2" fmla="*/ 38806 h 229104"/>
                        <a:gd name="connsiteX3" fmla="*/ 66675 w 160989"/>
                        <a:gd name="connsiteY3" fmla="*/ 34043 h 229104"/>
                        <a:gd name="connsiteX4" fmla="*/ 95250 w 160989"/>
                        <a:gd name="connsiteY4" fmla="*/ 19756 h 229104"/>
                        <a:gd name="connsiteX5" fmla="*/ 109538 w 160989"/>
                        <a:gd name="connsiteY5" fmla="*/ 14993 h 229104"/>
                        <a:gd name="connsiteX6" fmla="*/ 160989 w 160989"/>
                        <a:gd name="connsiteY6" fmla="*/ 229009 h 229104"/>
                        <a:gd name="connsiteX0" fmla="*/ 0 w 160989"/>
                        <a:gd name="connsiteY0" fmla="*/ 49391 h 225401"/>
                        <a:gd name="connsiteX1" fmla="*/ 11906 w 160989"/>
                        <a:gd name="connsiteY1" fmla="*/ 42248 h 225401"/>
                        <a:gd name="connsiteX2" fmla="*/ 52388 w 160989"/>
                        <a:gd name="connsiteY2" fmla="*/ 35104 h 225401"/>
                        <a:gd name="connsiteX3" fmla="*/ 66675 w 160989"/>
                        <a:gd name="connsiteY3" fmla="*/ 30341 h 225401"/>
                        <a:gd name="connsiteX4" fmla="*/ 109538 w 160989"/>
                        <a:gd name="connsiteY4" fmla="*/ 11291 h 225401"/>
                        <a:gd name="connsiteX5" fmla="*/ 160989 w 160989"/>
                        <a:gd name="connsiteY5" fmla="*/ 225307 h 225401"/>
                        <a:gd name="connsiteX0" fmla="*/ 0 w 160989"/>
                        <a:gd name="connsiteY0" fmla="*/ 48507 h 224517"/>
                        <a:gd name="connsiteX1" fmla="*/ 11906 w 160989"/>
                        <a:gd name="connsiteY1" fmla="*/ 41364 h 224517"/>
                        <a:gd name="connsiteX2" fmla="*/ 52388 w 160989"/>
                        <a:gd name="connsiteY2" fmla="*/ 34220 h 224517"/>
                        <a:gd name="connsiteX3" fmla="*/ 109538 w 160989"/>
                        <a:gd name="connsiteY3" fmla="*/ 10407 h 224517"/>
                        <a:gd name="connsiteX4" fmla="*/ 160989 w 160989"/>
                        <a:gd name="connsiteY4" fmla="*/ 224423 h 224517"/>
                        <a:gd name="connsiteX0" fmla="*/ 0 w 160989"/>
                        <a:gd name="connsiteY0" fmla="*/ 47241 h 223250"/>
                        <a:gd name="connsiteX1" fmla="*/ 11906 w 160989"/>
                        <a:gd name="connsiteY1" fmla="*/ 40098 h 223250"/>
                        <a:gd name="connsiteX2" fmla="*/ 109538 w 160989"/>
                        <a:gd name="connsiteY2" fmla="*/ 9141 h 223250"/>
                        <a:gd name="connsiteX3" fmla="*/ 160989 w 160989"/>
                        <a:gd name="connsiteY3" fmla="*/ 223157 h 223250"/>
                        <a:gd name="connsiteX0" fmla="*/ 0 w 160989"/>
                        <a:gd name="connsiteY0" fmla="*/ 11537 h 187677"/>
                        <a:gd name="connsiteX1" fmla="*/ 11906 w 160989"/>
                        <a:gd name="connsiteY1" fmla="*/ 4394 h 187677"/>
                        <a:gd name="connsiteX2" fmla="*/ 65662 w 160989"/>
                        <a:gd name="connsiteY2" fmla="*/ 85058 h 187677"/>
                        <a:gd name="connsiteX3" fmla="*/ 160989 w 160989"/>
                        <a:gd name="connsiteY3" fmla="*/ 187453 h 187677"/>
                        <a:gd name="connsiteX0" fmla="*/ 0 w 160989"/>
                        <a:gd name="connsiteY0" fmla="*/ 6328 h 182464"/>
                        <a:gd name="connsiteX1" fmla="*/ 11906 w 160989"/>
                        <a:gd name="connsiteY1" fmla="*/ 5882 h 182464"/>
                        <a:gd name="connsiteX2" fmla="*/ 65662 w 160989"/>
                        <a:gd name="connsiteY2" fmla="*/ 79849 h 182464"/>
                        <a:gd name="connsiteX3" fmla="*/ 160989 w 160989"/>
                        <a:gd name="connsiteY3" fmla="*/ 182244 h 1824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0989" h="182464">
                          <a:moveTo>
                            <a:pt x="0" y="6328"/>
                          </a:moveTo>
                          <a:cubicBezTo>
                            <a:pt x="3969" y="3947"/>
                            <a:pt x="962" y="-6371"/>
                            <a:pt x="11906" y="5882"/>
                          </a:cubicBezTo>
                          <a:cubicBezTo>
                            <a:pt x="22850" y="18136"/>
                            <a:pt x="40815" y="50455"/>
                            <a:pt x="65662" y="79849"/>
                          </a:cubicBezTo>
                          <a:cubicBezTo>
                            <a:pt x="90509" y="109243"/>
                            <a:pt x="151206" y="187135"/>
                            <a:pt x="160989" y="182244"/>
                          </a:cubicBezTo>
                        </a:path>
                      </a:pathLst>
                    </a:cu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49" name="Freeform 248"/>
                    <p:cNvSpPr/>
                    <p:nvPr/>
                  </p:nvSpPr>
                  <p:spPr>
                    <a:xfrm>
                      <a:off x="6224096" y="1772133"/>
                      <a:ext cx="119055" cy="168275"/>
                    </a:xfrm>
                    <a:custGeom>
                      <a:avLst/>
                      <a:gdLst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61925 w 171450"/>
                        <a:gd name="connsiteY2" fmla="*/ 211931 h 230981"/>
                        <a:gd name="connsiteX3" fmla="*/ 150018 w 171450"/>
                        <a:gd name="connsiteY3" fmla="*/ 190500 h 230981"/>
                        <a:gd name="connsiteX4" fmla="*/ 142875 w 171450"/>
                        <a:gd name="connsiteY4" fmla="*/ 188119 h 230981"/>
                        <a:gd name="connsiteX5" fmla="*/ 128587 w 171450"/>
                        <a:gd name="connsiteY5" fmla="*/ 176213 h 230981"/>
                        <a:gd name="connsiteX6" fmla="*/ 121443 w 171450"/>
                        <a:gd name="connsiteY6" fmla="*/ 171450 h 230981"/>
                        <a:gd name="connsiteX7" fmla="*/ 107156 w 171450"/>
                        <a:gd name="connsiteY7" fmla="*/ 157163 h 230981"/>
                        <a:gd name="connsiteX8" fmla="*/ 97631 w 171450"/>
                        <a:gd name="connsiteY8" fmla="*/ 135731 h 230981"/>
                        <a:gd name="connsiteX9" fmla="*/ 90487 w 171450"/>
                        <a:gd name="connsiteY9" fmla="*/ 128588 h 230981"/>
                        <a:gd name="connsiteX10" fmla="*/ 83343 w 171450"/>
                        <a:gd name="connsiteY10" fmla="*/ 123825 h 230981"/>
                        <a:gd name="connsiteX11" fmla="*/ 73818 w 171450"/>
                        <a:gd name="connsiteY11" fmla="*/ 109538 h 230981"/>
                        <a:gd name="connsiteX12" fmla="*/ 69056 w 171450"/>
                        <a:gd name="connsiteY12" fmla="*/ 102394 h 230981"/>
                        <a:gd name="connsiteX13" fmla="*/ 61912 w 171450"/>
                        <a:gd name="connsiteY13" fmla="*/ 97631 h 230981"/>
                        <a:gd name="connsiteX14" fmla="*/ 52387 w 171450"/>
                        <a:gd name="connsiteY14" fmla="*/ 85725 h 230981"/>
                        <a:gd name="connsiteX15" fmla="*/ 47625 w 171450"/>
                        <a:gd name="connsiteY15" fmla="*/ 78581 h 230981"/>
                        <a:gd name="connsiteX16" fmla="*/ 40481 w 171450"/>
                        <a:gd name="connsiteY16" fmla="*/ 73819 h 230981"/>
                        <a:gd name="connsiteX17" fmla="*/ 26193 w 171450"/>
                        <a:gd name="connsiteY17" fmla="*/ 61913 h 230981"/>
                        <a:gd name="connsiteX18" fmla="*/ 16668 w 171450"/>
                        <a:gd name="connsiteY18" fmla="*/ 47625 h 230981"/>
                        <a:gd name="connsiteX19" fmla="*/ 11906 w 171450"/>
                        <a:gd name="connsiteY19" fmla="*/ 40481 h 230981"/>
                        <a:gd name="connsiteX20" fmla="*/ 4762 w 171450"/>
                        <a:gd name="connsiteY20" fmla="*/ 19050 h 230981"/>
                        <a:gd name="connsiteX21" fmla="*/ 2381 w 171450"/>
                        <a:gd name="connsiteY21" fmla="*/ 11906 h 230981"/>
                        <a:gd name="connsiteX22" fmla="*/ 0 w 171450"/>
                        <a:gd name="connsiteY22" fmla="*/ 4763 h 230981"/>
                        <a:gd name="connsiteX23" fmla="*/ 0 w 171450"/>
                        <a:gd name="connsiteY23" fmla="*/ 0 h 230981"/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50018 w 171450"/>
                        <a:gd name="connsiteY2" fmla="*/ 190500 h 230981"/>
                        <a:gd name="connsiteX3" fmla="*/ 142875 w 171450"/>
                        <a:gd name="connsiteY3" fmla="*/ 188119 h 230981"/>
                        <a:gd name="connsiteX4" fmla="*/ 128587 w 171450"/>
                        <a:gd name="connsiteY4" fmla="*/ 176213 h 230981"/>
                        <a:gd name="connsiteX5" fmla="*/ 121443 w 171450"/>
                        <a:gd name="connsiteY5" fmla="*/ 171450 h 230981"/>
                        <a:gd name="connsiteX6" fmla="*/ 107156 w 171450"/>
                        <a:gd name="connsiteY6" fmla="*/ 157163 h 230981"/>
                        <a:gd name="connsiteX7" fmla="*/ 97631 w 171450"/>
                        <a:gd name="connsiteY7" fmla="*/ 135731 h 230981"/>
                        <a:gd name="connsiteX8" fmla="*/ 90487 w 171450"/>
                        <a:gd name="connsiteY8" fmla="*/ 128588 h 230981"/>
                        <a:gd name="connsiteX9" fmla="*/ 83343 w 171450"/>
                        <a:gd name="connsiteY9" fmla="*/ 123825 h 230981"/>
                        <a:gd name="connsiteX10" fmla="*/ 73818 w 171450"/>
                        <a:gd name="connsiteY10" fmla="*/ 109538 h 230981"/>
                        <a:gd name="connsiteX11" fmla="*/ 69056 w 171450"/>
                        <a:gd name="connsiteY11" fmla="*/ 102394 h 230981"/>
                        <a:gd name="connsiteX12" fmla="*/ 61912 w 171450"/>
                        <a:gd name="connsiteY12" fmla="*/ 97631 h 230981"/>
                        <a:gd name="connsiteX13" fmla="*/ 52387 w 171450"/>
                        <a:gd name="connsiteY13" fmla="*/ 85725 h 230981"/>
                        <a:gd name="connsiteX14" fmla="*/ 47625 w 171450"/>
                        <a:gd name="connsiteY14" fmla="*/ 78581 h 230981"/>
                        <a:gd name="connsiteX15" fmla="*/ 40481 w 171450"/>
                        <a:gd name="connsiteY15" fmla="*/ 73819 h 230981"/>
                        <a:gd name="connsiteX16" fmla="*/ 26193 w 171450"/>
                        <a:gd name="connsiteY16" fmla="*/ 61913 h 230981"/>
                        <a:gd name="connsiteX17" fmla="*/ 16668 w 171450"/>
                        <a:gd name="connsiteY17" fmla="*/ 47625 h 230981"/>
                        <a:gd name="connsiteX18" fmla="*/ 11906 w 171450"/>
                        <a:gd name="connsiteY18" fmla="*/ 40481 h 230981"/>
                        <a:gd name="connsiteX19" fmla="*/ 4762 w 171450"/>
                        <a:gd name="connsiteY19" fmla="*/ 19050 h 230981"/>
                        <a:gd name="connsiteX20" fmla="*/ 2381 w 171450"/>
                        <a:gd name="connsiteY20" fmla="*/ 11906 h 230981"/>
                        <a:gd name="connsiteX21" fmla="*/ 0 w 171450"/>
                        <a:gd name="connsiteY21" fmla="*/ 4763 h 230981"/>
                        <a:gd name="connsiteX22" fmla="*/ 0 w 171450"/>
                        <a:gd name="connsiteY22" fmla="*/ 0 h 230981"/>
                        <a:gd name="connsiteX0" fmla="*/ 171450 w 171450"/>
                        <a:gd name="connsiteY0" fmla="*/ 230981 h 230981"/>
                        <a:gd name="connsiteX1" fmla="*/ 150018 w 171450"/>
                        <a:gd name="connsiteY1" fmla="*/ 190500 h 230981"/>
                        <a:gd name="connsiteX2" fmla="*/ 142875 w 171450"/>
                        <a:gd name="connsiteY2" fmla="*/ 188119 h 230981"/>
                        <a:gd name="connsiteX3" fmla="*/ 128587 w 171450"/>
                        <a:gd name="connsiteY3" fmla="*/ 176213 h 230981"/>
                        <a:gd name="connsiteX4" fmla="*/ 121443 w 171450"/>
                        <a:gd name="connsiteY4" fmla="*/ 171450 h 230981"/>
                        <a:gd name="connsiteX5" fmla="*/ 107156 w 171450"/>
                        <a:gd name="connsiteY5" fmla="*/ 157163 h 230981"/>
                        <a:gd name="connsiteX6" fmla="*/ 97631 w 171450"/>
                        <a:gd name="connsiteY6" fmla="*/ 135731 h 230981"/>
                        <a:gd name="connsiteX7" fmla="*/ 90487 w 171450"/>
                        <a:gd name="connsiteY7" fmla="*/ 128588 h 230981"/>
                        <a:gd name="connsiteX8" fmla="*/ 83343 w 171450"/>
                        <a:gd name="connsiteY8" fmla="*/ 123825 h 230981"/>
                        <a:gd name="connsiteX9" fmla="*/ 73818 w 171450"/>
                        <a:gd name="connsiteY9" fmla="*/ 109538 h 230981"/>
                        <a:gd name="connsiteX10" fmla="*/ 69056 w 171450"/>
                        <a:gd name="connsiteY10" fmla="*/ 102394 h 230981"/>
                        <a:gd name="connsiteX11" fmla="*/ 61912 w 171450"/>
                        <a:gd name="connsiteY11" fmla="*/ 97631 h 230981"/>
                        <a:gd name="connsiteX12" fmla="*/ 52387 w 171450"/>
                        <a:gd name="connsiteY12" fmla="*/ 85725 h 230981"/>
                        <a:gd name="connsiteX13" fmla="*/ 47625 w 171450"/>
                        <a:gd name="connsiteY13" fmla="*/ 78581 h 230981"/>
                        <a:gd name="connsiteX14" fmla="*/ 40481 w 171450"/>
                        <a:gd name="connsiteY14" fmla="*/ 73819 h 230981"/>
                        <a:gd name="connsiteX15" fmla="*/ 26193 w 171450"/>
                        <a:gd name="connsiteY15" fmla="*/ 61913 h 230981"/>
                        <a:gd name="connsiteX16" fmla="*/ 16668 w 171450"/>
                        <a:gd name="connsiteY16" fmla="*/ 47625 h 230981"/>
                        <a:gd name="connsiteX17" fmla="*/ 11906 w 171450"/>
                        <a:gd name="connsiteY17" fmla="*/ 40481 h 230981"/>
                        <a:gd name="connsiteX18" fmla="*/ 4762 w 171450"/>
                        <a:gd name="connsiteY18" fmla="*/ 19050 h 230981"/>
                        <a:gd name="connsiteX19" fmla="*/ 2381 w 171450"/>
                        <a:gd name="connsiteY19" fmla="*/ 11906 h 230981"/>
                        <a:gd name="connsiteX20" fmla="*/ 0 w 171450"/>
                        <a:gd name="connsiteY20" fmla="*/ 4763 h 230981"/>
                        <a:gd name="connsiteX21" fmla="*/ 0 w 171450"/>
                        <a:gd name="connsiteY21" fmla="*/ 0 h 230981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7631 w 150018"/>
                        <a:gd name="connsiteY5" fmla="*/ 135731 h 190500"/>
                        <a:gd name="connsiteX6" fmla="*/ 90487 w 150018"/>
                        <a:gd name="connsiteY6" fmla="*/ 128588 h 190500"/>
                        <a:gd name="connsiteX7" fmla="*/ 83343 w 150018"/>
                        <a:gd name="connsiteY7" fmla="*/ 123825 h 190500"/>
                        <a:gd name="connsiteX8" fmla="*/ 73818 w 150018"/>
                        <a:gd name="connsiteY8" fmla="*/ 109538 h 190500"/>
                        <a:gd name="connsiteX9" fmla="*/ 69056 w 150018"/>
                        <a:gd name="connsiteY9" fmla="*/ 102394 h 190500"/>
                        <a:gd name="connsiteX10" fmla="*/ 61912 w 150018"/>
                        <a:gd name="connsiteY10" fmla="*/ 97631 h 190500"/>
                        <a:gd name="connsiteX11" fmla="*/ 52387 w 150018"/>
                        <a:gd name="connsiteY11" fmla="*/ 85725 h 190500"/>
                        <a:gd name="connsiteX12" fmla="*/ 47625 w 150018"/>
                        <a:gd name="connsiteY12" fmla="*/ 78581 h 190500"/>
                        <a:gd name="connsiteX13" fmla="*/ 40481 w 150018"/>
                        <a:gd name="connsiteY13" fmla="*/ 73819 h 190500"/>
                        <a:gd name="connsiteX14" fmla="*/ 26193 w 150018"/>
                        <a:gd name="connsiteY14" fmla="*/ 61913 h 190500"/>
                        <a:gd name="connsiteX15" fmla="*/ 16668 w 150018"/>
                        <a:gd name="connsiteY15" fmla="*/ 47625 h 190500"/>
                        <a:gd name="connsiteX16" fmla="*/ 11906 w 150018"/>
                        <a:gd name="connsiteY16" fmla="*/ 40481 h 190500"/>
                        <a:gd name="connsiteX17" fmla="*/ 4762 w 150018"/>
                        <a:gd name="connsiteY17" fmla="*/ 19050 h 190500"/>
                        <a:gd name="connsiteX18" fmla="*/ 2381 w 150018"/>
                        <a:gd name="connsiteY18" fmla="*/ 11906 h 190500"/>
                        <a:gd name="connsiteX19" fmla="*/ 0 w 150018"/>
                        <a:gd name="connsiteY19" fmla="*/ 4763 h 190500"/>
                        <a:gd name="connsiteX20" fmla="*/ 0 w 150018"/>
                        <a:gd name="connsiteY20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83343 w 150018"/>
                        <a:gd name="connsiteY6" fmla="*/ 123825 h 190500"/>
                        <a:gd name="connsiteX7" fmla="*/ 73818 w 150018"/>
                        <a:gd name="connsiteY7" fmla="*/ 109538 h 190500"/>
                        <a:gd name="connsiteX8" fmla="*/ 69056 w 150018"/>
                        <a:gd name="connsiteY8" fmla="*/ 102394 h 190500"/>
                        <a:gd name="connsiteX9" fmla="*/ 61912 w 150018"/>
                        <a:gd name="connsiteY9" fmla="*/ 97631 h 190500"/>
                        <a:gd name="connsiteX10" fmla="*/ 52387 w 150018"/>
                        <a:gd name="connsiteY10" fmla="*/ 85725 h 190500"/>
                        <a:gd name="connsiteX11" fmla="*/ 47625 w 150018"/>
                        <a:gd name="connsiteY11" fmla="*/ 78581 h 190500"/>
                        <a:gd name="connsiteX12" fmla="*/ 40481 w 150018"/>
                        <a:gd name="connsiteY12" fmla="*/ 73819 h 190500"/>
                        <a:gd name="connsiteX13" fmla="*/ 26193 w 150018"/>
                        <a:gd name="connsiteY13" fmla="*/ 61913 h 190500"/>
                        <a:gd name="connsiteX14" fmla="*/ 16668 w 150018"/>
                        <a:gd name="connsiteY14" fmla="*/ 47625 h 190500"/>
                        <a:gd name="connsiteX15" fmla="*/ 11906 w 150018"/>
                        <a:gd name="connsiteY15" fmla="*/ 40481 h 190500"/>
                        <a:gd name="connsiteX16" fmla="*/ 4762 w 150018"/>
                        <a:gd name="connsiteY16" fmla="*/ 19050 h 190500"/>
                        <a:gd name="connsiteX17" fmla="*/ 2381 w 150018"/>
                        <a:gd name="connsiteY17" fmla="*/ 11906 h 190500"/>
                        <a:gd name="connsiteX18" fmla="*/ 0 w 150018"/>
                        <a:gd name="connsiteY18" fmla="*/ 4763 h 190500"/>
                        <a:gd name="connsiteX19" fmla="*/ 0 w 150018"/>
                        <a:gd name="connsiteY19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73818 w 150018"/>
                        <a:gd name="connsiteY6" fmla="*/ 109538 h 190500"/>
                        <a:gd name="connsiteX7" fmla="*/ 69056 w 150018"/>
                        <a:gd name="connsiteY7" fmla="*/ 102394 h 190500"/>
                        <a:gd name="connsiteX8" fmla="*/ 61912 w 150018"/>
                        <a:gd name="connsiteY8" fmla="*/ 97631 h 190500"/>
                        <a:gd name="connsiteX9" fmla="*/ 52387 w 150018"/>
                        <a:gd name="connsiteY9" fmla="*/ 85725 h 190500"/>
                        <a:gd name="connsiteX10" fmla="*/ 47625 w 150018"/>
                        <a:gd name="connsiteY10" fmla="*/ 78581 h 190500"/>
                        <a:gd name="connsiteX11" fmla="*/ 40481 w 150018"/>
                        <a:gd name="connsiteY11" fmla="*/ 73819 h 190500"/>
                        <a:gd name="connsiteX12" fmla="*/ 26193 w 150018"/>
                        <a:gd name="connsiteY12" fmla="*/ 61913 h 190500"/>
                        <a:gd name="connsiteX13" fmla="*/ 16668 w 150018"/>
                        <a:gd name="connsiteY13" fmla="*/ 47625 h 190500"/>
                        <a:gd name="connsiteX14" fmla="*/ 11906 w 150018"/>
                        <a:gd name="connsiteY14" fmla="*/ 40481 h 190500"/>
                        <a:gd name="connsiteX15" fmla="*/ 4762 w 150018"/>
                        <a:gd name="connsiteY15" fmla="*/ 19050 h 190500"/>
                        <a:gd name="connsiteX16" fmla="*/ 2381 w 150018"/>
                        <a:gd name="connsiteY16" fmla="*/ 11906 h 190500"/>
                        <a:gd name="connsiteX17" fmla="*/ 0 w 150018"/>
                        <a:gd name="connsiteY17" fmla="*/ 4763 h 190500"/>
                        <a:gd name="connsiteX18" fmla="*/ 0 w 150018"/>
                        <a:gd name="connsiteY18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07156 w 150018"/>
                        <a:gd name="connsiteY3" fmla="*/ 157163 h 190500"/>
                        <a:gd name="connsiteX4" fmla="*/ 90487 w 150018"/>
                        <a:gd name="connsiteY4" fmla="*/ 128588 h 190500"/>
                        <a:gd name="connsiteX5" fmla="*/ 73818 w 150018"/>
                        <a:gd name="connsiteY5" fmla="*/ 109538 h 190500"/>
                        <a:gd name="connsiteX6" fmla="*/ 69056 w 150018"/>
                        <a:gd name="connsiteY6" fmla="*/ 102394 h 190500"/>
                        <a:gd name="connsiteX7" fmla="*/ 61912 w 150018"/>
                        <a:gd name="connsiteY7" fmla="*/ 97631 h 190500"/>
                        <a:gd name="connsiteX8" fmla="*/ 52387 w 150018"/>
                        <a:gd name="connsiteY8" fmla="*/ 85725 h 190500"/>
                        <a:gd name="connsiteX9" fmla="*/ 47625 w 150018"/>
                        <a:gd name="connsiteY9" fmla="*/ 78581 h 190500"/>
                        <a:gd name="connsiteX10" fmla="*/ 40481 w 150018"/>
                        <a:gd name="connsiteY10" fmla="*/ 73819 h 190500"/>
                        <a:gd name="connsiteX11" fmla="*/ 26193 w 150018"/>
                        <a:gd name="connsiteY11" fmla="*/ 61913 h 190500"/>
                        <a:gd name="connsiteX12" fmla="*/ 16668 w 150018"/>
                        <a:gd name="connsiteY12" fmla="*/ 47625 h 190500"/>
                        <a:gd name="connsiteX13" fmla="*/ 11906 w 150018"/>
                        <a:gd name="connsiteY13" fmla="*/ 40481 h 190500"/>
                        <a:gd name="connsiteX14" fmla="*/ 4762 w 150018"/>
                        <a:gd name="connsiteY14" fmla="*/ 19050 h 190500"/>
                        <a:gd name="connsiteX15" fmla="*/ 2381 w 150018"/>
                        <a:gd name="connsiteY15" fmla="*/ 11906 h 190500"/>
                        <a:gd name="connsiteX16" fmla="*/ 0 w 150018"/>
                        <a:gd name="connsiteY16" fmla="*/ 4763 h 190500"/>
                        <a:gd name="connsiteX17" fmla="*/ 0 w 150018"/>
                        <a:gd name="connsiteY17" fmla="*/ 0 h 190500"/>
                        <a:gd name="connsiteX0" fmla="*/ 150018 w 150018"/>
                        <a:gd name="connsiteY0" fmla="*/ 190500 h 190500"/>
                        <a:gd name="connsiteX1" fmla="*/ 128587 w 150018"/>
                        <a:gd name="connsiteY1" fmla="*/ 176213 h 190500"/>
                        <a:gd name="connsiteX2" fmla="*/ 107156 w 150018"/>
                        <a:gd name="connsiteY2" fmla="*/ 157163 h 190500"/>
                        <a:gd name="connsiteX3" fmla="*/ 90487 w 150018"/>
                        <a:gd name="connsiteY3" fmla="*/ 128588 h 190500"/>
                        <a:gd name="connsiteX4" fmla="*/ 73818 w 150018"/>
                        <a:gd name="connsiteY4" fmla="*/ 109538 h 190500"/>
                        <a:gd name="connsiteX5" fmla="*/ 69056 w 150018"/>
                        <a:gd name="connsiteY5" fmla="*/ 102394 h 190500"/>
                        <a:gd name="connsiteX6" fmla="*/ 61912 w 150018"/>
                        <a:gd name="connsiteY6" fmla="*/ 97631 h 190500"/>
                        <a:gd name="connsiteX7" fmla="*/ 52387 w 150018"/>
                        <a:gd name="connsiteY7" fmla="*/ 85725 h 190500"/>
                        <a:gd name="connsiteX8" fmla="*/ 47625 w 150018"/>
                        <a:gd name="connsiteY8" fmla="*/ 78581 h 190500"/>
                        <a:gd name="connsiteX9" fmla="*/ 40481 w 150018"/>
                        <a:gd name="connsiteY9" fmla="*/ 73819 h 190500"/>
                        <a:gd name="connsiteX10" fmla="*/ 26193 w 150018"/>
                        <a:gd name="connsiteY10" fmla="*/ 61913 h 190500"/>
                        <a:gd name="connsiteX11" fmla="*/ 16668 w 150018"/>
                        <a:gd name="connsiteY11" fmla="*/ 47625 h 190500"/>
                        <a:gd name="connsiteX12" fmla="*/ 11906 w 150018"/>
                        <a:gd name="connsiteY12" fmla="*/ 40481 h 190500"/>
                        <a:gd name="connsiteX13" fmla="*/ 4762 w 150018"/>
                        <a:gd name="connsiteY13" fmla="*/ 19050 h 190500"/>
                        <a:gd name="connsiteX14" fmla="*/ 2381 w 150018"/>
                        <a:gd name="connsiteY14" fmla="*/ 11906 h 190500"/>
                        <a:gd name="connsiteX15" fmla="*/ 0 w 150018"/>
                        <a:gd name="connsiteY15" fmla="*/ 4763 h 190500"/>
                        <a:gd name="connsiteX16" fmla="*/ 0 w 150018"/>
                        <a:gd name="connsiteY16" fmla="*/ 0 h 190500"/>
                        <a:gd name="connsiteX0" fmla="*/ 128587 w 128587"/>
                        <a:gd name="connsiteY0" fmla="*/ 176213 h 176213"/>
                        <a:gd name="connsiteX1" fmla="*/ 107156 w 128587"/>
                        <a:gd name="connsiteY1" fmla="*/ 157163 h 176213"/>
                        <a:gd name="connsiteX2" fmla="*/ 90487 w 128587"/>
                        <a:gd name="connsiteY2" fmla="*/ 128588 h 176213"/>
                        <a:gd name="connsiteX3" fmla="*/ 73818 w 128587"/>
                        <a:gd name="connsiteY3" fmla="*/ 109538 h 176213"/>
                        <a:gd name="connsiteX4" fmla="*/ 69056 w 128587"/>
                        <a:gd name="connsiteY4" fmla="*/ 102394 h 176213"/>
                        <a:gd name="connsiteX5" fmla="*/ 61912 w 128587"/>
                        <a:gd name="connsiteY5" fmla="*/ 97631 h 176213"/>
                        <a:gd name="connsiteX6" fmla="*/ 52387 w 128587"/>
                        <a:gd name="connsiteY6" fmla="*/ 85725 h 176213"/>
                        <a:gd name="connsiteX7" fmla="*/ 47625 w 128587"/>
                        <a:gd name="connsiteY7" fmla="*/ 78581 h 176213"/>
                        <a:gd name="connsiteX8" fmla="*/ 40481 w 128587"/>
                        <a:gd name="connsiteY8" fmla="*/ 73819 h 176213"/>
                        <a:gd name="connsiteX9" fmla="*/ 26193 w 128587"/>
                        <a:gd name="connsiteY9" fmla="*/ 61913 h 176213"/>
                        <a:gd name="connsiteX10" fmla="*/ 16668 w 128587"/>
                        <a:gd name="connsiteY10" fmla="*/ 47625 h 176213"/>
                        <a:gd name="connsiteX11" fmla="*/ 11906 w 128587"/>
                        <a:gd name="connsiteY11" fmla="*/ 40481 h 176213"/>
                        <a:gd name="connsiteX12" fmla="*/ 4762 w 128587"/>
                        <a:gd name="connsiteY12" fmla="*/ 19050 h 176213"/>
                        <a:gd name="connsiteX13" fmla="*/ 2381 w 128587"/>
                        <a:gd name="connsiteY13" fmla="*/ 11906 h 176213"/>
                        <a:gd name="connsiteX14" fmla="*/ 0 w 128587"/>
                        <a:gd name="connsiteY14" fmla="*/ 4763 h 176213"/>
                        <a:gd name="connsiteX15" fmla="*/ 0 w 128587"/>
                        <a:gd name="connsiteY15" fmla="*/ 0 h 176213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7625 w 119062"/>
                        <a:gd name="connsiteY7" fmla="*/ 78581 h 169069"/>
                        <a:gd name="connsiteX8" fmla="*/ 40481 w 119062"/>
                        <a:gd name="connsiteY8" fmla="*/ 73819 h 169069"/>
                        <a:gd name="connsiteX9" fmla="*/ 26193 w 119062"/>
                        <a:gd name="connsiteY9" fmla="*/ 61913 h 169069"/>
                        <a:gd name="connsiteX10" fmla="*/ 16668 w 119062"/>
                        <a:gd name="connsiteY10" fmla="*/ 47625 h 169069"/>
                        <a:gd name="connsiteX11" fmla="*/ 11906 w 119062"/>
                        <a:gd name="connsiteY11" fmla="*/ 40481 h 169069"/>
                        <a:gd name="connsiteX12" fmla="*/ 4762 w 119062"/>
                        <a:gd name="connsiteY12" fmla="*/ 19050 h 169069"/>
                        <a:gd name="connsiteX13" fmla="*/ 2381 w 119062"/>
                        <a:gd name="connsiteY13" fmla="*/ 11906 h 169069"/>
                        <a:gd name="connsiteX14" fmla="*/ 0 w 119062"/>
                        <a:gd name="connsiteY14" fmla="*/ 4763 h 169069"/>
                        <a:gd name="connsiteX15" fmla="*/ 0 w 119062"/>
                        <a:gd name="connsiteY15" fmla="*/ 0 h 169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19062" h="169069">
                          <a:moveTo>
                            <a:pt x="119062" y="169069"/>
                          </a:moveTo>
                          <a:cubicBezTo>
                            <a:pt x="111918" y="163513"/>
                            <a:pt x="111918" y="163910"/>
                            <a:pt x="107156" y="157163"/>
                          </a:cubicBezTo>
                          <a:cubicBezTo>
                            <a:pt x="102394" y="150416"/>
                            <a:pt x="96043" y="136526"/>
                            <a:pt x="90487" y="128588"/>
                          </a:cubicBezTo>
                          <a:cubicBezTo>
                            <a:pt x="84931" y="120651"/>
                            <a:pt x="77390" y="113903"/>
                            <a:pt x="73818" y="109538"/>
                          </a:cubicBezTo>
                          <a:cubicBezTo>
                            <a:pt x="70246" y="105173"/>
                            <a:pt x="71437" y="103982"/>
                            <a:pt x="69056" y="102394"/>
                          </a:cubicBezTo>
                          <a:lnTo>
                            <a:pt x="61912" y="97631"/>
                          </a:lnTo>
                          <a:cubicBezTo>
                            <a:pt x="57276" y="83724"/>
                            <a:pt x="63158" y="96497"/>
                            <a:pt x="52387" y="85725"/>
                          </a:cubicBezTo>
                          <a:cubicBezTo>
                            <a:pt x="50363" y="83701"/>
                            <a:pt x="49649" y="80605"/>
                            <a:pt x="47625" y="78581"/>
                          </a:cubicBezTo>
                          <a:cubicBezTo>
                            <a:pt x="45601" y="76557"/>
                            <a:pt x="42680" y="75651"/>
                            <a:pt x="40481" y="73819"/>
                          </a:cubicBezTo>
                          <a:cubicBezTo>
                            <a:pt x="22146" y="58540"/>
                            <a:pt x="43930" y="73736"/>
                            <a:pt x="26193" y="61913"/>
                          </a:cubicBezTo>
                          <a:lnTo>
                            <a:pt x="16668" y="47625"/>
                          </a:lnTo>
                          <a:cubicBezTo>
                            <a:pt x="15081" y="45244"/>
                            <a:pt x="12811" y="43196"/>
                            <a:pt x="11906" y="40481"/>
                          </a:cubicBezTo>
                          <a:lnTo>
                            <a:pt x="4762" y="19050"/>
                          </a:lnTo>
                          <a:lnTo>
                            <a:pt x="2381" y="11906"/>
                          </a:lnTo>
                          <a:cubicBezTo>
                            <a:pt x="1587" y="9525"/>
                            <a:pt x="0" y="7273"/>
                            <a:pt x="0" y="4763"/>
                          </a:cubicBezTo>
                          <a:lnTo>
                            <a:pt x="0" y="0"/>
                          </a:lnTo>
                        </a:path>
                      </a:pathLst>
                    </a:custGeom>
                    <a:ln w="1270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50" name="Freeform 249"/>
                    <p:cNvSpPr/>
                    <p:nvPr/>
                  </p:nvSpPr>
                  <p:spPr>
                    <a:xfrm>
                      <a:off x="6227270" y="1780070"/>
                      <a:ext cx="112706" cy="77788"/>
                    </a:xfrm>
                    <a:custGeom>
                      <a:avLst/>
                      <a:gdLst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61925 w 171450"/>
                        <a:gd name="connsiteY2" fmla="*/ 211931 h 230981"/>
                        <a:gd name="connsiteX3" fmla="*/ 150018 w 171450"/>
                        <a:gd name="connsiteY3" fmla="*/ 190500 h 230981"/>
                        <a:gd name="connsiteX4" fmla="*/ 142875 w 171450"/>
                        <a:gd name="connsiteY4" fmla="*/ 188119 h 230981"/>
                        <a:gd name="connsiteX5" fmla="*/ 128587 w 171450"/>
                        <a:gd name="connsiteY5" fmla="*/ 176213 h 230981"/>
                        <a:gd name="connsiteX6" fmla="*/ 121443 w 171450"/>
                        <a:gd name="connsiteY6" fmla="*/ 171450 h 230981"/>
                        <a:gd name="connsiteX7" fmla="*/ 107156 w 171450"/>
                        <a:gd name="connsiteY7" fmla="*/ 157163 h 230981"/>
                        <a:gd name="connsiteX8" fmla="*/ 97631 w 171450"/>
                        <a:gd name="connsiteY8" fmla="*/ 135731 h 230981"/>
                        <a:gd name="connsiteX9" fmla="*/ 90487 w 171450"/>
                        <a:gd name="connsiteY9" fmla="*/ 128588 h 230981"/>
                        <a:gd name="connsiteX10" fmla="*/ 83343 w 171450"/>
                        <a:gd name="connsiteY10" fmla="*/ 123825 h 230981"/>
                        <a:gd name="connsiteX11" fmla="*/ 73818 w 171450"/>
                        <a:gd name="connsiteY11" fmla="*/ 109538 h 230981"/>
                        <a:gd name="connsiteX12" fmla="*/ 69056 w 171450"/>
                        <a:gd name="connsiteY12" fmla="*/ 102394 h 230981"/>
                        <a:gd name="connsiteX13" fmla="*/ 61912 w 171450"/>
                        <a:gd name="connsiteY13" fmla="*/ 97631 h 230981"/>
                        <a:gd name="connsiteX14" fmla="*/ 52387 w 171450"/>
                        <a:gd name="connsiteY14" fmla="*/ 85725 h 230981"/>
                        <a:gd name="connsiteX15" fmla="*/ 47625 w 171450"/>
                        <a:gd name="connsiteY15" fmla="*/ 78581 h 230981"/>
                        <a:gd name="connsiteX16" fmla="*/ 40481 w 171450"/>
                        <a:gd name="connsiteY16" fmla="*/ 73819 h 230981"/>
                        <a:gd name="connsiteX17" fmla="*/ 26193 w 171450"/>
                        <a:gd name="connsiteY17" fmla="*/ 61913 h 230981"/>
                        <a:gd name="connsiteX18" fmla="*/ 16668 w 171450"/>
                        <a:gd name="connsiteY18" fmla="*/ 47625 h 230981"/>
                        <a:gd name="connsiteX19" fmla="*/ 11906 w 171450"/>
                        <a:gd name="connsiteY19" fmla="*/ 40481 h 230981"/>
                        <a:gd name="connsiteX20" fmla="*/ 4762 w 171450"/>
                        <a:gd name="connsiteY20" fmla="*/ 19050 h 230981"/>
                        <a:gd name="connsiteX21" fmla="*/ 2381 w 171450"/>
                        <a:gd name="connsiteY21" fmla="*/ 11906 h 230981"/>
                        <a:gd name="connsiteX22" fmla="*/ 0 w 171450"/>
                        <a:gd name="connsiteY22" fmla="*/ 4763 h 230981"/>
                        <a:gd name="connsiteX23" fmla="*/ 0 w 171450"/>
                        <a:gd name="connsiteY23" fmla="*/ 0 h 230981"/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50018 w 171450"/>
                        <a:gd name="connsiteY2" fmla="*/ 190500 h 230981"/>
                        <a:gd name="connsiteX3" fmla="*/ 142875 w 171450"/>
                        <a:gd name="connsiteY3" fmla="*/ 188119 h 230981"/>
                        <a:gd name="connsiteX4" fmla="*/ 128587 w 171450"/>
                        <a:gd name="connsiteY4" fmla="*/ 176213 h 230981"/>
                        <a:gd name="connsiteX5" fmla="*/ 121443 w 171450"/>
                        <a:gd name="connsiteY5" fmla="*/ 171450 h 230981"/>
                        <a:gd name="connsiteX6" fmla="*/ 107156 w 171450"/>
                        <a:gd name="connsiteY6" fmla="*/ 157163 h 230981"/>
                        <a:gd name="connsiteX7" fmla="*/ 97631 w 171450"/>
                        <a:gd name="connsiteY7" fmla="*/ 135731 h 230981"/>
                        <a:gd name="connsiteX8" fmla="*/ 90487 w 171450"/>
                        <a:gd name="connsiteY8" fmla="*/ 128588 h 230981"/>
                        <a:gd name="connsiteX9" fmla="*/ 83343 w 171450"/>
                        <a:gd name="connsiteY9" fmla="*/ 123825 h 230981"/>
                        <a:gd name="connsiteX10" fmla="*/ 73818 w 171450"/>
                        <a:gd name="connsiteY10" fmla="*/ 109538 h 230981"/>
                        <a:gd name="connsiteX11" fmla="*/ 69056 w 171450"/>
                        <a:gd name="connsiteY11" fmla="*/ 102394 h 230981"/>
                        <a:gd name="connsiteX12" fmla="*/ 61912 w 171450"/>
                        <a:gd name="connsiteY12" fmla="*/ 97631 h 230981"/>
                        <a:gd name="connsiteX13" fmla="*/ 52387 w 171450"/>
                        <a:gd name="connsiteY13" fmla="*/ 85725 h 230981"/>
                        <a:gd name="connsiteX14" fmla="*/ 47625 w 171450"/>
                        <a:gd name="connsiteY14" fmla="*/ 78581 h 230981"/>
                        <a:gd name="connsiteX15" fmla="*/ 40481 w 171450"/>
                        <a:gd name="connsiteY15" fmla="*/ 73819 h 230981"/>
                        <a:gd name="connsiteX16" fmla="*/ 26193 w 171450"/>
                        <a:gd name="connsiteY16" fmla="*/ 61913 h 230981"/>
                        <a:gd name="connsiteX17" fmla="*/ 16668 w 171450"/>
                        <a:gd name="connsiteY17" fmla="*/ 47625 h 230981"/>
                        <a:gd name="connsiteX18" fmla="*/ 11906 w 171450"/>
                        <a:gd name="connsiteY18" fmla="*/ 40481 h 230981"/>
                        <a:gd name="connsiteX19" fmla="*/ 4762 w 171450"/>
                        <a:gd name="connsiteY19" fmla="*/ 19050 h 230981"/>
                        <a:gd name="connsiteX20" fmla="*/ 2381 w 171450"/>
                        <a:gd name="connsiteY20" fmla="*/ 11906 h 230981"/>
                        <a:gd name="connsiteX21" fmla="*/ 0 w 171450"/>
                        <a:gd name="connsiteY21" fmla="*/ 4763 h 230981"/>
                        <a:gd name="connsiteX22" fmla="*/ 0 w 171450"/>
                        <a:gd name="connsiteY22" fmla="*/ 0 h 230981"/>
                        <a:gd name="connsiteX0" fmla="*/ 171450 w 171450"/>
                        <a:gd name="connsiteY0" fmla="*/ 230981 h 230981"/>
                        <a:gd name="connsiteX1" fmla="*/ 150018 w 171450"/>
                        <a:gd name="connsiteY1" fmla="*/ 190500 h 230981"/>
                        <a:gd name="connsiteX2" fmla="*/ 142875 w 171450"/>
                        <a:gd name="connsiteY2" fmla="*/ 188119 h 230981"/>
                        <a:gd name="connsiteX3" fmla="*/ 128587 w 171450"/>
                        <a:gd name="connsiteY3" fmla="*/ 176213 h 230981"/>
                        <a:gd name="connsiteX4" fmla="*/ 121443 w 171450"/>
                        <a:gd name="connsiteY4" fmla="*/ 171450 h 230981"/>
                        <a:gd name="connsiteX5" fmla="*/ 107156 w 171450"/>
                        <a:gd name="connsiteY5" fmla="*/ 157163 h 230981"/>
                        <a:gd name="connsiteX6" fmla="*/ 97631 w 171450"/>
                        <a:gd name="connsiteY6" fmla="*/ 135731 h 230981"/>
                        <a:gd name="connsiteX7" fmla="*/ 90487 w 171450"/>
                        <a:gd name="connsiteY7" fmla="*/ 128588 h 230981"/>
                        <a:gd name="connsiteX8" fmla="*/ 83343 w 171450"/>
                        <a:gd name="connsiteY8" fmla="*/ 123825 h 230981"/>
                        <a:gd name="connsiteX9" fmla="*/ 73818 w 171450"/>
                        <a:gd name="connsiteY9" fmla="*/ 109538 h 230981"/>
                        <a:gd name="connsiteX10" fmla="*/ 69056 w 171450"/>
                        <a:gd name="connsiteY10" fmla="*/ 102394 h 230981"/>
                        <a:gd name="connsiteX11" fmla="*/ 61912 w 171450"/>
                        <a:gd name="connsiteY11" fmla="*/ 97631 h 230981"/>
                        <a:gd name="connsiteX12" fmla="*/ 52387 w 171450"/>
                        <a:gd name="connsiteY12" fmla="*/ 85725 h 230981"/>
                        <a:gd name="connsiteX13" fmla="*/ 47625 w 171450"/>
                        <a:gd name="connsiteY13" fmla="*/ 78581 h 230981"/>
                        <a:gd name="connsiteX14" fmla="*/ 40481 w 171450"/>
                        <a:gd name="connsiteY14" fmla="*/ 73819 h 230981"/>
                        <a:gd name="connsiteX15" fmla="*/ 26193 w 171450"/>
                        <a:gd name="connsiteY15" fmla="*/ 61913 h 230981"/>
                        <a:gd name="connsiteX16" fmla="*/ 16668 w 171450"/>
                        <a:gd name="connsiteY16" fmla="*/ 47625 h 230981"/>
                        <a:gd name="connsiteX17" fmla="*/ 11906 w 171450"/>
                        <a:gd name="connsiteY17" fmla="*/ 40481 h 230981"/>
                        <a:gd name="connsiteX18" fmla="*/ 4762 w 171450"/>
                        <a:gd name="connsiteY18" fmla="*/ 19050 h 230981"/>
                        <a:gd name="connsiteX19" fmla="*/ 2381 w 171450"/>
                        <a:gd name="connsiteY19" fmla="*/ 11906 h 230981"/>
                        <a:gd name="connsiteX20" fmla="*/ 0 w 171450"/>
                        <a:gd name="connsiteY20" fmla="*/ 4763 h 230981"/>
                        <a:gd name="connsiteX21" fmla="*/ 0 w 171450"/>
                        <a:gd name="connsiteY21" fmla="*/ 0 h 230981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7631 w 150018"/>
                        <a:gd name="connsiteY5" fmla="*/ 135731 h 190500"/>
                        <a:gd name="connsiteX6" fmla="*/ 90487 w 150018"/>
                        <a:gd name="connsiteY6" fmla="*/ 128588 h 190500"/>
                        <a:gd name="connsiteX7" fmla="*/ 83343 w 150018"/>
                        <a:gd name="connsiteY7" fmla="*/ 123825 h 190500"/>
                        <a:gd name="connsiteX8" fmla="*/ 73818 w 150018"/>
                        <a:gd name="connsiteY8" fmla="*/ 109538 h 190500"/>
                        <a:gd name="connsiteX9" fmla="*/ 69056 w 150018"/>
                        <a:gd name="connsiteY9" fmla="*/ 102394 h 190500"/>
                        <a:gd name="connsiteX10" fmla="*/ 61912 w 150018"/>
                        <a:gd name="connsiteY10" fmla="*/ 97631 h 190500"/>
                        <a:gd name="connsiteX11" fmla="*/ 52387 w 150018"/>
                        <a:gd name="connsiteY11" fmla="*/ 85725 h 190500"/>
                        <a:gd name="connsiteX12" fmla="*/ 47625 w 150018"/>
                        <a:gd name="connsiteY12" fmla="*/ 78581 h 190500"/>
                        <a:gd name="connsiteX13" fmla="*/ 40481 w 150018"/>
                        <a:gd name="connsiteY13" fmla="*/ 73819 h 190500"/>
                        <a:gd name="connsiteX14" fmla="*/ 26193 w 150018"/>
                        <a:gd name="connsiteY14" fmla="*/ 61913 h 190500"/>
                        <a:gd name="connsiteX15" fmla="*/ 16668 w 150018"/>
                        <a:gd name="connsiteY15" fmla="*/ 47625 h 190500"/>
                        <a:gd name="connsiteX16" fmla="*/ 11906 w 150018"/>
                        <a:gd name="connsiteY16" fmla="*/ 40481 h 190500"/>
                        <a:gd name="connsiteX17" fmla="*/ 4762 w 150018"/>
                        <a:gd name="connsiteY17" fmla="*/ 19050 h 190500"/>
                        <a:gd name="connsiteX18" fmla="*/ 2381 w 150018"/>
                        <a:gd name="connsiteY18" fmla="*/ 11906 h 190500"/>
                        <a:gd name="connsiteX19" fmla="*/ 0 w 150018"/>
                        <a:gd name="connsiteY19" fmla="*/ 4763 h 190500"/>
                        <a:gd name="connsiteX20" fmla="*/ 0 w 150018"/>
                        <a:gd name="connsiteY20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83343 w 150018"/>
                        <a:gd name="connsiteY6" fmla="*/ 123825 h 190500"/>
                        <a:gd name="connsiteX7" fmla="*/ 73818 w 150018"/>
                        <a:gd name="connsiteY7" fmla="*/ 109538 h 190500"/>
                        <a:gd name="connsiteX8" fmla="*/ 69056 w 150018"/>
                        <a:gd name="connsiteY8" fmla="*/ 102394 h 190500"/>
                        <a:gd name="connsiteX9" fmla="*/ 61912 w 150018"/>
                        <a:gd name="connsiteY9" fmla="*/ 97631 h 190500"/>
                        <a:gd name="connsiteX10" fmla="*/ 52387 w 150018"/>
                        <a:gd name="connsiteY10" fmla="*/ 85725 h 190500"/>
                        <a:gd name="connsiteX11" fmla="*/ 47625 w 150018"/>
                        <a:gd name="connsiteY11" fmla="*/ 78581 h 190500"/>
                        <a:gd name="connsiteX12" fmla="*/ 40481 w 150018"/>
                        <a:gd name="connsiteY12" fmla="*/ 73819 h 190500"/>
                        <a:gd name="connsiteX13" fmla="*/ 26193 w 150018"/>
                        <a:gd name="connsiteY13" fmla="*/ 61913 h 190500"/>
                        <a:gd name="connsiteX14" fmla="*/ 16668 w 150018"/>
                        <a:gd name="connsiteY14" fmla="*/ 47625 h 190500"/>
                        <a:gd name="connsiteX15" fmla="*/ 11906 w 150018"/>
                        <a:gd name="connsiteY15" fmla="*/ 40481 h 190500"/>
                        <a:gd name="connsiteX16" fmla="*/ 4762 w 150018"/>
                        <a:gd name="connsiteY16" fmla="*/ 19050 h 190500"/>
                        <a:gd name="connsiteX17" fmla="*/ 2381 w 150018"/>
                        <a:gd name="connsiteY17" fmla="*/ 11906 h 190500"/>
                        <a:gd name="connsiteX18" fmla="*/ 0 w 150018"/>
                        <a:gd name="connsiteY18" fmla="*/ 4763 h 190500"/>
                        <a:gd name="connsiteX19" fmla="*/ 0 w 150018"/>
                        <a:gd name="connsiteY19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73818 w 150018"/>
                        <a:gd name="connsiteY6" fmla="*/ 109538 h 190500"/>
                        <a:gd name="connsiteX7" fmla="*/ 69056 w 150018"/>
                        <a:gd name="connsiteY7" fmla="*/ 102394 h 190500"/>
                        <a:gd name="connsiteX8" fmla="*/ 61912 w 150018"/>
                        <a:gd name="connsiteY8" fmla="*/ 97631 h 190500"/>
                        <a:gd name="connsiteX9" fmla="*/ 52387 w 150018"/>
                        <a:gd name="connsiteY9" fmla="*/ 85725 h 190500"/>
                        <a:gd name="connsiteX10" fmla="*/ 47625 w 150018"/>
                        <a:gd name="connsiteY10" fmla="*/ 78581 h 190500"/>
                        <a:gd name="connsiteX11" fmla="*/ 40481 w 150018"/>
                        <a:gd name="connsiteY11" fmla="*/ 73819 h 190500"/>
                        <a:gd name="connsiteX12" fmla="*/ 26193 w 150018"/>
                        <a:gd name="connsiteY12" fmla="*/ 61913 h 190500"/>
                        <a:gd name="connsiteX13" fmla="*/ 16668 w 150018"/>
                        <a:gd name="connsiteY13" fmla="*/ 47625 h 190500"/>
                        <a:gd name="connsiteX14" fmla="*/ 11906 w 150018"/>
                        <a:gd name="connsiteY14" fmla="*/ 40481 h 190500"/>
                        <a:gd name="connsiteX15" fmla="*/ 4762 w 150018"/>
                        <a:gd name="connsiteY15" fmla="*/ 19050 h 190500"/>
                        <a:gd name="connsiteX16" fmla="*/ 2381 w 150018"/>
                        <a:gd name="connsiteY16" fmla="*/ 11906 h 190500"/>
                        <a:gd name="connsiteX17" fmla="*/ 0 w 150018"/>
                        <a:gd name="connsiteY17" fmla="*/ 4763 h 190500"/>
                        <a:gd name="connsiteX18" fmla="*/ 0 w 150018"/>
                        <a:gd name="connsiteY18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07156 w 150018"/>
                        <a:gd name="connsiteY3" fmla="*/ 157163 h 190500"/>
                        <a:gd name="connsiteX4" fmla="*/ 90487 w 150018"/>
                        <a:gd name="connsiteY4" fmla="*/ 128588 h 190500"/>
                        <a:gd name="connsiteX5" fmla="*/ 73818 w 150018"/>
                        <a:gd name="connsiteY5" fmla="*/ 109538 h 190500"/>
                        <a:gd name="connsiteX6" fmla="*/ 69056 w 150018"/>
                        <a:gd name="connsiteY6" fmla="*/ 102394 h 190500"/>
                        <a:gd name="connsiteX7" fmla="*/ 61912 w 150018"/>
                        <a:gd name="connsiteY7" fmla="*/ 97631 h 190500"/>
                        <a:gd name="connsiteX8" fmla="*/ 52387 w 150018"/>
                        <a:gd name="connsiteY8" fmla="*/ 85725 h 190500"/>
                        <a:gd name="connsiteX9" fmla="*/ 47625 w 150018"/>
                        <a:gd name="connsiteY9" fmla="*/ 78581 h 190500"/>
                        <a:gd name="connsiteX10" fmla="*/ 40481 w 150018"/>
                        <a:gd name="connsiteY10" fmla="*/ 73819 h 190500"/>
                        <a:gd name="connsiteX11" fmla="*/ 26193 w 150018"/>
                        <a:gd name="connsiteY11" fmla="*/ 61913 h 190500"/>
                        <a:gd name="connsiteX12" fmla="*/ 16668 w 150018"/>
                        <a:gd name="connsiteY12" fmla="*/ 47625 h 190500"/>
                        <a:gd name="connsiteX13" fmla="*/ 11906 w 150018"/>
                        <a:gd name="connsiteY13" fmla="*/ 40481 h 190500"/>
                        <a:gd name="connsiteX14" fmla="*/ 4762 w 150018"/>
                        <a:gd name="connsiteY14" fmla="*/ 19050 h 190500"/>
                        <a:gd name="connsiteX15" fmla="*/ 2381 w 150018"/>
                        <a:gd name="connsiteY15" fmla="*/ 11906 h 190500"/>
                        <a:gd name="connsiteX16" fmla="*/ 0 w 150018"/>
                        <a:gd name="connsiteY16" fmla="*/ 4763 h 190500"/>
                        <a:gd name="connsiteX17" fmla="*/ 0 w 150018"/>
                        <a:gd name="connsiteY17" fmla="*/ 0 h 190500"/>
                        <a:gd name="connsiteX0" fmla="*/ 150018 w 150018"/>
                        <a:gd name="connsiteY0" fmla="*/ 190500 h 190500"/>
                        <a:gd name="connsiteX1" fmla="*/ 128587 w 150018"/>
                        <a:gd name="connsiteY1" fmla="*/ 176213 h 190500"/>
                        <a:gd name="connsiteX2" fmla="*/ 107156 w 150018"/>
                        <a:gd name="connsiteY2" fmla="*/ 157163 h 190500"/>
                        <a:gd name="connsiteX3" fmla="*/ 90487 w 150018"/>
                        <a:gd name="connsiteY3" fmla="*/ 128588 h 190500"/>
                        <a:gd name="connsiteX4" fmla="*/ 73818 w 150018"/>
                        <a:gd name="connsiteY4" fmla="*/ 109538 h 190500"/>
                        <a:gd name="connsiteX5" fmla="*/ 69056 w 150018"/>
                        <a:gd name="connsiteY5" fmla="*/ 102394 h 190500"/>
                        <a:gd name="connsiteX6" fmla="*/ 61912 w 150018"/>
                        <a:gd name="connsiteY6" fmla="*/ 97631 h 190500"/>
                        <a:gd name="connsiteX7" fmla="*/ 52387 w 150018"/>
                        <a:gd name="connsiteY7" fmla="*/ 85725 h 190500"/>
                        <a:gd name="connsiteX8" fmla="*/ 47625 w 150018"/>
                        <a:gd name="connsiteY8" fmla="*/ 78581 h 190500"/>
                        <a:gd name="connsiteX9" fmla="*/ 40481 w 150018"/>
                        <a:gd name="connsiteY9" fmla="*/ 73819 h 190500"/>
                        <a:gd name="connsiteX10" fmla="*/ 26193 w 150018"/>
                        <a:gd name="connsiteY10" fmla="*/ 61913 h 190500"/>
                        <a:gd name="connsiteX11" fmla="*/ 16668 w 150018"/>
                        <a:gd name="connsiteY11" fmla="*/ 47625 h 190500"/>
                        <a:gd name="connsiteX12" fmla="*/ 11906 w 150018"/>
                        <a:gd name="connsiteY12" fmla="*/ 40481 h 190500"/>
                        <a:gd name="connsiteX13" fmla="*/ 4762 w 150018"/>
                        <a:gd name="connsiteY13" fmla="*/ 19050 h 190500"/>
                        <a:gd name="connsiteX14" fmla="*/ 2381 w 150018"/>
                        <a:gd name="connsiteY14" fmla="*/ 11906 h 190500"/>
                        <a:gd name="connsiteX15" fmla="*/ 0 w 150018"/>
                        <a:gd name="connsiteY15" fmla="*/ 4763 h 190500"/>
                        <a:gd name="connsiteX16" fmla="*/ 0 w 150018"/>
                        <a:gd name="connsiteY16" fmla="*/ 0 h 190500"/>
                        <a:gd name="connsiteX0" fmla="*/ 128587 w 128587"/>
                        <a:gd name="connsiteY0" fmla="*/ 176213 h 176213"/>
                        <a:gd name="connsiteX1" fmla="*/ 107156 w 128587"/>
                        <a:gd name="connsiteY1" fmla="*/ 157163 h 176213"/>
                        <a:gd name="connsiteX2" fmla="*/ 90487 w 128587"/>
                        <a:gd name="connsiteY2" fmla="*/ 128588 h 176213"/>
                        <a:gd name="connsiteX3" fmla="*/ 73818 w 128587"/>
                        <a:gd name="connsiteY3" fmla="*/ 109538 h 176213"/>
                        <a:gd name="connsiteX4" fmla="*/ 69056 w 128587"/>
                        <a:gd name="connsiteY4" fmla="*/ 102394 h 176213"/>
                        <a:gd name="connsiteX5" fmla="*/ 61912 w 128587"/>
                        <a:gd name="connsiteY5" fmla="*/ 97631 h 176213"/>
                        <a:gd name="connsiteX6" fmla="*/ 52387 w 128587"/>
                        <a:gd name="connsiteY6" fmla="*/ 85725 h 176213"/>
                        <a:gd name="connsiteX7" fmla="*/ 47625 w 128587"/>
                        <a:gd name="connsiteY7" fmla="*/ 78581 h 176213"/>
                        <a:gd name="connsiteX8" fmla="*/ 40481 w 128587"/>
                        <a:gd name="connsiteY8" fmla="*/ 73819 h 176213"/>
                        <a:gd name="connsiteX9" fmla="*/ 26193 w 128587"/>
                        <a:gd name="connsiteY9" fmla="*/ 61913 h 176213"/>
                        <a:gd name="connsiteX10" fmla="*/ 16668 w 128587"/>
                        <a:gd name="connsiteY10" fmla="*/ 47625 h 176213"/>
                        <a:gd name="connsiteX11" fmla="*/ 11906 w 128587"/>
                        <a:gd name="connsiteY11" fmla="*/ 40481 h 176213"/>
                        <a:gd name="connsiteX12" fmla="*/ 4762 w 128587"/>
                        <a:gd name="connsiteY12" fmla="*/ 19050 h 176213"/>
                        <a:gd name="connsiteX13" fmla="*/ 2381 w 128587"/>
                        <a:gd name="connsiteY13" fmla="*/ 11906 h 176213"/>
                        <a:gd name="connsiteX14" fmla="*/ 0 w 128587"/>
                        <a:gd name="connsiteY14" fmla="*/ 4763 h 176213"/>
                        <a:gd name="connsiteX15" fmla="*/ 0 w 128587"/>
                        <a:gd name="connsiteY15" fmla="*/ 0 h 176213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7625 w 119062"/>
                        <a:gd name="connsiteY7" fmla="*/ 78581 h 169069"/>
                        <a:gd name="connsiteX8" fmla="*/ 40481 w 119062"/>
                        <a:gd name="connsiteY8" fmla="*/ 73819 h 169069"/>
                        <a:gd name="connsiteX9" fmla="*/ 26193 w 119062"/>
                        <a:gd name="connsiteY9" fmla="*/ 61913 h 169069"/>
                        <a:gd name="connsiteX10" fmla="*/ 16668 w 119062"/>
                        <a:gd name="connsiteY10" fmla="*/ 47625 h 169069"/>
                        <a:gd name="connsiteX11" fmla="*/ 11906 w 119062"/>
                        <a:gd name="connsiteY11" fmla="*/ 40481 h 169069"/>
                        <a:gd name="connsiteX12" fmla="*/ 4762 w 119062"/>
                        <a:gd name="connsiteY12" fmla="*/ 19050 h 169069"/>
                        <a:gd name="connsiteX13" fmla="*/ 2381 w 119062"/>
                        <a:gd name="connsiteY13" fmla="*/ 11906 h 169069"/>
                        <a:gd name="connsiteX14" fmla="*/ 0 w 119062"/>
                        <a:gd name="connsiteY14" fmla="*/ 4763 h 169069"/>
                        <a:gd name="connsiteX15" fmla="*/ 0 w 119062"/>
                        <a:gd name="connsiteY15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0481 w 119062"/>
                        <a:gd name="connsiteY7" fmla="*/ 73819 h 169069"/>
                        <a:gd name="connsiteX8" fmla="*/ 26193 w 119062"/>
                        <a:gd name="connsiteY8" fmla="*/ 61913 h 169069"/>
                        <a:gd name="connsiteX9" fmla="*/ 16668 w 119062"/>
                        <a:gd name="connsiteY9" fmla="*/ 47625 h 169069"/>
                        <a:gd name="connsiteX10" fmla="*/ 11906 w 119062"/>
                        <a:gd name="connsiteY10" fmla="*/ 40481 h 169069"/>
                        <a:gd name="connsiteX11" fmla="*/ 4762 w 119062"/>
                        <a:gd name="connsiteY11" fmla="*/ 19050 h 169069"/>
                        <a:gd name="connsiteX12" fmla="*/ 2381 w 119062"/>
                        <a:gd name="connsiteY12" fmla="*/ 11906 h 169069"/>
                        <a:gd name="connsiteX13" fmla="*/ 0 w 119062"/>
                        <a:gd name="connsiteY13" fmla="*/ 4763 h 169069"/>
                        <a:gd name="connsiteX14" fmla="*/ 0 w 119062"/>
                        <a:gd name="connsiteY14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26193 w 119062"/>
                        <a:gd name="connsiteY7" fmla="*/ 61913 h 169069"/>
                        <a:gd name="connsiteX8" fmla="*/ 16668 w 119062"/>
                        <a:gd name="connsiteY8" fmla="*/ 47625 h 169069"/>
                        <a:gd name="connsiteX9" fmla="*/ 11906 w 119062"/>
                        <a:gd name="connsiteY9" fmla="*/ 40481 h 169069"/>
                        <a:gd name="connsiteX10" fmla="*/ 4762 w 119062"/>
                        <a:gd name="connsiteY10" fmla="*/ 19050 h 169069"/>
                        <a:gd name="connsiteX11" fmla="*/ 2381 w 119062"/>
                        <a:gd name="connsiteY11" fmla="*/ 11906 h 169069"/>
                        <a:gd name="connsiteX12" fmla="*/ 0 w 119062"/>
                        <a:gd name="connsiteY12" fmla="*/ 4763 h 169069"/>
                        <a:gd name="connsiteX13" fmla="*/ 0 w 119062"/>
                        <a:gd name="connsiteY13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1912 w 119062"/>
                        <a:gd name="connsiteY4" fmla="*/ 97631 h 169069"/>
                        <a:gd name="connsiteX5" fmla="*/ 52387 w 119062"/>
                        <a:gd name="connsiteY5" fmla="*/ 85725 h 169069"/>
                        <a:gd name="connsiteX6" fmla="*/ 26193 w 119062"/>
                        <a:gd name="connsiteY6" fmla="*/ 61913 h 169069"/>
                        <a:gd name="connsiteX7" fmla="*/ 16668 w 119062"/>
                        <a:gd name="connsiteY7" fmla="*/ 47625 h 169069"/>
                        <a:gd name="connsiteX8" fmla="*/ 11906 w 119062"/>
                        <a:gd name="connsiteY8" fmla="*/ 40481 h 169069"/>
                        <a:gd name="connsiteX9" fmla="*/ 4762 w 119062"/>
                        <a:gd name="connsiteY9" fmla="*/ 19050 h 169069"/>
                        <a:gd name="connsiteX10" fmla="*/ 2381 w 119062"/>
                        <a:gd name="connsiteY10" fmla="*/ 11906 h 169069"/>
                        <a:gd name="connsiteX11" fmla="*/ 0 w 119062"/>
                        <a:gd name="connsiteY11" fmla="*/ 4763 h 169069"/>
                        <a:gd name="connsiteX12" fmla="*/ 0 w 119062"/>
                        <a:gd name="connsiteY12" fmla="*/ 0 h 169069"/>
                        <a:gd name="connsiteX0" fmla="*/ 116680 w 116680"/>
                        <a:gd name="connsiteY0" fmla="*/ 78581 h 158653"/>
                        <a:gd name="connsiteX1" fmla="*/ 107156 w 116680"/>
                        <a:gd name="connsiteY1" fmla="*/ 157163 h 158653"/>
                        <a:gd name="connsiteX2" fmla="*/ 90487 w 116680"/>
                        <a:gd name="connsiteY2" fmla="*/ 128588 h 158653"/>
                        <a:gd name="connsiteX3" fmla="*/ 73818 w 116680"/>
                        <a:gd name="connsiteY3" fmla="*/ 109538 h 158653"/>
                        <a:gd name="connsiteX4" fmla="*/ 61912 w 116680"/>
                        <a:gd name="connsiteY4" fmla="*/ 97631 h 158653"/>
                        <a:gd name="connsiteX5" fmla="*/ 52387 w 116680"/>
                        <a:gd name="connsiteY5" fmla="*/ 85725 h 158653"/>
                        <a:gd name="connsiteX6" fmla="*/ 26193 w 116680"/>
                        <a:gd name="connsiteY6" fmla="*/ 61913 h 158653"/>
                        <a:gd name="connsiteX7" fmla="*/ 16668 w 116680"/>
                        <a:gd name="connsiteY7" fmla="*/ 47625 h 158653"/>
                        <a:gd name="connsiteX8" fmla="*/ 11906 w 116680"/>
                        <a:gd name="connsiteY8" fmla="*/ 40481 h 158653"/>
                        <a:gd name="connsiteX9" fmla="*/ 4762 w 116680"/>
                        <a:gd name="connsiteY9" fmla="*/ 19050 h 158653"/>
                        <a:gd name="connsiteX10" fmla="*/ 2381 w 116680"/>
                        <a:gd name="connsiteY10" fmla="*/ 11906 h 158653"/>
                        <a:gd name="connsiteX11" fmla="*/ 0 w 116680"/>
                        <a:gd name="connsiteY11" fmla="*/ 4763 h 158653"/>
                        <a:gd name="connsiteX12" fmla="*/ 0 w 116680"/>
                        <a:gd name="connsiteY12" fmla="*/ 0 h 158653"/>
                        <a:gd name="connsiteX0" fmla="*/ 116680 w 116680"/>
                        <a:gd name="connsiteY0" fmla="*/ 78581 h 129065"/>
                        <a:gd name="connsiteX1" fmla="*/ 97631 w 116680"/>
                        <a:gd name="connsiteY1" fmla="*/ 88106 h 129065"/>
                        <a:gd name="connsiteX2" fmla="*/ 90487 w 116680"/>
                        <a:gd name="connsiteY2" fmla="*/ 128588 h 129065"/>
                        <a:gd name="connsiteX3" fmla="*/ 73818 w 116680"/>
                        <a:gd name="connsiteY3" fmla="*/ 109538 h 129065"/>
                        <a:gd name="connsiteX4" fmla="*/ 61912 w 116680"/>
                        <a:gd name="connsiteY4" fmla="*/ 97631 h 129065"/>
                        <a:gd name="connsiteX5" fmla="*/ 52387 w 116680"/>
                        <a:gd name="connsiteY5" fmla="*/ 85725 h 129065"/>
                        <a:gd name="connsiteX6" fmla="*/ 26193 w 116680"/>
                        <a:gd name="connsiteY6" fmla="*/ 61913 h 129065"/>
                        <a:gd name="connsiteX7" fmla="*/ 16668 w 116680"/>
                        <a:gd name="connsiteY7" fmla="*/ 47625 h 129065"/>
                        <a:gd name="connsiteX8" fmla="*/ 11906 w 116680"/>
                        <a:gd name="connsiteY8" fmla="*/ 40481 h 129065"/>
                        <a:gd name="connsiteX9" fmla="*/ 4762 w 116680"/>
                        <a:gd name="connsiteY9" fmla="*/ 19050 h 129065"/>
                        <a:gd name="connsiteX10" fmla="*/ 2381 w 116680"/>
                        <a:gd name="connsiteY10" fmla="*/ 11906 h 129065"/>
                        <a:gd name="connsiteX11" fmla="*/ 0 w 116680"/>
                        <a:gd name="connsiteY11" fmla="*/ 4763 h 129065"/>
                        <a:gd name="connsiteX12" fmla="*/ 0 w 116680"/>
                        <a:gd name="connsiteY12" fmla="*/ 0 h 129065"/>
                        <a:gd name="connsiteX0" fmla="*/ 116680 w 116680"/>
                        <a:gd name="connsiteY0" fmla="*/ 78581 h 128602"/>
                        <a:gd name="connsiteX1" fmla="*/ 97631 w 116680"/>
                        <a:gd name="connsiteY1" fmla="*/ 88106 h 128602"/>
                        <a:gd name="connsiteX2" fmla="*/ 90487 w 116680"/>
                        <a:gd name="connsiteY2" fmla="*/ 128588 h 128602"/>
                        <a:gd name="connsiteX3" fmla="*/ 73818 w 116680"/>
                        <a:gd name="connsiteY3" fmla="*/ 83344 h 128602"/>
                        <a:gd name="connsiteX4" fmla="*/ 61912 w 116680"/>
                        <a:gd name="connsiteY4" fmla="*/ 97631 h 128602"/>
                        <a:gd name="connsiteX5" fmla="*/ 52387 w 116680"/>
                        <a:gd name="connsiteY5" fmla="*/ 85725 h 128602"/>
                        <a:gd name="connsiteX6" fmla="*/ 26193 w 116680"/>
                        <a:gd name="connsiteY6" fmla="*/ 61913 h 128602"/>
                        <a:gd name="connsiteX7" fmla="*/ 16668 w 116680"/>
                        <a:gd name="connsiteY7" fmla="*/ 47625 h 128602"/>
                        <a:gd name="connsiteX8" fmla="*/ 11906 w 116680"/>
                        <a:gd name="connsiteY8" fmla="*/ 40481 h 128602"/>
                        <a:gd name="connsiteX9" fmla="*/ 4762 w 116680"/>
                        <a:gd name="connsiteY9" fmla="*/ 19050 h 128602"/>
                        <a:gd name="connsiteX10" fmla="*/ 2381 w 116680"/>
                        <a:gd name="connsiteY10" fmla="*/ 11906 h 128602"/>
                        <a:gd name="connsiteX11" fmla="*/ 0 w 116680"/>
                        <a:gd name="connsiteY11" fmla="*/ 4763 h 128602"/>
                        <a:gd name="connsiteX12" fmla="*/ 0 w 116680"/>
                        <a:gd name="connsiteY12" fmla="*/ 0 h 128602"/>
                        <a:gd name="connsiteX0" fmla="*/ 116680 w 116680"/>
                        <a:gd name="connsiteY0" fmla="*/ 78581 h 128602"/>
                        <a:gd name="connsiteX1" fmla="*/ 97631 w 116680"/>
                        <a:gd name="connsiteY1" fmla="*/ 88106 h 128602"/>
                        <a:gd name="connsiteX2" fmla="*/ 90487 w 116680"/>
                        <a:gd name="connsiteY2" fmla="*/ 128588 h 128602"/>
                        <a:gd name="connsiteX3" fmla="*/ 73818 w 116680"/>
                        <a:gd name="connsiteY3" fmla="*/ 83344 h 128602"/>
                        <a:gd name="connsiteX4" fmla="*/ 59531 w 116680"/>
                        <a:gd name="connsiteY4" fmla="*/ 88106 h 128602"/>
                        <a:gd name="connsiteX5" fmla="*/ 52387 w 116680"/>
                        <a:gd name="connsiteY5" fmla="*/ 85725 h 128602"/>
                        <a:gd name="connsiteX6" fmla="*/ 26193 w 116680"/>
                        <a:gd name="connsiteY6" fmla="*/ 61913 h 128602"/>
                        <a:gd name="connsiteX7" fmla="*/ 16668 w 116680"/>
                        <a:gd name="connsiteY7" fmla="*/ 47625 h 128602"/>
                        <a:gd name="connsiteX8" fmla="*/ 11906 w 116680"/>
                        <a:gd name="connsiteY8" fmla="*/ 40481 h 128602"/>
                        <a:gd name="connsiteX9" fmla="*/ 4762 w 116680"/>
                        <a:gd name="connsiteY9" fmla="*/ 19050 h 128602"/>
                        <a:gd name="connsiteX10" fmla="*/ 2381 w 116680"/>
                        <a:gd name="connsiteY10" fmla="*/ 11906 h 128602"/>
                        <a:gd name="connsiteX11" fmla="*/ 0 w 116680"/>
                        <a:gd name="connsiteY11" fmla="*/ 4763 h 128602"/>
                        <a:gd name="connsiteX12" fmla="*/ 0 w 116680"/>
                        <a:gd name="connsiteY12" fmla="*/ 0 h 128602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11906 w 116680"/>
                        <a:gd name="connsiteY7" fmla="*/ 40481 h 89140"/>
                        <a:gd name="connsiteX8" fmla="*/ 4762 w 116680"/>
                        <a:gd name="connsiteY8" fmla="*/ 19050 h 89140"/>
                        <a:gd name="connsiteX9" fmla="*/ 2381 w 116680"/>
                        <a:gd name="connsiteY9" fmla="*/ 11906 h 89140"/>
                        <a:gd name="connsiteX10" fmla="*/ 0 w 116680"/>
                        <a:gd name="connsiteY10" fmla="*/ 4763 h 89140"/>
                        <a:gd name="connsiteX11" fmla="*/ 0 w 116680"/>
                        <a:gd name="connsiteY11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4762 w 116680"/>
                        <a:gd name="connsiteY7" fmla="*/ 19050 h 89140"/>
                        <a:gd name="connsiteX8" fmla="*/ 2381 w 116680"/>
                        <a:gd name="connsiteY8" fmla="*/ 11906 h 89140"/>
                        <a:gd name="connsiteX9" fmla="*/ 0 w 116680"/>
                        <a:gd name="connsiteY9" fmla="*/ 4763 h 89140"/>
                        <a:gd name="connsiteX10" fmla="*/ 0 w 116680"/>
                        <a:gd name="connsiteY10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2381 w 116680"/>
                        <a:gd name="connsiteY7" fmla="*/ 11906 h 89140"/>
                        <a:gd name="connsiteX8" fmla="*/ 0 w 116680"/>
                        <a:gd name="connsiteY8" fmla="*/ 4763 h 89140"/>
                        <a:gd name="connsiteX9" fmla="*/ 0 w 116680"/>
                        <a:gd name="connsiteY9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2381 w 116680"/>
                        <a:gd name="connsiteY7" fmla="*/ 11906 h 89140"/>
                        <a:gd name="connsiteX8" fmla="*/ 0 w 116680"/>
                        <a:gd name="connsiteY8" fmla="*/ 0 h 89140"/>
                        <a:gd name="connsiteX0" fmla="*/ 114299 w 114299"/>
                        <a:gd name="connsiteY0" fmla="*/ 66675 h 77234"/>
                        <a:gd name="connsiteX1" fmla="*/ 95250 w 114299"/>
                        <a:gd name="connsiteY1" fmla="*/ 76200 h 77234"/>
                        <a:gd name="connsiteX2" fmla="*/ 71437 w 114299"/>
                        <a:gd name="connsiteY2" fmla="*/ 71438 h 77234"/>
                        <a:gd name="connsiteX3" fmla="*/ 57150 w 114299"/>
                        <a:gd name="connsiteY3" fmla="*/ 76200 h 77234"/>
                        <a:gd name="connsiteX4" fmla="*/ 50006 w 114299"/>
                        <a:gd name="connsiteY4" fmla="*/ 73819 h 77234"/>
                        <a:gd name="connsiteX5" fmla="*/ 23812 w 114299"/>
                        <a:gd name="connsiteY5" fmla="*/ 50007 h 77234"/>
                        <a:gd name="connsiteX6" fmla="*/ 14287 w 114299"/>
                        <a:gd name="connsiteY6" fmla="*/ 35719 h 77234"/>
                        <a:gd name="connsiteX7" fmla="*/ 0 w 114299"/>
                        <a:gd name="connsiteY7" fmla="*/ 0 h 77234"/>
                        <a:gd name="connsiteX0" fmla="*/ 114299 w 114299"/>
                        <a:gd name="connsiteY0" fmla="*/ 66675 h 77234"/>
                        <a:gd name="connsiteX1" fmla="*/ 95250 w 114299"/>
                        <a:gd name="connsiteY1" fmla="*/ 76200 h 77234"/>
                        <a:gd name="connsiteX2" fmla="*/ 71437 w 114299"/>
                        <a:gd name="connsiteY2" fmla="*/ 71438 h 77234"/>
                        <a:gd name="connsiteX3" fmla="*/ 57150 w 114299"/>
                        <a:gd name="connsiteY3" fmla="*/ 76200 h 77234"/>
                        <a:gd name="connsiteX4" fmla="*/ 50006 w 114299"/>
                        <a:gd name="connsiteY4" fmla="*/ 73819 h 77234"/>
                        <a:gd name="connsiteX5" fmla="*/ 40481 w 114299"/>
                        <a:gd name="connsiteY5" fmla="*/ 59532 h 77234"/>
                        <a:gd name="connsiteX6" fmla="*/ 14287 w 114299"/>
                        <a:gd name="connsiteY6" fmla="*/ 35719 h 77234"/>
                        <a:gd name="connsiteX7" fmla="*/ 0 w 114299"/>
                        <a:gd name="connsiteY7" fmla="*/ 0 h 77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299" h="77234">
                          <a:moveTo>
                            <a:pt x="114299" y="66675"/>
                          </a:moveTo>
                          <a:cubicBezTo>
                            <a:pt x="107155" y="61119"/>
                            <a:pt x="102394" y="75406"/>
                            <a:pt x="95250" y="76200"/>
                          </a:cubicBezTo>
                          <a:cubicBezTo>
                            <a:pt x="88106" y="76994"/>
                            <a:pt x="77787" y="71438"/>
                            <a:pt x="71437" y="71438"/>
                          </a:cubicBezTo>
                          <a:cubicBezTo>
                            <a:pt x="65087" y="71438"/>
                            <a:pt x="60722" y="80169"/>
                            <a:pt x="57150" y="76200"/>
                          </a:cubicBezTo>
                          <a:cubicBezTo>
                            <a:pt x="53578" y="72231"/>
                            <a:pt x="52784" y="76597"/>
                            <a:pt x="50006" y="73819"/>
                          </a:cubicBezTo>
                          <a:cubicBezTo>
                            <a:pt x="47228" y="71041"/>
                            <a:pt x="46434" y="65882"/>
                            <a:pt x="40481" y="59532"/>
                          </a:cubicBezTo>
                          <a:cubicBezTo>
                            <a:pt x="37306" y="54769"/>
                            <a:pt x="21034" y="45641"/>
                            <a:pt x="14287" y="35719"/>
                          </a:cubicBezTo>
                          <a:cubicBezTo>
                            <a:pt x="7540" y="25797"/>
                            <a:pt x="2778" y="7144"/>
                            <a:pt x="0" y="0"/>
                          </a:cubicBezTo>
                        </a:path>
                      </a:pathLst>
                    </a:custGeom>
                    <a:ln w="1905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51" name="Freeform 250"/>
                    <p:cNvSpPr/>
                    <p:nvPr/>
                  </p:nvSpPr>
                  <p:spPr>
                    <a:xfrm>
                      <a:off x="6227270" y="1692758"/>
                      <a:ext cx="95244" cy="74612"/>
                    </a:xfrm>
                    <a:custGeom>
                      <a:avLst/>
                      <a:gdLst>
                        <a:gd name="connsiteX0" fmla="*/ 0 w 95250"/>
                        <a:gd name="connsiteY0" fmla="*/ 73819 h 73819"/>
                        <a:gd name="connsiteX1" fmla="*/ 7144 w 95250"/>
                        <a:gd name="connsiteY1" fmla="*/ 38100 h 73819"/>
                        <a:gd name="connsiteX2" fmla="*/ 9525 w 95250"/>
                        <a:gd name="connsiteY2" fmla="*/ 30956 h 73819"/>
                        <a:gd name="connsiteX3" fmla="*/ 16669 w 95250"/>
                        <a:gd name="connsiteY3" fmla="*/ 28575 h 73819"/>
                        <a:gd name="connsiteX4" fmla="*/ 30956 w 95250"/>
                        <a:gd name="connsiteY4" fmla="*/ 19050 h 73819"/>
                        <a:gd name="connsiteX5" fmla="*/ 66675 w 95250"/>
                        <a:gd name="connsiteY5" fmla="*/ 7144 h 73819"/>
                        <a:gd name="connsiteX6" fmla="*/ 80962 w 95250"/>
                        <a:gd name="connsiteY6" fmla="*/ 2381 h 73819"/>
                        <a:gd name="connsiteX7" fmla="*/ 88106 w 95250"/>
                        <a:gd name="connsiteY7" fmla="*/ 0 h 73819"/>
                        <a:gd name="connsiteX8" fmla="*/ 95250 w 95250"/>
                        <a:gd name="connsiteY8" fmla="*/ 0 h 73819"/>
                        <a:gd name="connsiteX0" fmla="*/ 0 w 95250"/>
                        <a:gd name="connsiteY0" fmla="*/ 73819 h 73819"/>
                        <a:gd name="connsiteX1" fmla="*/ 7144 w 95250"/>
                        <a:gd name="connsiteY1" fmla="*/ 38100 h 73819"/>
                        <a:gd name="connsiteX2" fmla="*/ 9525 w 95250"/>
                        <a:gd name="connsiteY2" fmla="*/ 30956 h 73819"/>
                        <a:gd name="connsiteX3" fmla="*/ 16669 w 95250"/>
                        <a:gd name="connsiteY3" fmla="*/ 28575 h 73819"/>
                        <a:gd name="connsiteX4" fmla="*/ 30956 w 95250"/>
                        <a:gd name="connsiteY4" fmla="*/ 19050 h 73819"/>
                        <a:gd name="connsiteX5" fmla="*/ 59532 w 95250"/>
                        <a:gd name="connsiteY5" fmla="*/ 0 h 73819"/>
                        <a:gd name="connsiteX6" fmla="*/ 80962 w 95250"/>
                        <a:gd name="connsiteY6" fmla="*/ 2381 h 73819"/>
                        <a:gd name="connsiteX7" fmla="*/ 88106 w 95250"/>
                        <a:gd name="connsiteY7" fmla="*/ 0 h 73819"/>
                        <a:gd name="connsiteX8" fmla="*/ 95250 w 95250"/>
                        <a:gd name="connsiteY8" fmla="*/ 0 h 73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0" h="73819">
                          <a:moveTo>
                            <a:pt x="0" y="73819"/>
                          </a:moveTo>
                          <a:cubicBezTo>
                            <a:pt x="1995" y="59853"/>
                            <a:pt x="2549" y="51886"/>
                            <a:pt x="7144" y="38100"/>
                          </a:cubicBezTo>
                          <a:cubicBezTo>
                            <a:pt x="7938" y="35719"/>
                            <a:pt x="7750" y="32731"/>
                            <a:pt x="9525" y="30956"/>
                          </a:cubicBezTo>
                          <a:cubicBezTo>
                            <a:pt x="11300" y="29181"/>
                            <a:pt x="14288" y="29369"/>
                            <a:pt x="16669" y="28575"/>
                          </a:cubicBezTo>
                          <a:lnTo>
                            <a:pt x="30956" y="19050"/>
                          </a:lnTo>
                          <a:lnTo>
                            <a:pt x="59532" y="0"/>
                          </a:lnTo>
                          <a:cubicBezTo>
                            <a:pt x="66675" y="794"/>
                            <a:pt x="76200" y="2381"/>
                            <a:pt x="80962" y="2381"/>
                          </a:cubicBezTo>
                          <a:cubicBezTo>
                            <a:pt x="85724" y="2381"/>
                            <a:pt x="85596" y="0"/>
                            <a:pt x="88106" y="0"/>
                          </a:cubicBezTo>
                          <a:lnTo>
                            <a:pt x="95250" y="0"/>
                          </a:lnTo>
                        </a:path>
                      </a:pathLst>
                    </a:custGeom>
                    <a:ln w="1905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52" name="Freeform 251"/>
                    <p:cNvSpPr/>
                    <p:nvPr/>
                  </p:nvSpPr>
                  <p:spPr>
                    <a:xfrm>
                      <a:off x="6328864" y="1645133"/>
                      <a:ext cx="93657" cy="141287"/>
                    </a:xfrm>
                    <a:custGeom>
                      <a:avLst/>
                      <a:gdLst>
                        <a:gd name="connsiteX0" fmla="*/ 93378 w 93378"/>
                        <a:gd name="connsiteY0" fmla="*/ 0 h 204787"/>
                        <a:gd name="connsiteX1" fmla="*/ 81472 w 93378"/>
                        <a:gd name="connsiteY1" fmla="*/ 4762 h 204787"/>
                        <a:gd name="connsiteX2" fmla="*/ 74328 w 93378"/>
                        <a:gd name="connsiteY2" fmla="*/ 7144 h 204787"/>
                        <a:gd name="connsiteX3" fmla="*/ 60041 w 93378"/>
                        <a:gd name="connsiteY3" fmla="*/ 16669 h 204787"/>
                        <a:gd name="connsiteX4" fmla="*/ 52897 w 93378"/>
                        <a:gd name="connsiteY4" fmla="*/ 19050 h 204787"/>
                        <a:gd name="connsiteX5" fmla="*/ 45753 w 93378"/>
                        <a:gd name="connsiteY5" fmla="*/ 23812 h 204787"/>
                        <a:gd name="connsiteX6" fmla="*/ 31466 w 93378"/>
                        <a:gd name="connsiteY6" fmla="*/ 28575 h 204787"/>
                        <a:gd name="connsiteX7" fmla="*/ 24322 w 93378"/>
                        <a:gd name="connsiteY7" fmla="*/ 30956 h 204787"/>
                        <a:gd name="connsiteX8" fmla="*/ 2891 w 93378"/>
                        <a:gd name="connsiteY8" fmla="*/ 33337 h 204787"/>
                        <a:gd name="connsiteX9" fmla="*/ 510 w 93378"/>
                        <a:gd name="connsiteY9" fmla="*/ 40481 h 204787"/>
                        <a:gd name="connsiteX10" fmla="*/ 14797 w 93378"/>
                        <a:gd name="connsiteY10" fmla="*/ 45244 h 204787"/>
                        <a:gd name="connsiteX11" fmla="*/ 29085 w 93378"/>
                        <a:gd name="connsiteY11" fmla="*/ 52387 h 204787"/>
                        <a:gd name="connsiteX12" fmla="*/ 40991 w 93378"/>
                        <a:gd name="connsiteY12" fmla="*/ 64294 h 204787"/>
                        <a:gd name="connsiteX13" fmla="*/ 48135 w 93378"/>
                        <a:gd name="connsiteY13" fmla="*/ 69056 h 204787"/>
                        <a:gd name="connsiteX14" fmla="*/ 57660 w 93378"/>
                        <a:gd name="connsiteY14" fmla="*/ 83344 h 204787"/>
                        <a:gd name="connsiteX15" fmla="*/ 62422 w 93378"/>
                        <a:gd name="connsiteY15" fmla="*/ 90487 h 204787"/>
                        <a:gd name="connsiteX16" fmla="*/ 67185 w 93378"/>
                        <a:gd name="connsiteY16" fmla="*/ 104775 h 204787"/>
                        <a:gd name="connsiteX17" fmla="*/ 69566 w 93378"/>
                        <a:gd name="connsiteY17" fmla="*/ 111919 h 204787"/>
                        <a:gd name="connsiteX18" fmla="*/ 67185 w 93378"/>
                        <a:gd name="connsiteY18" fmla="*/ 140494 h 204787"/>
                        <a:gd name="connsiteX19" fmla="*/ 62422 w 93378"/>
                        <a:gd name="connsiteY19" fmla="*/ 154781 h 204787"/>
                        <a:gd name="connsiteX20" fmla="*/ 60041 w 93378"/>
                        <a:gd name="connsiteY20" fmla="*/ 164306 h 204787"/>
                        <a:gd name="connsiteX21" fmla="*/ 55278 w 93378"/>
                        <a:gd name="connsiteY21" fmla="*/ 178594 h 204787"/>
                        <a:gd name="connsiteX22" fmla="*/ 40991 w 93378"/>
                        <a:gd name="connsiteY22" fmla="*/ 190500 h 204787"/>
                        <a:gd name="connsiteX23" fmla="*/ 33847 w 93378"/>
                        <a:gd name="connsiteY23" fmla="*/ 192881 h 204787"/>
                        <a:gd name="connsiteX24" fmla="*/ 17178 w 93378"/>
                        <a:gd name="connsiteY24" fmla="*/ 204787 h 204787"/>
                        <a:gd name="connsiteX0" fmla="*/ 93378 w 93378"/>
                        <a:gd name="connsiteY0" fmla="*/ 0 h 204787"/>
                        <a:gd name="connsiteX1" fmla="*/ 81472 w 93378"/>
                        <a:gd name="connsiteY1" fmla="*/ 4762 h 204787"/>
                        <a:gd name="connsiteX2" fmla="*/ 74328 w 93378"/>
                        <a:gd name="connsiteY2" fmla="*/ 7144 h 204787"/>
                        <a:gd name="connsiteX3" fmla="*/ 60041 w 93378"/>
                        <a:gd name="connsiteY3" fmla="*/ 16669 h 204787"/>
                        <a:gd name="connsiteX4" fmla="*/ 52897 w 93378"/>
                        <a:gd name="connsiteY4" fmla="*/ 19050 h 204787"/>
                        <a:gd name="connsiteX5" fmla="*/ 45753 w 93378"/>
                        <a:gd name="connsiteY5" fmla="*/ 23812 h 204787"/>
                        <a:gd name="connsiteX6" fmla="*/ 31466 w 93378"/>
                        <a:gd name="connsiteY6" fmla="*/ 28575 h 204787"/>
                        <a:gd name="connsiteX7" fmla="*/ 24322 w 93378"/>
                        <a:gd name="connsiteY7" fmla="*/ 30956 h 204787"/>
                        <a:gd name="connsiteX8" fmla="*/ 2891 w 93378"/>
                        <a:gd name="connsiteY8" fmla="*/ 33337 h 204787"/>
                        <a:gd name="connsiteX9" fmla="*/ 510 w 93378"/>
                        <a:gd name="connsiteY9" fmla="*/ 40481 h 204787"/>
                        <a:gd name="connsiteX10" fmla="*/ 14797 w 93378"/>
                        <a:gd name="connsiteY10" fmla="*/ 45244 h 204787"/>
                        <a:gd name="connsiteX11" fmla="*/ 29085 w 93378"/>
                        <a:gd name="connsiteY11" fmla="*/ 52387 h 204787"/>
                        <a:gd name="connsiteX12" fmla="*/ 40991 w 93378"/>
                        <a:gd name="connsiteY12" fmla="*/ 64294 h 204787"/>
                        <a:gd name="connsiteX13" fmla="*/ 48135 w 93378"/>
                        <a:gd name="connsiteY13" fmla="*/ 69056 h 204787"/>
                        <a:gd name="connsiteX14" fmla="*/ 57660 w 93378"/>
                        <a:gd name="connsiteY14" fmla="*/ 83344 h 204787"/>
                        <a:gd name="connsiteX15" fmla="*/ 62422 w 93378"/>
                        <a:gd name="connsiteY15" fmla="*/ 90487 h 204787"/>
                        <a:gd name="connsiteX16" fmla="*/ 67185 w 93378"/>
                        <a:gd name="connsiteY16" fmla="*/ 104775 h 204787"/>
                        <a:gd name="connsiteX17" fmla="*/ 69566 w 93378"/>
                        <a:gd name="connsiteY17" fmla="*/ 111919 h 204787"/>
                        <a:gd name="connsiteX18" fmla="*/ 67185 w 93378"/>
                        <a:gd name="connsiteY18" fmla="*/ 140494 h 204787"/>
                        <a:gd name="connsiteX19" fmla="*/ 62422 w 93378"/>
                        <a:gd name="connsiteY19" fmla="*/ 154781 h 204787"/>
                        <a:gd name="connsiteX20" fmla="*/ 60041 w 93378"/>
                        <a:gd name="connsiteY20" fmla="*/ 164306 h 204787"/>
                        <a:gd name="connsiteX21" fmla="*/ 55278 w 93378"/>
                        <a:gd name="connsiteY21" fmla="*/ 178594 h 204787"/>
                        <a:gd name="connsiteX22" fmla="*/ 40991 w 93378"/>
                        <a:gd name="connsiteY22" fmla="*/ 190500 h 204787"/>
                        <a:gd name="connsiteX23" fmla="*/ 17178 w 93378"/>
                        <a:gd name="connsiteY23" fmla="*/ 204787 h 204787"/>
                        <a:gd name="connsiteX0" fmla="*/ 93378 w 93378"/>
                        <a:gd name="connsiteY0" fmla="*/ 0 h 190500"/>
                        <a:gd name="connsiteX1" fmla="*/ 81472 w 93378"/>
                        <a:gd name="connsiteY1" fmla="*/ 4762 h 190500"/>
                        <a:gd name="connsiteX2" fmla="*/ 74328 w 93378"/>
                        <a:gd name="connsiteY2" fmla="*/ 7144 h 190500"/>
                        <a:gd name="connsiteX3" fmla="*/ 60041 w 93378"/>
                        <a:gd name="connsiteY3" fmla="*/ 16669 h 190500"/>
                        <a:gd name="connsiteX4" fmla="*/ 52897 w 93378"/>
                        <a:gd name="connsiteY4" fmla="*/ 19050 h 190500"/>
                        <a:gd name="connsiteX5" fmla="*/ 45753 w 93378"/>
                        <a:gd name="connsiteY5" fmla="*/ 23812 h 190500"/>
                        <a:gd name="connsiteX6" fmla="*/ 31466 w 93378"/>
                        <a:gd name="connsiteY6" fmla="*/ 28575 h 190500"/>
                        <a:gd name="connsiteX7" fmla="*/ 24322 w 93378"/>
                        <a:gd name="connsiteY7" fmla="*/ 30956 h 190500"/>
                        <a:gd name="connsiteX8" fmla="*/ 2891 w 93378"/>
                        <a:gd name="connsiteY8" fmla="*/ 33337 h 190500"/>
                        <a:gd name="connsiteX9" fmla="*/ 510 w 93378"/>
                        <a:gd name="connsiteY9" fmla="*/ 40481 h 190500"/>
                        <a:gd name="connsiteX10" fmla="*/ 14797 w 93378"/>
                        <a:gd name="connsiteY10" fmla="*/ 45244 h 190500"/>
                        <a:gd name="connsiteX11" fmla="*/ 29085 w 93378"/>
                        <a:gd name="connsiteY11" fmla="*/ 52387 h 190500"/>
                        <a:gd name="connsiteX12" fmla="*/ 40991 w 93378"/>
                        <a:gd name="connsiteY12" fmla="*/ 64294 h 190500"/>
                        <a:gd name="connsiteX13" fmla="*/ 48135 w 93378"/>
                        <a:gd name="connsiteY13" fmla="*/ 69056 h 190500"/>
                        <a:gd name="connsiteX14" fmla="*/ 57660 w 93378"/>
                        <a:gd name="connsiteY14" fmla="*/ 83344 h 190500"/>
                        <a:gd name="connsiteX15" fmla="*/ 62422 w 93378"/>
                        <a:gd name="connsiteY15" fmla="*/ 90487 h 190500"/>
                        <a:gd name="connsiteX16" fmla="*/ 67185 w 93378"/>
                        <a:gd name="connsiteY16" fmla="*/ 104775 h 190500"/>
                        <a:gd name="connsiteX17" fmla="*/ 69566 w 93378"/>
                        <a:gd name="connsiteY17" fmla="*/ 111919 h 190500"/>
                        <a:gd name="connsiteX18" fmla="*/ 67185 w 93378"/>
                        <a:gd name="connsiteY18" fmla="*/ 140494 h 190500"/>
                        <a:gd name="connsiteX19" fmla="*/ 62422 w 93378"/>
                        <a:gd name="connsiteY19" fmla="*/ 154781 h 190500"/>
                        <a:gd name="connsiteX20" fmla="*/ 60041 w 93378"/>
                        <a:gd name="connsiteY20" fmla="*/ 164306 h 190500"/>
                        <a:gd name="connsiteX21" fmla="*/ 55278 w 93378"/>
                        <a:gd name="connsiteY21" fmla="*/ 178594 h 190500"/>
                        <a:gd name="connsiteX22" fmla="*/ 40991 w 93378"/>
                        <a:gd name="connsiteY22" fmla="*/ 190500 h 190500"/>
                        <a:gd name="connsiteX0" fmla="*/ 93378 w 93378"/>
                        <a:gd name="connsiteY0" fmla="*/ 0 h 178594"/>
                        <a:gd name="connsiteX1" fmla="*/ 81472 w 93378"/>
                        <a:gd name="connsiteY1" fmla="*/ 4762 h 178594"/>
                        <a:gd name="connsiteX2" fmla="*/ 74328 w 93378"/>
                        <a:gd name="connsiteY2" fmla="*/ 7144 h 178594"/>
                        <a:gd name="connsiteX3" fmla="*/ 60041 w 93378"/>
                        <a:gd name="connsiteY3" fmla="*/ 16669 h 178594"/>
                        <a:gd name="connsiteX4" fmla="*/ 52897 w 93378"/>
                        <a:gd name="connsiteY4" fmla="*/ 19050 h 178594"/>
                        <a:gd name="connsiteX5" fmla="*/ 45753 w 93378"/>
                        <a:gd name="connsiteY5" fmla="*/ 23812 h 178594"/>
                        <a:gd name="connsiteX6" fmla="*/ 31466 w 93378"/>
                        <a:gd name="connsiteY6" fmla="*/ 28575 h 178594"/>
                        <a:gd name="connsiteX7" fmla="*/ 24322 w 93378"/>
                        <a:gd name="connsiteY7" fmla="*/ 30956 h 178594"/>
                        <a:gd name="connsiteX8" fmla="*/ 2891 w 93378"/>
                        <a:gd name="connsiteY8" fmla="*/ 33337 h 178594"/>
                        <a:gd name="connsiteX9" fmla="*/ 510 w 93378"/>
                        <a:gd name="connsiteY9" fmla="*/ 40481 h 178594"/>
                        <a:gd name="connsiteX10" fmla="*/ 14797 w 93378"/>
                        <a:gd name="connsiteY10" fmla="*/ 45244 h 178594"/>
                        <a:gd name="connsiteX11" fmla="*/ 29085 w 93378"/>
                        <a:gd name="connsiteY11" fmla="*/ 52387 h 178594"/>
                        <a:gd name="connsiteX12" fmla="*/ 40991 w 93378"/>
                        <a:gd name="connsiteY12" fmla="*/ 64294 h 178594"/>
                        <a:gd name="connsiteX13" fmla="*/ 48135 w 93378"/>
                        <a:gd name="connsiteY13" fmla="*/ 69056 h 178594"/>
                        <a:gd name="connsiteX14" fmla="*/ 57660 w 93378"/>
                        <a:gd name="connsiteY14" fmla="*/ 83344 h 178594"/>
                        <a:gd name="connsiteX15" fmla="*/ 62422 w 93378"/>
                        <a:gd name="connsiteY15" fmla="*/ 90487 h 178594"/>
                        <a:gd name="connsiteX16" fmla="*/ 67185 w 93378"/>
                        <a:gd name="connsiteY16" fmla="*/ 104775 h 178594"/>
                        <a:gd name="connsiteX17" fmla="*/ 69566 w 93378"/>
                        <a:gd name="connsiteY17" fmla="*/ 111919 h 178594"/>
                        <a:gd name="connsiteX18" fmla="*/ 67185 w 93378"/>
                        <a:gd name="connsiteY18" fmla="*/ 140494 h 178594"/>
                        <a:gd name="connsiteX19" fmla="*/ 62422 w 93378"/>
                        <a:gd name="connsiteY19" fmla="*/ 154781 h 178594"/>
                        <a:gd name="connsiteX20" fmla="*/ 60041 w 93378"/>
                        <a:gd name="connsiteY20" fmla="*/ 164306 h 178594"/>
                        <a:gd name="connsiteX21" fmla="*/ 55278 w 93378"/>
                        <a:gd name="connsiteY21" fmla="*/ 178594 h 178594"/>
                        <a:gd name="connsiteX0" fmla="*/ 93378 w 93378"/>
                        <a:gd name="connsiteY0" fmla="*/ 0 h 164306"/>
                        <a:gd name="connsiteX1" fmla="*/ 81472 w 93378"/>
                        <a:gd name="connsiteY1" fmla="*/ 4762 h 164306"/>
                        <a:gd name="connsiteX2" fmla="*/ 74328 w 93378"/>
                        <a:gd name="connsiteY2" fmla="*/ 7144 h 164306"/>
                        <a:gd name="connsiteX3" fmla="*/ 60041 w 93378"/>
                        <a:gd name="connsiteY3" fmla="*/ 16669 h 164306"/>
                        <a:gd name="connsiteX4" fmla="*/ 52897 w 93378"/>
                        <a:gd name="connsiteY4" fmla="*/ 19050 h 164306"/>
                        <a:gd name="connsiteX5" fmla="*/ 45753 w 93378"/>
                        <a:gd name="connsiteY5" fmla="*/ 23812 h 164306"/>
                        <a:gd name="connsiteX6" fmla="*/ 31466 w 93378"/>
                        <a:gd name="connsiteY6" fmla="*/ 28575 h 164306"/>
                        <a:gd name="connsiteX7" fmla="*/ 24322 w 93378"/>
                        <a:gd name="connsiteY7" fmla="*/ 30956 h 164306"/>
                        <a:gd name="connsiteX8" fmla="*/ 2891 w 93378"/>
                        <a:gd name="connsiteY8" fmla="*/ 33337 h 164306"/>
                        <a:gd name="connsiteX9" fmla="*/ 510 w 93378"/>
                        <a:gd name="connsiteY9" fmla="*/ 40481 h 164306"/>
                        <a:gd name="connsiteX10" fmla="*/ 14797 w 93378"/>
                        <a:gd name="connsiteY10" fmla="*/ 45244 h 164306"/>
                        <a:gd name="connsiteX11" fmla="*/ 29085 w 93378"/>
                        <a:gd name="connsiteY11" fmla="*/ 52387 h 164306"/>
                        <a:gd name="connsiteX12" fmla="*/ 40991 w 93378"/>
                        <a:gd name="connsiteY12" fmla="*/ 64294 h 164306"/>
                        <a:gd name="connsiteX13" fmla="*/ 48135 w 93378"/>
                        <a:gd name="connsiteY13" fmla="*/ 69056 h 164306"/>
                        <a:gd name="connsiteX14" fmla="*/ 57660 w 93378"/>
                        <a:gd name="connsiteY14" fmla="*/ 83344 h 164306"/>
                        <a:gd name="connsiteX15" fmla="*/ 62422 w 93378"/>
                        <a:gd name="connsiteY15" fmla="*/ 90487 h 164306"/>
                        <a:gd name="connsiteX16" fmla="*/ 67185 w 93378"/>
                        <a:gd name="connsiteY16" fmla="*/ 104775 h 164306"/>
                        <a:gd name="connsiteX17" fmla="*/ 69566 w 93378"/>
                        <a:gd name="connsiteY17" fmla="*/ 111919 h 164306"/>
                        <a:gd name="connsiteX18" fmla="*/ 67185 w 93378"/>
                        <a:gd name="connsiteY18" fmla="*/ 140494 h 164306"/>
                        <a:gd name="connsiteX19" fmla="*/ 62422 w 93378"/>
                        <a:gd name="connsiteY19" fmla="*/ 154781 h 164306"/>
                        <a:gd name="connsiteX20" fmla="*/ 60041 w 93378"/>
                        <a:gd name="connsiteY20" fmla="*/ 164306 h 164306"/>
                        <a:gd name="connsiteX0" fmla="*/ 93378 w 93378"/>
                        <a:gd name="connsiteY0" fmla="*/ 0 h 154781"/>
                        <a:gd name="connsiteX1" fmla="*/ 81472 w 93378"/>
                        <a:gd name="connsiteY1" fmla="*/ 4762 h 154781"/>
                        <a:gd name="connsiteX2" fmla="*/ 74328 w 93378"/>
                        <a:gd name="connsiteY2" fmla="*/ 7144 h 154781"/>
                        <a:gd name="connsiteX3" fmla="*/ 60041 w 93378"/>
                        <a:gd name="connsiteY3" fmla="*/ 16669 h 154781"/>
                        <a:gd name="connsiteX4" fmla="*/ 52897 w 93378"/>
                        <a:gd name="connsiteY4" fmla="*/ 19050 h 154781"/>
                        <a:gd name="connsiteX5" fmla="*/ 45753 w 93378"/>
                        <a:gd name="connsiteY5" fmla="*/ 23812 h 154781"/>
                        <a:gd name="connsiteX6" fmla="*/ 31466 w 93378"/>
                        <a:gd name="connsiteY6" fmla="*/ 28575 h 154781"/>
                        <a:gd name="connsiteX7" fmla="*/ 24322 w 93378"/>
                        <a:gd name="connsiteY7" fmla="*/ 30956 h 154781"/>
                        <a:gd name="connsiteX8" fmla="*/ 2891 w 93378"/>
                        <a:gd name="connsiteY8" fmla="*/ 33337 h 154781"/>
                        <a:gd name="connsiteX9" fmla="*/ 510 w 93378"/>
                        <a:gd name="connsiteY9" fmla="*/ 40481 h 154781"/>
                        <a:gd name="connsiteX10" fmla="*/ 14797 w 93378"/>
                        <a:gd name="connsiteY10" fmla="*/ 45244 h 154781"/>
                        <a:gd name="connsiteX11" fmla="*/ 29085 w 93378"/>
                        <a:gd name="connsiteY11" fmla="*/ 52387 h 154781"/>
                        <a:gd name="connsiteX12" fmla="*/ 40991 w 93378"/>
                        <a:gd name="connsiteY12" fmla="*/ 64294 h 154781"/>
                        <a:gd name="connsiteX13" fmla="*/ 48135 w 93378"/>
                        <a:gd name="connsiteY13" fmla="*/ 69056 h 154781"/>
                        <a:gd name="connsiteX14" fmla="*/ 57660 w 93378"/>
                        <a:gd name="connsiteY14" fmla="*/ 83344 h 154781"/>
                        <a:gd name="connsiteX15" fmla="*/ 62422 w 93378"/>
                        <a:gd name="connsiteY15" fmla="*/ 90487 h 154781"/>
                        <a:gd name="connsiteX16" fmla="*/ 67185 w 93378"/>
                        <a:gd name="connsiteY16" fmla="*/ 104775 h 154781"/>
                        <a:gd name="connsiteX17" fmla="*/ 69566 w 93378"/>
                        <a:gd name="connsiteY17" fmla="*/ 111919 h 154781"/>
                        <a:gd name="connsiteX18" fmla="*/ 67185 w 93378"/>
                        <a:gd name="connsiteY18" fmla="*/ 140494 h 154781"/>
                        <a:gd name="connsiteX19" fmla="*/ 62422 w 93378"/>
                        <a:gd name="connsiteY19" fmla="*/ 154781 h 154781"/>
                        <a:gd name="connsiteX0" fmla="*/ 93378 w 93378"/>
                        <a:gd name="connsiteY0" fmla="*/ 0 h 140494"/>
                        <a:gd name="connsiteX1" fmla="*/ 81472 w 93378"/>
                        <a:gd name="connsiteY1" fmla="*/ 4762 h 140494"/>
                        <a:gd name="connsiteX2" fmla="*/ 74328 w 93378"/>
                        <a:gd name="connsiteY2" fmla="*/ 7144 h 140494"/>
                        <a:gd name="connsiteX3" fmla="*/ 60041 w 93378"/>
                        <a:gd name="connsiteY3" fmla="*/ 16669 h 140494"/>
                        <a:gd name="connsiteX4" fmla="*/ 52897 w 93378"/>
                        <a:gd name="connsiteY4" fmla="*/ 19050 h 140494"/>
                        <a:gd name="connsiteX5" fmla="*/ 45753 w 93378"/>
                        <a:gd name="connsiteY5" fmla="*/ 23812 h 140494"/>
                        <a:gd name="connsiteX6" fmla="*/ 31466 w 93378"/>
                        <a:gd name="connsiteY6" fmla="*/ 28575 h 140494"/>
                        <a:gd name="connsiteX7" fmla="*/ 24322 w 93378"/>
                        <a:gd name="connsiteY7" fmla="*/ 30956 h 140494"/>
                        <a:gd name="connsiteX8" fmla="*/ 2891 w 93378"/>
                        <a:gd name="connsiteY8" fmla="*/ 33337 h 140494"/>
                        <a:gd name="connsiteX9" fmla="*/ 510 w 93378"/>
                        <a:gd name="connsiteY9" fmla="*/ 40481 h 140494"/>
                        <a:gd name="connsiteX10" fmla="*/ 14797 w 93378"/>
                        <a:gd name="connsiteY10" fmla="*/ 45244 h 140494"/>
                        <a:gd name="connsiteX11" fmla="*/ 29085 w 93378"/>
                        <a:gd name="connsiteY11" fmla="*/ 52387 h 140494"/>
                        <a:gd name="connsiteX12" fmla="*/ 40991 w 93378"/>
                        <a:gd name="connsiteY12" fmla="*/ 64294 h 140494"/>
                        <a:gd name="connsiteX13" fmla="*/ 48135 w 93378"/>
                        <a:gd name="connsiteY13" fmla="*/ 69056 h 140494"/>
                        <a:gd name="connsiteX14" fmla="*/ 57660 w 93378"/>
                        <a:gd name="connsiteY14" fmla="*/ 83344 h 140494"/>
                        <a:gd name="connsiteX15" fmla="*/ 62422 w 93378"/>
                        <a:gd name="connsiteY15" fmla="*/ 90487 h 140494"/>
                        <a:gd name="connsiteX16" fmla="*/ 67185 w 93378"/>
                        <a:gd name="connsiteY16" fmla="*/ 104775 h 140494"/>
                        <a:gd name="connsiteX17" fmla="*/ 69566 w 93378"/>
                        <a:gd name="connsiteY17" fmla="*/ 111919 h 140494"/>
                        <a:gd name="connsiteX18" fmla="*/ 67185 w 93378"/>
                        <a:gd name="connsiteY18" fmla="*/ 140494 h 140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3378" h="140494">
                          <a:moveTo>
                            <a:pt x="93378" y="0"/>
                          </a:moveTo>
                          <a:cubicBezTo>
                            <a:pt x="89409" y="1587"/>
                            <a:pt x="85474" y="3261"/>
                            <a:pt x="81472" y="4762"/>
                          </a:cubicBezTo>
                          <a:cubicBezTo>
                            <a:pt x="79122" y="5643"/>
                            <a:pt x="76522" y="5925"/>
                            <a:pt x="74328" y="7144"/>
                          </a:cubicBezTo>
                          <a:cubicBezTo>
                            <a:pt x="69325" y="9924"/>
                            <a:pt x="65471" y="14859"/>
                            <a:pt x="60041" y="16669"/>
                          </a:cubicBezTo>
                          <a:cubicBezTo>
                            <a:pt x="57660" y="17463"/>
                            <a:pt x="55142" y="17928"/>
                            <a:pt x="52897" y="19050"/>
                          </a:cubicBezTo>
                          <a:cubicBezTo>
                            <a:pt x="50337" y="20330"/>
                            <a:pt x="48368" y="22650"/>
                            <a:pt x="45753" y="23812"/>
                          </a:cubicBezTo>
                          <a:cubicBezTo>
                            <a:pt x="41166" y="25851"/>
                            <a:pt x="36228" y="26987"/>
                            <a:pt x="31466" y="28575"/>
                          </a:cubicBezTo>
                          <a:cubicBezTo>
                            <a:pt x="29085" y="29369"/>
                            <a:pt x="26817" y="30679"/>
                            <a:pt x="24322" y="30956"/>
                          </a:cubicBezTo>
                          <a:lnTo>
                            <a:pt x="2891" y="33337"/>
                          </a:lnTo>
                          <a:cubicBezTo>
                            <a:pt x="2097" y="35718"/>
                            <a:pt x="-1265" y="38706"/>
                            <a:pt x="510" y="40481"/>
                          </a:cubicBezTo>
                          <a:cubicBezTo>
                            <a:pt x="4060" y="44031"/>
                            <a:pt x="10620" y="42460"/>
                            <a:pt x="14797" y="45244"/>
                          </a:cubicBezTo>
                          <a:cubicBezTo>
                            <a:pt x="24030" y="51398"/>
                            <a:pt x="19226" y="49101"/>
                            <a:pt x="29085" y="52387"/>
                          </a:cubicBezTo>
                          <a:cubicBezTo>
                            <a:pt x="48140" y="65093"/>
                            <a:pt x="25109" y="48413"/>
                            <a:pt x="40991" y="64294"/>
                          </a:cubicBezTo>
                          <a:cubicBezTo>
                            <a:pt x="43015" y="66318"/>
                            <a:pt x="45754" y="67469"/>
                            <a:pt x="48135" y="69056"/>
                          </a:cubicBezTo>
                          <a:lnTo>
                            <a:pt x="57660" y="83344"/>
                          </a:lnTo>
                          <a:lnTo>
                            <a:pt x="62422" y="90487"/>
                          </a:lnTo>
                          <a:lnTo>
                            <a:pt x="67185" y="104775"/>
                          </a:lnTo>
                          <a:lnTo>
                            <a:pt x="69566" y="111919"/>
                          </a:lnTo>
                          <a:cubicBezTo>
                            <a:pt x="68772" y="121444"/>
                            <a:pt x="68756" y="131066"/>
                            <a:pt x="67185" y="140494"/>
                          </a:cubicBezTo>
                        </a:path>
                      </a:pathLst>
                    </a:custGeom>
                    <a:ln w="1905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6347912" y="1795945"/>
                      <a:ext cx="42860" cy="52388"/>
                    </a:xfrm>
                    <a:custGeom>
                      <a:avLst/>
                      <a:gdLst>
                        <a:gd name="connsiteX0" fmla="*/ 0 w 42862"/>
                        <a:gd name="connsiteY0" fmla="*/ 52387 h 52387"/>
                        <a:gd name="connsiteX1" fmla="*/ 16668 w 42862"/>
                        <a:gd name="connsiteY1" fmla="*/ 40481 h 52387"/>
                        <a:gd name="connsiteX2" fmla="*/ 30956 w 42862"/>
                        <a:gd name="connsiteY2" fmla="*/ 30956 h 52387"/>
                        <a:gd name="connsiteX3" fmla="*/ 35718 w 42862"/>
                        <a:gd name="connsiteY3" fmla="*/ 23812 h 52387"/>
                        <a:gd name="connsiteX4" fmla="*/ 40481 w 42862"/>
                        <a:gd name="connsiteY4" fmla="*/ 7143 h 52387"/>
                        <a:gd name="connsiteX5" fmla="*/ 42862 w 42862"/>
                        <a:gd name="connsiteY5" fmla="*/ 0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862" h="52387">
                          <a:moveTo>
                            <a:pt x="0" y="52387"/>
                          </a:moveTo>
                          <a:cubicBezTo>
                            <a:pt x="28583" y="40955"/>
                            <a:pt x="148" y="54936"/>
                            <a:pt x="16668" y="40481"/>
                          </a:cubicBezTo>
                          <a:cubicBezTo>
                            <a:pt x="20976" y="36712"/>
                            <a:pt x="30956" y="30956"/>
                            <a:pt x="30956" y="30956"/>
                          </a:cubicBezTo>
                          <a:cubicBezTo>
                            <a:pt x="32543" y="28575"/>
                            <a:pt x="34438" y="26372"/>
                            <a:pt x="35718" y="23812"/>
                          </a:cubicBezTo>
                          <a:cubicBezTo>
                            <a:pt x="37624" y="20000"/>
                            <a:pt x="39462" y="10711"/>
                            <a:pt x="40481" y="7143"/>
                          </a:cubicBezTo>
                          <a:cubicBezTo>
                            <a:pt x="41170" y="4730"/>
                            <a:pt x="42862" y="0"/>
                            <a:pt x="42862" y="0"/>
                          </a:cubicBezTo>
                        </a:path>
                      </a:pathLst>
                    </a:custGeom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6657521" y="1459659"/>
                    <a:ext cx="771474" cy="239871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7507" name="Group 221"/>
                <p:cNvGrpSpPr>
                  <a:grpSpLocks/>
                </p:cNvGrpSpPr>
                <p:nvPr/>
              </p:nvGrpSpPr>
              <p:grpSpPr bwMode="auto">
                <a:xfrm>
                  <a:off x="6934200" y="1600200"/>
                  <a:ext cx="914369" cy="2398356"/>
                  <a:chOff x="6658006" y="1459460"/>
                  <a:chExt cx="914369" cy="2398356"/>
                </a:xfrm>
              </p:grpSpPr>
              <p:grpSp>
                <p:nvGrpSpPr>
                  <p:cNvPr id="57519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6696075" y="1475757"/>
                    <a:ext cx="876300" cy="2365761"/>
                    <a:chOff x="5705474" y="1367543"/>
                    <a:chExt cx="876300" cy="2365761"/>
                  </a:xfrm>
                </p:grpSpPr>
                <p:pic>
                  <p:nvPicPr>
                    <p:cNvPr id="57521" name="Picture 162" descr="PosterZoom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 l="30956" t="2515" r="55362" b="6317"/>
                    <a:stretch>
                      <a:fillRect/>
                    </a:stretch>
                  </p:blipFill>
                  <p:spPr bwMode="auto">
                    <a:xfrm>
                      <a:off x="5705474" y="1367543"/>
                      <a:ext cx="733425" cy="23657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37" name="Freeform 236"/>
                    <p:cNvSpPr/>
                    <p:nvPr/>
                  </p:nvSpPr>
                  <p:spPr>
                    <a:xfrm>
                      <a:off x="6438415" y="1589570"/>
                      <a:ext cx="138103" cy="50800"/>
                    </a:xfrm>
                    <a:custGeom>
                      <a:avLst/>
                      <a:gdLst>
                        <a:gd name="connsiteX0" fmla="*/ 0 w 130969"/>
                        <a:gd name="connsiteY0" fmla="*/ 42862 h 42862"/>
                        <a:gd name="connsiteX1" fmla="*/ 11906 w 130969"/>
                        <a:gd name="connsiteY1" fmla="*/ 35719 h 42862"/>
                        <a:gd name="connsiteX2" fmla="*/ 52388 w 130969"/>
                        <a:gd name="connsiteY2" fmla="*/ 28575 h 42862"/>
                        <a:gd name="connsiteX3" fmla="*/ 66675 w 130969"/>
                        <a:gd name="connsiteY3" fmla="*/ 23812 h 42862"/>
                        <a:gd name="connsiteX4" fmla="*/ 73819 w 130969"/>
                        <a:gd name="connsiteY4" fmla="*/ 21431 h 42862"/>
                        <a:gd name="connsiteX5" fmla="*/ 88106 w 130969"/>
                        <a:gd name="connsiteY5" fmla="*/ 14287 h 42862"/>
                        <a:gd name="connsiteX6" fmla="*/ 95250 w 130969"/>
                        <a:gd name="connsiteY6" fmla="*/ 9525 h 42862"/>
                        <a:gd name="connsiteX7" fmla="*/ 109538 w 130969"/>
                        <a:gd name="connsiteY7" fmla="*/ 4762 h 42862"/>
                        <a:gd name="connsiteX8" fmla="*/ 130969 w 130969"/>
                        <a:gd name="connsiteY8" fmla="*/ 0 h 42862"/>
                        <a:gd name="connsiteX0" fmla="*/ 0 w 133278"/>
                        <a:gd name="connsiteY0" fmla="*/ 47327 h 47327"/>
                        <a:gd name="connsiteX1" fmla="*/ 11906 w 133278"/>
                        <a:gd name="connsiteY1" fmla="*/ 40184 h 47327"/>
                        <a:gd name="connsiteX2" fmla="*/ 52388 w 133278"/>
                        <a:gd name="connsiteY2" fmla="*/ 33040 h 47327"/>
                        <a:gd name="connsiteX3" fmla="*/ 66675 w 133278"/>
                        <a:gd name="connsiteY3" fmla="*/ 28277 h 47327"/>
                        <a:gd name="connsiteX4" fmla="*/ 73819 w 133278"/>
                        <a:gd name="connsiteY4" fmla="*/ 25896 h 47327"/>
                        <a:gd name="connsiteX5" fmla="*/ 88106 w 133278"/>
                        <a:gd name="connsiteY5" fmla="*/ 18752 h 47327"/>
                        <a:gd name="connsiteX6" fmla="*/ 95250 w 133278"/>
                        <a:gd name="connsiteY6" fmla="*/ 13990 h 47327"/>
                        <a:gd name="connsiteX7" fmla="*/ 109538 w 133278"/>
                        <a:gd name="connsiteY7" fmla="*/ 9227 h 47327"/>
                        <a:gd name="connsiteX8" fmla="*/ 133278 w 133278"/>
                        <a:gd name="connsiteY8" fmla="*/ 0 h 47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3278" h="47327">
                          <a:moveTo>
                            <a:pt x="0" y="47327"/>
                          </a:moveTo>
                          <a:cubicBezTo>
                            <a:pt x="3969" y="44946"/>
                            <a:pt x="7693" y="42099"/>
                            <a:pt x="11906" y="40184"/>
                          </a:cubicBezTo>
                          <a:cubicBezTo>
                            <a:pt x="26978" y="33333"/>
                            <a:pt x="34349" y="34680"/>
                            <a:pt x="52388" y="33040"/>
                          </a:cubicBezTo>
                          <a:lnTo>
                            <a:pt x="66675" y="28277"/>
                          </a:lnTo>
                          <a:cubicBezTo>
                            <a:pt x="69056" y="27483"/>
                            <a:pt x="71730" y="27288"/>
                            <a:pt x="73819" y="25896"/>
                          </a:cubicBezTo>
                          <a:cubicBezTo>
                            <a:pt x="94293" y="12248"/>
                            <a:pt x="68389" y="28611"/>
                            <a:pt x="88106" y="18752"/>
                          </a:cubicBezTo>
                          <a:cubicBezTo>
                            <a:pt x="90666" y="17472"/>
                            <a:pt x="92635" y="15152"/>
                            <a:pt x="95250" y="13990"/>
                          </a:cubicBezTo>
                          <a:cubicBezTo>
                            <a:pt x="99838" y="11951"/>
                            <a:pt x="103200" y="11559"/>
                            <a:pt x="109538" y="9227"/>
                          </a:cubicBezTo>
                          <a:cubicBezTo>
                            <a:pt x="115876" y="6895"/>
                            <a:pt x="123495" y="4891"/>
                            <a:pt x="133278" y="0"/>
                          </a:cubicBezTo>
                        </a:path>
                      </a:pathLst>
                    </a:cu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6414604" y="2024545"/>
                      <a:ext cx="166677" cy="195263"/>
                    </a:xfrm>
                    <a:custGeom>
                      <a:avLst/>
                      <a:gdLst>
                        <a:gd name="connsiteX0" fmla="*/ 0 w 130969"/>
                        <a:gd name="connsiteY0" fmla="*/ 42862 h 42862"/>
                        <a:gd name="connsiteX1" fmla="*/ 11906 w 130969"/>
                        <a:gd name="connsiteY1" fmla="*/ 35719 h 42862"/>
                        <a:gd name="connsiteX2" fmla="*/ 52388 w 130969"/>
                        <a:gd name="connsiteY2" fmla="*/ 28575 h 42862"/>
                        <a:gd name="connsiteX3" fmla="*/ 66675 w 130969"/>
                        <a:gd name="connsiteY3" fmla="*/ 23812 h 42862"/>
                        <a:gd name="connsiteX4" fmla="*/ 73819 w 130969"/>
                        <a:gd name="connsiteY4" fmla="*/ 21431 h 42862"/>
                        <a:gd name="connsiteX5" fmla="*/ 88106 w 130969"/>
                        <a:gd name="connsiteY5" fmla="*/ 14287 h 42862"/>
                        <a:gd name="connsiteX6" fmla="*/ 95250 w 130969"/>
                        <a:gd name="connsiteY6" fmla="*/ 9525 h 42862"/>
                        <a:gd name="connsiteX7" fmla="*/ 109538 w 130969"/>
                        <a:gd name="connsiteY7" fmla="*/ 4762 h 42862"/>
                        <a:gd name="connsiteX8" fmla="*/ 130969 w 130969"/>
                        <a:gd name="connsiteY8" fmla="*/ 0 h 42862"/>
                        <a:gd name="connsiteX0" fmla="*/ 0 w 133278"/>
                        <a:gd name="connsiteY0" fmla="*/ 47327 h 47327"/>
                        <a:gd name="connsiteX1" fmla="*/ 11906 w 133278"/>
                        <a:gd name="connsiteY1" fmla="*/ 40184 h 47327"/>
                        <a:gd name="connsiteX2" fmla="*/ 52388 w 133278"/>
                        <a:gd name="connsiteY2" fmla="*/ 33040 h 47327"/>
                        <a:gd name="connsiteX3" fmla="*/ 66675 w 133278"/>
                        <a:gd name="connsiteY3" fmla="*/ 28277 h 47327"/>
                        <a:gd name="connsiteX4" fmla="*/ 73819 w 133278"/>
                        <a:gd name="connsiteY4" fmla="*/ 25896 h 47327"/>
                        <a:gd name="connsiteX5" fmla="*/ 88106 w 133278"/>
                        <a:gd name="connsiteY5" fmla="*/ 18752 h 47327"/>
                        <a:gd name="connsiteX6" fmla="*/ 95250 w 133278"/>
                        <a:gd name="connsiteY6" fmla="*/ 13990 h 47327"/>
                        <a:gd name="connsiteX7" fmla="*/ 109538 w 133278"/>
                        <a:gd name="connsiteY7" fmla="*/ 9227 h 47327"/>
                        <a:gd name="connsiteX8" fmla="*/ 133278 w 133278"/>
                        <a:gd name="connsiteY8" fmla="*/ 0 h 47327"/>
                        <a:gd name="connsiteX0" fmla="*/ 0 w 160989"/>
                        <a:gd name="connsiteY0" fmla="*/ 52860 h 228872"/>
                        <a:gd name="connsiteX1" fmla="*/ 11906 w 160989"/>
                        <a:gd name="connsiteY1" fmla="*/ 45717 h 228872"/>
                        <a:gd name="connsiteX2" fmla="*/ 52388 w 160989"/>
                        <a:gd name="connsiteY2" fmla="*/ 38573 h 228872"/>
                        <a:gd name="connsiteX3" fmla="*/ 66675 w 160989"/>
                        <a:gd name="connsiteY3" fmla="*/ 33810 h 228872"/>
                        <a:gd name="connsiteX4" fmla="*/ 73819 w 160989"/>
                        <a:gd name="connsiteY4" fmla="*/ 31429 h 228872"/>
                        <a:gd name="connsiteX5" fmla="*/ 88106 w 160989"/>
                        <a:gd name="connsiteY5" fmla="*/ 24285 h 228872"/>
                        <a:gd name="connsiteX6" fmla="*/ 95250 w 160989"/>
                        <a:gd name="connsiteY6" fmla="*/ 19523 h 228872"/>
                        <a:gd name="connsiteX7" fmla="*/ 109538 w 160989"/>
                        <a:gd name="connsiteY7" fmla="*/ 14760 h 228872"/>
                        <a:gd name="connsiteX8" fmla="*/ 160989 w 160989"/>
                        <a:gd name="connsiteY8" fmla="*/ 228776 h 228872"/>
                        <a:gd name="connsiteX0" fmla="*/ 0 w 160989"/>
                        <a:gd name="connsiteY0" fmla="*/ 52860 h 228871"/>
                        <a:gd name="connsiteX1" fmla="*/ 11906 w 160989"/>
                        <a:gd name="connsiteY1" fmla="*/ 45717 h 228871"/>
                        <a:gd name="connsiteX2" fmla="*/ 52388 w 160989"/>
                        <a:gd name="connsiteY2" fmla="*/ 38573 h 228871"/>
                        <a:gd name="connsiteX3" fmla="*/ 66675 w 160989"/>
                        <a:gd name="connsiteY3" fmla="*/ 33810 h 228871"/>
                        <a:gd name="connsiteX4" fmla="*/ 88106 w 160989"/>
                        <a:gd name="connsiteY4" fmla="*/ 24285 h 228871"/>
                        <a:gd name="connsiteX5" fmla="*/ 95250 w 160989"/>
                        <a:gd name="connsiteY5" fmla="*/ 19523 h 228871"/>
                        <a:gd name="connsiteX6" fmla="*/ 109538 w 160989"/>
                        <a:gd name="connsiteY6" fmla="*/ 14760 h 228871"/>
                        <a:gd name="connsiteX7" fmla="*/ 160989 w 160989"/>
                        <a:gd name="connsiteY7" fmla="*/ 228776 h 228871"/>
                        <a:gd name="connsiteX0" fmla="*/ 0 w 160989"/>
                        <a:gd name="connsiteY0" fmla="*/ 53093 h 229104"/>
                        <a:gd name="connsiteX1" fmla="*/ 11906 w 160989"/>
                        <a:gd name="connsiteY1" fmla="*/ 45950 h 229104"/>
                        <a:gd name="connsiteX2" fmla="*/ 52388 w 160989"/>
                        <a:gd name="connsiteY2" fmla="*/ 38806 h 229104"/>
                        <a:gd name="connsiteX3" fmla="*/ 66675 w 160989"/>
                        <a:gd name="connsiteY3" fmla="*/ 34043 h 229104"/>
                        <a:gd name="connsiteX4" fmla="*/ 95250 w 160989"/>
                        <a:gd name="connsiteY4" fmla="*/ 19756 h 229104"/>
                        <a:gd name="connsiteX5" fmla="*/ 109538 w 160989"/>
                        <a:gd name="connsiteY5" fmla="*/ 14993 h 229104"/>
                        <a:gd name="connsiteX6" fmla="*/ 160989 w 160989"/>
                        <a:gd name="connsiteY6" fmla="*/ 229009 h 229104"/>
                        <a:gd name="connsiteX0" fmla="*/ 0 w 160989"/>
                        <a:gd name="connsiteY0" fmla="*/ 49391 h 225401"/>
                        <a:gd name="connsiteX1" fmla="*/ 11906 w 160989"/>
                        <a:gd name="connsiteY1" fmla="*/ 42248 h 225401"/>
                        <a:gd name="connsiteX2" fmla="*/ 52388 w 160989"/>
                        <a:gd name="connsiteY2" fmla="*/ 35104 h 225401"/>
                        <a:gd name="connsiteX3" fmla="*/ 66675 w 160989"/>
                        <a:gd name="connsiteY3" fmla="*/ 30341 h 225401"/>
                        <a:gd name="connsiteX4" fmla="*/ 109538 w 160989"/>
                        <a:gd name="connsiteY4" fmla="*/ 11291 h 225401"/>
                        <a:gd name="connsiteX5" fmla="*/ 160989 w 160989"/>
                        <a:gd name="connsiteY5" fmla="*/ 225307 h 225401"/>
                        <a:gd name="connsiteX0" fmla="*/ 0 w 160989"/>
                        <a:gd name="connsiteY0" fmla="*/ 48507 h 224517"/>
                        <a:gd name="connsiteX1" fmla="*/ 11906 w 160989"/>
                        <a:gd name="connsiteY1" fmla="*/ 41364 h 224517"/>
                        <a:gd name="connsiteX2" fmla="*/ 52388 w 160989"/>
                        <a:gd name="connsiteY2" fmla="*/ 34220 h 224517"/>
                        <a:gd name="connsiteX3" fmla="*/ 109538 w 160989"/>
                        <a:gd name="connsiteY3" fmla="*/ 10407 h 224517"/>
                        <a:gd name="connsiteX4" fmla="*/ 160989 w 160989"/>
                        <a:gd name="connsiteY4" fmla="*/ 224423 h 224517"/>
                        <a:gd name="connsiteX0" fmla="*/ 0 w 160989"/>
                        <a:gd name="connsiteY0" fmla="*/ 47241 h 223250"/>
                        <a:gd name="connsiteX1" fmla="*/ 11906 w 160989"/>
                        <a:gd name="connsiteY1" fmla="*/ 40098 h 223250"/>
                        <a:gd name="connsiteX2" fmla="*/ 109538 w 160989"/>
                        <a:gd name="connsiteY2" fmla="*/ 9141 h 223250"/>
                        <a:gd name="connsiteX3" fmla="*/ 160989 w 160989"/>
                        <a:gd name="connsiteY3" fmla="*/ 223157 h 223250"/>
                        <a:gd name="connsiteX0" fmla="*/ 0 w 160989"/>
                        <a:gd name="connsiteY0" fmla="*/ 11537 h 187677"/>
                        <a:gd name="connsiteX1" fmla="*/ 11906 w 160989"/>
                        <a:gd name="connsiteY1" fmla="*/ 4394 h 187677"/>
                        <a:gd name="connsiteX2" fmla="*/ 65662 w 160989"/>
                        <a:gd name="connsiteY2" fmla="*/ 85058 h 187677"/>
                        <a:gd name="connsiteX3" fmla="*/ 160989 w 160989"/>
                        <a:gd name="connsiteY3" fmla="*/ 187453 h 187677"/>
                        <a:gd name="connsiteX0" fmla="*/ 0 w 160989"/>
                        <a:gd name="connsiteY0" fmla="*/ 6328 h 182464"/>
                        <a:gd name="connsiteX1" fmla="*/ 11906 w 160989"/>
                        <a:gd name="connsiteY1" fmla="*/ 5882 h 182464"/>
                        <a:gd name="connsiteX2" fmla="*/ 65662 w 160989"/>
                        <a:gd name="connsiteY2" fmla="*/ 79849 h 182464"/>
                        <a:gd name="connsiteX3" fmla="*/ 160989 w 160989"/>
                        <a:gd name="connsiteY3" fmla="*/ 182244 h 1824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0989" h="182464">
                          <a:moveTo>
                            <a:pt x="0" y="6328"/>
                          </a:moveTo>
                          <a:cubicBezTo>
                            <a:pt x="3969" y="3947"/>
                            <a:pt x="962" y="-6371"/>
                            <a:pt x="11906" y="5882"/>
                          </a:cubicBezTo>
                          <a:cubicBezTo>
                            <a:pt x="22850" y="18136"/>
                            <a:pt x="40815" y="50455"/>
                            <a:pt x="65662" y="79849"/>
                          </a:cubicBezTo>
                          <a:cubicBezTo>
                            <a:pt x="90509" y="109243"/>
                            <a:pt x="151206" y="187135"/>
                            <a:pt x="160989" y="182244"/>
                          </a:cubicBezTo>
                        </a:path>
                      </a:pathLst>
                    </a:cu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39" name="Freeform 238"/>
                    <p:cNvSpPr/>
                    <p:nvPr/>
                  </p:nvSpPr>
                  <p:spPr>
                    <a:xfrm>
                      <a:off x="6224117" y="1772133"/>
                      <a:ext cx="119055" cy="168275"/>
                    </a:xfrm>
                    <a:custGeom>
                      <a:avLst/>
                      <a:gdLst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61925 w 171450"/>
                        <a:gd name="connsiteY2" fmla="*/ 211931 h 230981"/>
                        <a:gd name="connsiteX3" fmla="*/ 150018 w 171450"/>
                        <a:gd name="connsiteY3" fmla="*/ 190500 h 230981"/>
                        <a:gd name="connsiteX4" fmla="*/ 142875 w 171450"/>
                        <a:gd name="connsiteY4" fmla="*/ 188119 h 230981"/>
                        <a:gd name="connsiteX5" fmla="*/ 128587 w 171450"/>
                        <a:gd name="connsiteY5" fmla="*/ 176213 h 230981"/>
                        <a:gd name="connsiteX6" fmla="*/ 121443 w 171450"/>
                        <a:gd name="connsiteY6" fmla="*/ 171450 h 230981"/>
                        <a:gd name="connsiteX7" fmla="*/ 107156 w 171450"/>
                        <a:gd name="connsiteY7" fmla="*/ 157163 h 230981"/>
                        <a:gd name="connsiteX8" fmla="*/ 97631 w 171450"/>
                        <a:gd name="connsiteY8" fmla="*/ 135731 h 230981"/>
                        <a:gd name="connsiteX9" fmla="*/ 90487 w 171450"/>
                        <a:gd name="connsiteY9" fmla="*/ 128588 h 230981"/>
                        <a:gd name="connsiteX10" fmla="*/ 83343 w 171450"/>
                        <a:gd name="connsiteY10" fmla="*/ 123825 h 230981"/>
                        <a:gd name="connsiteX11" fmla="*/ 73818 w 171450"/>
                        <a:gd name="connsiteY11" fmla="*/ 109538 h 230981"/>
                        <a:gd name="connsiteX12" fmla="*/ 69056 w 171450"/>
                        <a:gd name="connsiteY12" fmla="*/ 102394 h 230981"/>
                        <a:gd name="connsiteX13" fmla="*/ 61912 w 171450"/>
                        <a:gd name="connsiteY13" fmla="*/ 97631 h 230981"/>
                        <a:gd name="connsiteX14" fmla="*/ 52387 w 171450"/>
                        <a:gd name="connsiteY14" fmla="*/ 85725 h 230981"/>
                        <a:gd name="connsiteX15" fmla="*/ 47625 w 171450"/>
                        <a:gd name="connsiteY15" fmla="*/ 78581 h 230981"/>
                        <a:gd name="connsiteX16" fmla="*/ 40481 w 171450"/>
                        <a:gd name="connsiteY16" fmla="*/ 73819 h 230981"/>
                        <a:gd name="connsiteX17" fmla="*/ 26193 w 171450"/>
                        <a:gd name="connsiteY17" fmla="*/ 61913 h 230981"/>
                        <a:gd name="connsiteX18" fmla="*/ 16668 w 171450"/>
                        <a:gd name="connsiteY18" fmla="*/ 47625 h 230981"/>
                        <a:gd name="connsiteX19" fmla="*/ 11906 w 171450"/>
                        <a:gd name="connsiteY19" fmla="*/ 40481 h 230981"/>
                        <a:gd name="connsiteX20" fmla="*/ 4762 w 171450"/>
                        <a:gd name="connsiteY20" fmla="*/ 19050 h 230981"/>
                        <a:gd name="connsiteX21" fmla="*/ 2381 w 171450"/>
                        <a:gd name="connsiteY21" fmla="*/ 11906 h 230981"/>
                        <a:gd name="connsiteX22" fmla="*/ 0 w 171450"/>
                        <a:gd name="connsiteY22" fmla="*/ 4763 h 230981"/>
                        <a:gd name="connsiteX23" fmla="*/ 0 w 171450"/>
                        <a:gd name="connsiteY23" fmla="*/ 0 h 230981"/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50018 w 171450"/>
                        <a:gd name="connsiteY2" fmla="*/ 190500 h 230981"/>
                        <a:gd name="connsiteX3" fmla="*/ 142875 w 171450"/>
                        <a:gd name="connsiteY3" fmla="*/ 188119 h 230981"/>
                        <a:gd name="connsiteX4" fmla="*/ 128587 w 171450"/>
                        <a:gd name="connsiteY4" fmla="*/ 176213 h 230981"/>
                        <a:gd name="connsiteX5" fmla="*/ 121443 w 171450"/>
                        <a:gd name="connsiteY5" fmla="*/ 171450 h 230981"/>
                        <a:gd name="connsiteX6" fmla="*/ 107156 w 171450"/>
                        <a:gd name="connsiteY6" fmla="*/ 157163 h 230981"/>
                        <a:gd name="connsiteX7" fmla="*/ 97631 w 171450"/>
                        <a:gd name="connsiteY7" fmla="*/ 135731 h 230981"/>
                        <a:gd name="connsiteX8" fmla="*/ 90487 w 171450"/>
                        <a:gd name="connsiteY8" fmla="*/ 128588 h 230981"/>
                        <a:gd name="connsiteX9" fmla="*/ 83343 w 171450"/>
                        <a:gd name="connsiteY9" fmla="*/ 123825 h 230981"/>
                        <a:gd name="connsiteX10" fmla="*/ 73818 w 171450"/>
                        <a:gd name="connsiteY10" fmla="*/ 109538 h 230981"/>
                        <a:gd name="connsiteX11" fmla="*/ 69056 w 171450"/>
                        <a:gd name="connsiteY11" fmla="*/ 102394 h 230981"/>
                        <a:gd name="connsiteX12" fmla="*/ 61912 w 171450"/>
                        <a:gd name="connsiteY12" fmla="*/ 97631 h 230981"/>
                        <a:gd name="connsiteX13" fmla="*/ 52387 w 171450"/>
                        <a:gd name="connsiteY13" fmla="*/ 85725 h 230981"/>
                        <a:gd name="connsiteX14" fmla="*/ 47625 w 171450"/>
                        <a:gd name="connsiteY14" fmla="*/ 78581 h 230981"/>
                        <a:gd name="connsiteX15" fmla="*/ 40481 w 171450"/>
                        <a:gd name="connsiteY15" fmla="*/ 73819 h 230981"/>
                        <a:gd name="connsiteX16" fmla="*/ 26193 w 171450"/>
                        <a:gd name="connsiteY16" fmla="*/ 61913 h 230981"/>
                        <a:gd name="connsiteX17" fmla="*/ 16668 w 171450"/>
                        <a:gd name="connsiteY17" fmla="*/ 47625 h 230981"/>
                        <a:gd name="connsiteX18" fmla="*/ 11906 w 171450"/>
                        <a:gd name="connsiteY18" fmla="*/ 40481 h 230981"/>
                        <a:gd name="connsiteX19" fmla="*/ 4762 w 171450"/>
                        <a:gd name="connsiteY19" fmla="*/ 19050 h 230981"/>
                        <a:gd name="connsiteX20" fmla="*/ 2381 w 171450"/>
                        <a:gd name="connsiteY20" fmla="*/ 11906 h 230981"/>
                        <a:gd name="connsiteX21" fmla="*/ 0 w 171450"/>
                        <a:gd name="connsiteY21" fmla="*/ 4763 h 230981"/>
                        <a:gd name="connsiteX22" fmla="*/ 0 w 171450"/>
                        <a:gd name="connsiteY22" fmla="*/ 0 h 230981"/>
                        <a:gd name="connsiteX0" fmla="*/ 171450 w 171450"/>
                        <a:gd name="connsiteY0" fmla="*/ 230981 h 230981"/>
                        <a:gd name="connsiteX1" fmla="*/ 150018 w 171450"/>
                        <a:gd name="connsiteY1" fmla="*/ 190500 h 230981"/>
                        <a:gd name="connsiteX2" fmla="*/ 142875 w 171450"/>
                        <a:gd name="connsiteY2" fmla="*/ 188119 h 230981"/>
                        <a:gd name="connsiteX3" fmla="*/ 128587 w 171450"/>
                        <a:gd name="connsiteY3" fmla="*/ 176213 h 230981"/>
                        <a:gd name="connsiteX4" fmla="*/ 121443 w 171450"/>
                        <a:gd name="connsiteY4" fmla="*/ 171450 h 230981"/>
                        <a:gd name="connsiteX5" fmla="*/ 107156 w 171450"/>
                        <a:gd name="connsiteY5" fmla="*/ 157163 h 230981"/>
                        <a:gd name="connsiteX6" fmla="*/ 97631 w 171450"/>
                        <a:gd name="connsiteY6" fmla="*/ 135731 h 230981"/>
                        <a:gd name="connsiteX7" fmla="*/ 90487 w 171450"/>
                        <a:gd name="connsiteY7" fmla="*/ 128588 h 230981"/>
                        <a:gd name="connsiteX8" fmla="*/ 83343 w 171450"/>
                        <a:gd name="connsiteY8" fmla="*/ 123825 h 230981"/>
                        <a:gd name="connsiteX9" fmla="*/ 73818 w 171450"/>
                        <a:gd name="connsiteY9" fmla="*/ 109538 h 230981"/>
                        <a:gd name="connsiteX10" fmla="*/ 69056 w 171450"/>
                        <a:gd name="connsiteY10" fmla="*/ 102394 h 230981"/>
                        <a:gd name="connsiteX11" fmla="*/ 61912 w 171450"/>
                        <a:gd name="connsiteY11" fmla="*/ 97631 h 230981"/>
                        <a:gd name="connsiteX12" fmla="*/ 52387 w 171450"/>
                        <a:gd name="connsiteY12" fmla="*/ 85725 h 230981"/>
                        <a:gd name="connsiteX13" fmla="*/ 47625 w 171450"/>
                        <a:gd name="connsiteY13" fmla="*/ 78581 h 230981"/>
                        <a:gd name="connsiteX14" fmla="*/ 40481 w 171450"/>
                        <a:gd name="connsiteY14" fmla="*/ 73819 h 230981"/>
                        <a:gd name="connsiteX15" fmla="*/ 26193 w 171450"/>
                        <a:gd name="connsiteY15" fmla="*/ 61913 h 230981"/>
                        <a:gd name="connsiteX16" fmla="*/ 16668 w 171450"/>
                        <a:gd name="connsiteY16" fmla="*/ 47625 h 230981"/>
                        <a:gd name="connsiteX17" fmla="*/ 11906 w 171450"/>
                        <a:gd name="connsiteY17" fmla="*/ 40481 h 230981"/>
                        <a:gd name="connsiteX18" fmla="*/ 4762 w 171450"/>
                        <a:gd name="connsiteY18" fmla="*/ 19050 h 230981"/>
                        <a:gd name="connsiteX19" fmla="*/ 2381 w 171450"/>
                        <a:gd name="connsiteY19" fmla="*/ 11906 h 230981"/>
                        <a:gd name="connsiteX20" fmla="*/ 0 w 171450"/>
                        <a:gd name="connsiteY20" fmla="*/ 4763 h 230981"/>
                        <a:gd name="connsiteX21" fmla="*/ 0 w 171450"/>
                        <a:gd name="connsiteY21" fmla="*/ 0 h 230981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7631 w 150018"/>
                        <a:gd name="connsiteY5" fmla="*/ 135731 h 190500"/>
                        <a:gd name="connsiteX6" fmla="*/ 90487 w 150018"/>
                        <a:gd name="connsiteY6" fmla="*/ 128588 h 190500"/>
                        <a:gd name="connsiteX7" fmla="*/ 83343 w 150018"/>
                        <a:gd name="connsiteY7" fmla="*/ 123825 h 190500"/>
                        <a:gd name="connsiteX8" fmla="*/ 73818 w 150018"/>
                        <a:gd name="connsiteY8" fmla="*/ 109538 h 190500"/>
                        <a:gd name="connsiteX9" fmla="*/ 69056 w 150018"/>
                        <a:gd name="connsiteY9" fmla="*/ 102394 h 190500"/>
                        <a:gd name="connsiteX10" fmla="*/ 61912 w 150018"/>
                        <a:gd name="connsiteY10" fmla="*/ 97631 h 190500"/>
                        <a:gd name="connsiteX11" fmla="*/ 52387 w 150018"/>
                        <a:gd name="connsiteY11" fmla="*/ 85725 h 190500"/>
                        <a:gd name="connsiteX12" fmla="*/ 47625 w 150018"/>
                        <a:gd name="connsiteY12" fmla="*/ 78581 h 190500"/>
                        <a:gd name="connsiteX13" fmla="*/ 40481 w 150018"/>
                        <a:gd name="connsiteY13" fmla="*/ 73819 h 190500"/>
                        <a:gd name="connsiteX14" fmla="*/ 26193 w 150018"/>
                        <a:gd name="connsiteY14" fmla="*/ 61913 h 190500"/>
                        <a:gd name="connsiteX15" fmla="*/ 16668 w 150018"/>
                        <a:gd name="connsiteY15" fmla="*/ 47625 h 190500"/>
                        <a:gd name="connsiteX16" fmla="*/ 11906 w 150018"/>
                        <a:gd name="connsiteY16" fmla="*/ 40481 h 190500"/>
                        <a:gd name="connsiteX17" fmla="*/ 4762 w 150018"/>
                        <a:gd name="connsiteY17" fmla="*/ 19050 h 190500"/>
                        <a:gd name="connsiteX18" fmla="*/ 2381 w 150018"/>
                        <a:gd name="connsiteY18" fmla="*/ 11906 h 190500"/>
                        <a:gd name="connsiteX19" fmla="*/ 0 w 150018"/>
                        <a:gd name="connsiteY19" fmla="*/ 4763 h 190500"/>
                        <a:gd name="connsiteX20" fmla="*/ 0 w 150018"/>
                        <a:gd name="connsiteY20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83343 w 150018"/>
                        <a:gd name="connsiteY6" fmla="*/ 123825 h 190500"/>
                        <a:gd name="connsiteX7" fmla="*/ 73818 w 150018"/>
                        <a:gd name="connsiteY7" fmla="*/ 109538 h 190500"/>
                        <a:gd name="connsiteX8" fmla="*/ 69056 w 150018"/>
                        <a:gd name="connsiteY8" fmla="*/ 102394 h 190500"/>
                        <a:gd name="connsiteX9" fmla="*/ 61912 w 150018"/>
                        <a:gd name="connsiteY9" fmla="*/ 97631 h 190500"/>
                        <a:gd name="connsiteX10" fmla="*/ 52387 w 150018"/>
                        <a:gd name="connsiteY10" fmla="*/ 85725 h 190500"/>
                        <a:gd name="connsiteX11" fmla="*/ 47625 w 150018"/>
                        <a:gd name="connsiteY11" fmla="*/ 78581 h 190500"/>
                        <a:gd name="connsiteX12" fmla="*/ 40481 w 150018"/>
                        <a:gd name="connsiteY12" fmla="*/ 73819 h 190500"/>
                        <a:gd name="connsiteX13" fmla="*/ 26193 w 150018"/>
                        <a:gd name="connsiteY13" fmla="*/ 61913 h 190500"/>
                        <a:gd name="connsiteX14" fmla="*/ 16668 w 150018"/>
                        <a:gd name="connsiteY14" fmla="*/ 47625 h 190500"/>
                        <a:gd name="connsiteX15" fmla="*/ 11906 w 150018"/>
                        <a:gd name="connsiteY15" fmla="*/ 40481 h 190500"/>
                        <a:gd name="connsiteX16" fmla="*/ 4762 w 150018"/>
                        <a:gd name="connsiteY16" fmla="*/ 19050 h 190500"/>
                        <a:gd name="connsiteX17" fmla="*/ 2381 w 150018"/>
                        <a:gd name="connsiteY17" fmla="*/ 11906 h 190500"/>
                        <a:gd name="connsiteX18" fmla="*/ 0 w 150018"/>
                        <a:gd name="connsiteY18" fmla="*/ 4763 h 190500"/>
                        <a:gd name="connsiteX19" fmla="*/ 0 w 150018"/>
                        <a:gd name="connsiteY19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73818 w 150018"/>
                        <a:gd name="connsiteY6" fmla="*/ 109538 h 190500"/>
                        <a:gd name="connsiteX7" fmla="*/ 69056 w 150018"/>
                        <a:gd name="connsiteY7" fmla="*/ 102394 h 190500"/>
                        <a:gd name="connsiteX8" fmla="*/ 61912 w 150018"/>
                        <a:gd name="connsiteY8" fmla="*/ 97631 h 190500"/>
                        <a:gd name="connsiteX9" fmla="*/ 52387 w 150018"/>
                        <a:gd name="connsiteY9" fmla="*/ 85725 h 190500"/>
                        <a:gd name="connsiteX10" fmla="*/ 47625 w 150018"/>
                        <a:gd name="connsiteY10" fmla="*/ 78581 h 190500"/>
                        <a:gd name="connsiteX11" fmla="*/ 40481 w 150018"/>
                        <a:gd name="connsiteY11" fmla="*/ 73819 h 190500"/>
                        <a:gd name="connsiteX12" fmla="*/ 26193 w 150018"/>
                        <a:gd name="connsiteY12" fmla="*/ 61913 h 190500"/>
                        <a:gd name="connsiteX13" fmla="*/ 16668 w 150018"/>
                        <a:gd name="connsiteY13" fmla="*/ 47625 h 190500"/>
                        <a:gd name="connsiteX14" fmla="*/ 11906 w 150018"/>
                        <a:gd name="connsiteY14" fmla="*/ 40481 h 190500"/>
                        <a:gd name="connsiteX15" fmla="*/ 4762 w 150018"/>
                        <a:gd name="connsiteY15" fmla="*/ 19050 h 190500"/>
                        <a:gd name="connsiteX16" fmla="*/ 2381 w 150018"/>
                        <a:gd name="connsiteY16" fmla="*/ 11906 h 190500"/>
                        <a:gd name="connsiteX17" fmla="*/ 0 w 150018"/>
                        <a:gd name="connsiteY17" fmla="*/ 4763 h 190500"/>
                        <a:gd name="connsiteX18" fmla="*/ 0 w 150018"/>
                        <a:gd name="connsiteY18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07156 w 150018"/>
                        <a:gd name="connsiteY3" fmla="*/ 157163 h 190500"/>
                        <a:gd name="connsiteX4" fmla="*/ 90487 w 150018"/>
                        <a:gd name="connsiteY4" fmla="*/ 128588 h 190500"/>
                        <a:gd name="connsiteX5" fmla="*/ 73818 w 150018"/>
                        <a:gd name="connsiteY5" fmla="*/ 109538 h 190500"/>
                        <a:gd name="connsiteX6" fmla="*/ 69056 w 150018"/>
                        <a:gd name="connsiteY6" fmla="*/ 102394 h 190500"/>
                        <a:gd name="connsiteX7" fmla="*/ 61912 w 150018"/>
                        <a:gd name="connsiteY7" fmla="*/ 97631 h 190500"/>
                        <a:gd name="connsiteX8" fmla="*/ 52387 w 150018"/>
                        <a:gd name="connsiteY8" fmla="*/ 85725 h 190500"/>
                        <a:gd name="connsiteX9" fmla="*/ 47625 w 150018"/>
                        <a:gd name="connsiteY9" fmla="*/ 78581 h 190500"/>
                        <a:gd name="connsiteX10" fmla="*/ 40481 w 150018"/>
                        <a:gd name="connsiteY10" fmla="*/ 73819 h 190500"/>
                        <a:gd name="connsiteX11" fmla="*/ 26193 w 150018"/>
                        <a:gd name="connsiteY11" fmla="*/ 61913 h 190500"/>
                        <a:gd name="connsiteX12" fmla="*/ 16668 w 150018"/>
                        <a:gd name="connsiteY12" fmla="*/ 47625 h 190500"/>
                        <a:gd name="connsiteX13" fmla="*/ 11906 w 150018"/>
                        <a:gd name="connsiteY13" fmla="*/ 40481 h 190500"/>
                        <a:gd name="connsiteX14" fmla="*/ 4762 w 150018"/>
                        <a:gd name="connsiteY14" fmla="*/ 19050 h 190500"/>
                        <a:gd name="connsiteX15" fmla="*/ 2381 w 150018"/>
                        <a:gd name="connsiteY15" fmla="*/ 11906 h 190500"/>
                        <a:gd name="connsiteX16" fmla="*/ 0 w 150018"/>
                        <a:gd name="connsiteY16" fmla="*/ 4763 h 190500"/>
                        <a:gd name="connsiteX17" fmla="*/ 0 w 150018"/>
                        <a:gd name="connsiteY17" fmla="*/ 0 h 190500"/>
                        <a:gd name="connsiteX0" fmla="*/ 150018 w 150018"/>
                        <a:gd name="connsiteY0" fmla="*/ 190500 h 190500"/>
                        <a:gd name="connsiteX1" fmla="*/ 128587 w 150018"/>
                        <a:gd name="connsiteY1" fmla="*/ 176213 h 190500"/>
                        <a:gd name="connsiteX2" fmla="*/ 107156 w 150018"/>
                        <a:gd name="connsiteY2" fmla="*/ 157163 h 190500"/>
                        <a:gd name="connsiteX3" fmla="*/ 90487 w 150018"/>
                        <a:gd name="connsiteY3" fmla="*/ 128588 h 190500"/>
                        <a:gd name="connsiteX4" fmla="*/ 73818 w 150018"/>
                        <a:gd name="connsiteY4" fmla="*/ 109538 h 190500"/>
                        <a:gd name="connsiteX5" fmla="*/ 69056 w 150018"/>
                        <a:gd name="connsiteY5" fmla="*/ 102394 h 190500"/>
                        <a:gd name="connsiteX6" fmla="*/ 61912 w 150018"/>
                        <a:gd name="connsiteY6" fmla="*/ 97631 h 190500"/>
                        <a:gd name="connsiteX7" fmla="*/ 52387 w 150018"/>
                        <a:gd name="connsiteY7" fmla="*/ 85725 h 190500"/>
                        <a:gd name="connsiteX8" fmla="*/ 47625 w 150018"/>
                        <a:gd name="connsiteY8" fmla="*/ 78581 h 190500"/>
                        <a:gd name="connsiteX9" fmla="*/ 40481 w 150018"/>
                        <a:gd name="connsiteY9" fmla="*/ 73819 h 190500"/>
                        <a:gd name="connsiteX10" fmla="*/ 26193 w 150018"/>
                        <a:gd name="connsiteY10" fmla="*/ 61913 h 190500"/>
                        <a:gd name="connsiteX11" fmla="*/ 16668 w 150018"/>
                        <a:gd name="connsiteY11" fmla="*/ 47625 h 190500"/>
                        <a:gd name="connsiteX12" fmla="*/ 11906 w 150018"/>
                        <a:gd name="connsiteY12" fmla="*/ 40481 h 190500"/>
                        <a:gd name="connsiteX13" fmla="*/ 4762 w 150018"/>
                        <a:gd name="connsiteY13" fmla="*/ 19050 h 190500"/>
                        <a:gd name="connsiteX14" fmla="*/ 2381 w 150018"/>
                        <a:gd name="connsiteY14" fmla="*/ 11906 h 190500"/>
                        <a:gd name="connsiteX15" fmla="*/ 0 w 150018"/>
                        <a:gd name="connsiteY15" fmla="*/ 4763 h 190500"/>
                        <a:gd name="connsiteX16" fmla="*/ 0 w 150018"/>
                        <a:gd name="connsiteY16" fmla="*/ 0 h 190500"/>
                        <a:gd name="connsiteX0" fmla="*/ 128587 w 128587"/>
                        <a:gd name="connsiteY0" fmla="*/ 176213 h 176213"/>
                        <a:gd name="connsiteX1" fmla="*/ 107156 w 128587"/>
                        <a:gd name="connsiteY1" fmla="*/ 157163 h 176213"/>
                        <a:gd name="connsiteX2" fmla="*/ 90487 w 128587"/>
                        <a:gd name="connsiteY2" fmla="*/ 128588 h 176213"/>
                        <a:gd name="connsiteX3" fmla="*/ 73818 w 128587"/>
                        <a:gd name="connsiteY3" fmla="*/ 109538 h 176213"/>
                        <a:gd name="connsiteX4" fmla="*/ 69056 w 128587"/>
                        <a:gd name="connsiteY4" fmla="*/ 102394 h 176213"/>
                        <a:gd name="connsiteX5" fmla="*/ 61912 w 128587"/>
                        <a:gd name="connsiteY5" fmla="*/ 97631 h 176213"/>
                        <a:gd name="connsiteX6" fmla="*/ 52387 w 128587"/>
                        <a:gd name="connsiteY6" fmla="*/ 85725 h 176213"/>
                        <a:gd name="connsiteX7" fmla="*/ 47625 w 128587"/>
                        <a:gd name="connsiteY7" fmla="*/ 78581 h 176213"/>
                        <a:gd name="connsiteX8" fmla="*/ 40481 w 128587"/>
                        <a:gd name="connsiteY8" fmla="*/ 73819 h 176213"/>
                        <a:gd name="connsiteX9" fmla="*/ 26193 w 128587"/>
                        <a:gd name="connsiteY9" fmla="*/ 61913 h 176213"/>
                        <a:gd name="connsiteX10" fmla="*/ 16668 w 128587"/>
                        <a:gd name="connsiteY10" fmla="*/ 47625 h 176213"/>
                        <a:gd name="connsiteX11" fmla="*/ 11906 w 128587"/>
                        <a:gd name="connsiteY11" fmla="*/ 40481 h 176213"/>
                        <a:gd name="connsiteX12" fmla="*/ 4762 w 128587"/>
                        <a:gd name="connsiteY12" fmla="*/ 19050 h 176213"/>
                        <a:gd name="connsiteX13" fmla="*/ 2381 w 128587"/>
                        <a:gd name="connsiteY13" fmla="*/ 11906 h 176213"/>
                        <a:gd name="connsiteX14" fmla="*/ 0 w 128587"/>
                        <a:gd name="connsiteY14" fmla="*/ 4763 h 176213"/>
                        <a:gd name="connsiteX15" fmla="*/ 0 w 128587"/>
                        <a:gd name="connsiteY15" fmla="*/ 0 h 176213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7625 w 119062"/>
                        <a:gd name="connsiteY7" fmla="*/ 78581 h 169069"/>
                        <a:gd name="connsiteX8" fmla="*/ 40481 w 119062"/>
                        <a:gd name="connsiteY8" fmla="*/ 73819 h 169069"/>
                        <a:gd name="connsiteX9" fmla="*/ 26193 w 119062"/>
                        <a:gd name="connsiteY9" fmla="*/ 61913 h 169069"/>
                        <a:gd name="connsiteX10" fmla="*/ 16668 w 119062"/>
                        <a:gd name="connsiteY10" fmla="*/ 47625 h 169069"/>
                        <a:gd name="connsiteX11" fmla="*/ 11906 w 119062"/>
                        <a:gd name="connsiteY11" fmla="*/ 40481 h 169069"/>
                        <a:gd name="connsiteX12" fmla="*/ 4762 w 119062"/>
                        <a:gd name="connsiteY12" fmla="*/ 19050 h 169069"/>
                        <a:gd name="connsiteX13" fmla="*/ 2381 w 119062"/>
                        <a:gd name="connsiteY13" fmla="*/ 11906 h 169069"/>
                        <a:gd name="connsiteX14" fmla="*/ 0 w 119062"/>
                        <a:gd name="connsiteY14" fmla="*/ 4763 h 169069"/>
                        <a:gd name="connsiteX15" fmla="*/ 0 w 119062"/>
                        <a:gd name="connsiteY15" fmla="*/ 0 h 169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19062" h="169069">
                          <a:moveTo>
                            <a:pt x="119062" y="169069"/>
                          </a:moveTo>
                          <a:cubicBezTo>
                            <a:pt x="111918" y="163513"/>
                            <a:pt x="111918" y="163910"/>
                            <a:pt x="107156" y="157163"/>
                          </a:cubicBezTo>
                          <a:cubicBezTo>
                            <a:pt x="102394" y="150416"/>
                            <a:pt x="96043" y="136526"/>
                            <a:pt x="90487" y="128588"/>
                          </a:cubicBezTo>
                          <a:cubicBezTo>
                            <a:pt x="84931" y="120651"/>
                            <a:pt x="77390" y="113903"/>
                            <a:pt x="73818" y="109538"/>
                          </a:cubicBezTo>
                          <a:cubicBezTo>
                            <a:pt x="70246" y="105173"/>
                            <a:pt x="71437" y="103982"/>
                            <a:pt x="69056" y="102394"/>
                          </a:cubicBezTo>
                          <a:lnTo>
                            <a:pt x="61912" y="97631"/>
                          </a:lnTo>
                          <a:cubicBezTo>
                            <a:pt x="57276" y="83724"/>
                            <a:pt x="63158" y="96497"/>
                            <a:pt x="52387" y="85725"/>
                          </a:cubicBezTo>
                          <a:cubicBezTo>
                            <a:pt x="50363" y="83701"/>
                            <a:pt x="49649" y="80605"/>
                            <a:pt x="47625" y="78581"/>
                          </a:cubicBezTo>
                          <a:cubicBezTo>
                            <a:pt x="45601" y="76557"/>
                            <a:pt x="42680" y="75651"/>
                            <a:pt x="40481" y="73819"/>
                          </a:cubicBezTo>
                          <a:cubicBezTo>
                            <a:pt x="22146" y="58540"/>
                            <a:pt x="43930" y="73736"/>
                            <a:pt x="26193" y="61913"/>
                          </a:cubicBezTo>
                          <a:lnTo>
                            <a:pt x="16668" y="47625"/>
                          </a:lnTo>
                          <a:cubicBezTo>
                            <a:pt x="15081" y="45244"/>
                            <a:pt x="12811" y="43196"/>
                            <a:pt x="11906" y="40481"/>
                          </a:cubicBezTo>
                          <a:lnTo>
                            <a:pt x="4762" y="19050"/>
                          </a:lnTo>
                          <a:lnTo>
                            <a:pt x="2381" y="11906"/>
                          </a:lnTo>
                          <a:cubicBezTo>
                            <a:pt x="1587" y="9525"/>
                            <a:pt x="0" y="7273"/>
                            <a:pt x="0" y="4763"/>
                          </a:cubicBezTo>
                          <a:lnTo>
                            <a:pt x="0" y="0"/>
                          </a:lnTo>
                        </a:path>
                      </a:pathLst>
                    </a:custGeom>
                    <a:ln w="1270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40" name="Freeform 239"/>
                    <p:cNvSpPr/>
                    <p:nvPr/>
                  </p:nvSpPr>
                  <p:spPr>
                    <a:xfrm>
                      <a:off x="6227291" y="1780070"/>
                      <a:ext cx="112706" cy="77788"/>
                    </a:xfrm>
                    <a:custGeom>
                      <a:avLst/>
                      <a:gdLst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61925 w 171450"/>
                        <a:gd name="connsiteY2" fmla="*/ 211931 h 230981"/>
                        <a:gd name="connsiteX3" fmla="*/ 150018 w 171450"/>
                        <a:gd name="connsiteY3" fmla="*/ 190500 h 230981"/>
                        <a:gd name="connsiteX4" fmla="*/ 142875 w 171450"/>
                        <a:gd name="connsiteY4" fmla="*/ 188119 h 230981"/>
                        <a:gd name="connsiteX5" fmla="*/ 128587 w 171450"/>
                        <a:gd name="connsiteY5" fmla="*/ 176213 h 230981"/>
                        <a:gd name="connsiteX6" fmla="*/ 121443 w 171450"/>
                        <a:gd name="connsiteY6" fmla="*/ 171450 h 230981"/>
                        <a:gd name="connsiteX7" fmla="*/ 107156 w 171450"/>
                        <a:gd name="connsiteY7" fmla="*/ 157163 h 230981"/>
                        <a:gd name="connsiteX8" fmla="*/ 97631 w 171450"/>
                        <a:gd name="connsiteY8" fmla="*/ 135731 h 230981"/>
                        <a:gd name="connsiteX9" fmla="*/ 90487 w 171450"/>
                        <a:gd name="connsiteY9" fmla="*/ 128588 h 230981"/>
                        <a:gd name="connsiteX10" fmla="*/ 83343 w 171450"/>
                        <a:gd name="connsiteY10" fmla="*/ 123825 h 230981"/>
                        <a:gd name="connsiteX11" fmla="*/ 73818 w 171450"/>
                        <a:gd name="connsiteY11" fmla="*/ 109538 h 230981"/>
                        <a:gd name="connsiteX12" fmla="*/ 69056 w 171450"/>
                        <a:gd name="connsiteY12" fmla="*/ 102394 h 230981"/>
                        <a:gd name="connsiteX13" fmla="*/ 61912 w 171450"/>
                        <a:gd name="connsiteY13" fmla="*/ 97631 h 230981"/>
                        <a:gd name="connsiteX14" fmla="*/ 52387 w 171450"/>
                        <a:gd name="connsiteY14" fmla="*/ 85725 h 230981"/>
                        <a:gd name="connsiteX15" fmla="*/ 47625 w 171450"/>
                        <a:gd name="connsiteY15" fmla="*/ 78581 h 230981"/>
                        <a:gd name="connsiteX16" fmla="*/ 40481 w 171450"/>
                        <a:gd name="connsiteY16" fmla="*/ 73819 h 230981"/>
                        <a:gd name="connsiteX17" fmla="*/ 26193 w 171450"/>
                        <a:gd name="connsiteY17" fmla="*/ 61913 h 230981"/>
                        <a:gd name="connsiteX18" fmla="*/ 16668 w 171450"/>
                        <a:gd name="connsiteY18" fmla="*/ 47625 h 230981"/>
                        <a:gd name="connsiteX19" fmla="*/ 11906 w 171450"/>
                        <a:gd name="connsiteY19" fmla="*/ 40481 h 230981"/>
                        <a:gd name="connsiteX20" fmla="*/ 4762 w 171450"/>
                        <a:gd name="connsiteY20" fmla="*/ 19050 h 230981"/>
                        <a:gd name="connsiteX21" fmla="*/ 2381 w 171450"/>
                        <a:gd name="connsiteY21" fmla="*/ 11906 h 230981"/>
                        <a:gd name="connsiteX22" fmla="*/ 0 w 171450"/>
                        <a:gd name="connsiteY22" fmla="*/ 4763 h 230981"/>
                        <a:gd name="connsiteX23" fmla="*/ 0 w 171450"/>
                        <a:gd name="connsiteY23" fmla="*/ 0 h 230981"/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50018 w 171450"/>
                        <a:gd name="connsiteY2" fmla="*/ 190500 h 230981"/>
                        <a:gd name="connsiteX3" fmla="*/ 142875 w 171450"/>
                        <a:gd name="connsiteY3" fmla="*/ 188119 h 230981"/>
                        <a:gd name="connsiteX4" fmla="*/ 128587 w 171450"/>
                        <a:gd name="connsiteY4" fmla="*/ 176213 h 230981"/>
                        <a:gd name="connsiteX5" fmla="*/ 121443 w 171450"/>
                        <a:gd name="connsiteY5" fmla="*/ 171450 h 230981"/>
                        <a:gd name="connsiteX6" fmla="*/ 107156 w 171450"/>
                        <a:gd name="connsiteY6" fmla="*/ 157163 h 230981"/>
                        <a:gd name="connsiteX7" fmla="*/ 97631 w 171450"/>
                        <a:gd name="connsiteY7" fmla="*/ 135731 h 230981"/>
                        <a:gd name="connsiteX8" fmla="*/ 90487 w 171450"/>
                        <a:gd name="connsiteY8" fmla="*/ 128588 h 230981"/>
                        <a:gd name="connsiteX9" fmla="*/ 83343 w 171450"/>
                        <a:gd name="connsiteY9" fmla="*/ 123825 h 230981"/>
                        <a:gd name="connsiteX10" fmla="*/ 73818 w 171450"/>
                        <a:gd name="connsiteY10" fmla="*/ 109538 h 230981"/>
                        <a:gd name="connsiteX11" fmla="*/ 69056 w 171450"/>
                        <a:gd name="connsiteY11" fmla="*/ 102394 h 230981"/>
                        <a:gd name="connsiteX12" fmla="*/ 61912 w 171450"/>
                        <a:gd name="connsiteY12" fmla="*/ 97631 h 230981"/>
                        <a:gd name="connsiteX13" fmla="*/ 52387 w 171450"/>
                        <a:gd name="connsiteY13" fmla="*/ 85725 h 230981"/>
                        <a:gd name="connsiteX14" fmla="*/ 47625 w 171450"/>
                        <a:gd name="connsiteY14" fmla="*/ 78581 h 230981"/>
                        <a:gd name="connsiteX15" fmla="*/ 40481 w 171450"/>
                        <a:gd name="connsiteY15" fmla="*/ 73819 h 230981"/>
                        <a:gd name="connsiteX16" fmla="*/ 26193 w 171450"/>
                        <a:gd name="connsiteY16" fmla="*/ 61913 h 230981"/>
                        <a:gd name="connsiteX17" fmla="*/ 16668 w 171450"/>
                        <a:gd name="connsiteY17" fmla="*/ 47625 h 230981"/>
                        <a:gd name="connsiteX18" fmla="*/ 11906 w 171450"/>
                        <a:gd name="connsiteY18" fmla="*/ 40481 h 230981"/>
                        <a:gd name="connsiteX19" fmla="*/ 4762 w 171450"/>
                        <a:gd name="connsiteY19" fmla="*/ 19050 h 230981"/>
                        <a:gd name="connsiteX20" fmla="*/ 2381 w 171450"/>
                        <a:gd name="connsiteY20" fmla="*/ 11906 h 230981"/>
                        <a:gd name="connsiteX21" fmla="*/ 0 w 171450"/>
                        <a:gd name="connsiteY21" fmla="*/ 4763 h 230981"/>
                        <a:gd name="connsiteX22" fmla="*/ 0 w 171450"/>
                        <a:gd name="connsiteY22" fmla="*/ 0 h 230981"/>
                        <a:gd name="connsiteX0" fmla="*/ 171450 w 171450"/>
                        <a:gd name="connsiteY0" fmla="*/ 230981 h 230981"/>
                        <a:gd name="connsiteX1" fmla="*/ 150018 w 171450"/>
                        <a:gd name="connsiteY1" fmla="*/ 190500 h 230981"/>
                        <a:gd name="connsiteX2" fmla="*/ 142875 w 171450"/>
                        <a:gd name="connsiteY2" fmla="*/ 188119 h 230981"/>
                        <a:gd name="connsiteX3" fmla="*/ 128587 w 171450"/>
                        <a:gd name="connsiteY3" fmla="*/ 176213 h 230981"/>
                        <a:gd name="connsiteX4" fmla="*/ 121443 w 171450"/>
                        <a:gd name="connsiteY4" fmla="*/ 171450 h 230981"/>
                        <a:gd name="connsiteX5" fmla="*/ 107156 w 171450"/>
                        <a:gd name="connsiteY5" fmla="*/ 157163 h 230981"/>
                        <a:gd name="connsiteX6" fmla="*/ 97631 w 171450"/>
                        <a:gd name="connsiteY6" fmla="*/ 135731 h 230981"/>
                        <a:gd name="connsiteX7" fmla="*/ 90487 w 171450"/>
                        <a:gd name="connsiteY7" fmla="*/ 128588 h 230981"/>
                        <a:gd name="connsiteX8" fmla="*/ 83343 w 171450"/>
                        <a:gd name="connsiteY8" fmla="*/ 123825 h 230981"/>
                        <a:gd name="connsiteX9" fmla="*/ 73818 w 171450"/>
                        <a:gd name="connsiteY9" fmla="*/ 109538 h 230981"/>
                        <a:gd name="connsiteX10" fmla="*/ 69056 w 171450"/>
                        <a:gd name="connsiteY10" fmla="*/ 102394 h 230981"/>
                        <a:gd name="connsiteX11" fmla="*/ 61912 w 171450"/>
                        <a:gd name="connsiteY11" fmla="*/ 97631 h 230981"/>
                        <a:gd name="connsiteX12" fmla="*/ 52387 w 171450"/>
                        <a:gd name="connsiteY12" fmla="*/ 85725 h 230981"/>
                        <a:gd name="connsiteX13" fmla="*/ 47625 w 171450"/>
                        <a:gd name="connsiteY13" fmla="*/ 78581 h 230981"/>
                        <a:gd name="connsiteX14" fmla="*/ 40481 w 171450"/>
                        <a:gd name="connsiteY14" fmla="*/ 73819 h 230981"/>
                        <a:gd name="connsiteX15" fmla="*/ 26193 w 171450"/>
                        <a:gd name="connsiteY15" fmla="*/ 61913 h 230981"/>
                        <a:gd name="connsiteX16" fmla="*/ 16668 w 171450"/>
                        <a:gd name="connsiteY16" fmla="*/ 47625 h 230981"/>
                        <a:gd name="connsiteX17" fmla="*/ 11906 w 171450"/>
                        <a:gd name="connsiteY17" fmla="*/ 40481 h 230981"/>
                        <a:gd name="connsiteX18" fmla="*/ 4762 w 171450"/>
                        <a:gd name="connsiteY18" fmla="*/ 19050 h 230981"/>
                        <a:gd name="connsiteX19" fmla="*/ 2381 w 171450"/>
                        <a:gd name="connsiteY19" fmla="*/ 11906 h 230981"/>
                        <a:gd name="connsiteX20" fmla="*/ 0 w 171450"/>
                        <a:gd name="connsiteY20" fmla="*/ 4763 h 230981"/>
                        <a:gd name="connsiteX21" fmla="*/ 0 w 171450"/>
                        <a:gd name="connsiteY21" fmla="*/ 0 h 230981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7631 w 150018"/>
                        <a:gd name="connsiteY5" fmla="*/ 135731 h 190500"/>
                        <a:gd name="connsiteX6" fmla="*/ 90487 w 150018"/>
                        <a:gd name="connsiteY6" fmla="*/ 128588 h 190500"/>
                        <a:gd name="connsiteX7" fmla="*/ 83343 w 150018"/>
                        <a:gd name="connsiteY7" fmla="*/ 123825 h 190500"/>
                        <a:gd name="connsiteX8" fmla="*/ 73818 w 150018"/>
                        <a:gd name="connsiteY8" fmla="*/ 109538 h 190500"/>
                        <a:gd name="connsiteX9" fmla="*/ 69056 w 150018"/>
                        <a:gd name="connsiteY9" fmla="*/ 102394 h 190500"/>
                        <a:gd name="connsiteX10" fmla="*/ 61912 w 150018"/>
                        <a:gd name="connsiteY10" fmla="*/ 97631 h 190500"/>
                        <a:gd name="connsiteX11" fmla="*/ 52387 w 150018"/>
                        <a:gd name="connsiteY11" fmla="*/ 85725 h 190500"/>
                        <a:gd name="connsiteX12" fmla="*/ 47625 w 150018"/>
                        <a:gd name="connsiteY12" fmla="*/ 78581 h 190500"/>
                        <a:gd name="connsiteX13" fmla="*/ 40481 w 150018"/>
                        <a:gd name="connsiteY13" fmla="*/ 73819 h 190500"/>
                        <a:gd name="connsiteX14" fmla="*/ 26193 w 150018"/>
                        <a:gd name="connsiteY14" fmla="*/ 61913 h 190500"/>
                        <a:gd name="connsiteX15" fmla="*/ 16668 w 150018"/>
                        <a:gd name="connsiteY15" fmla="*/ 47625 h 190500"/>
                        <a:gd name="connsiteX16" fmla="*/ 11906 w 150018"/>
                        <a:gd name="connsiteY16" fmla="*/ 40481 h 190500"/>
                        <a:gd name="connsiteX17" fmla="*/ 4762 w 150018"/>
                        <a:gd name="connsiteY17" fmla="*/ 19050 h 190500"/>
                        <a:gd name="connsiteX18" fmla="*/ 2381 w 150018"/>
                        <a:gd name="connsiteY18" fmla="*/ 11906 h 190500"/>
                        <a:gd name="connsiteX19" fmla="*/ 0 w 150018"/>
                        <a:gd name="connsiteY19" fmla="*/ 4763 h 190500"/>
                        <a:gd name="connsiteX20" fmla="*/ 0 w 150018"/>
                        <a:gd name="connsiteY20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83343 w 150018"/>
                        <a:gd name="connsiteY6" fmla="*/ 123825 h 190500"/>
                        <a:gd name="connsiteX7" fmla="*/ 73818 w 150018"/>
                        <a:gd name="connsiteY7" fmla="*/ 109538 h 190500"/>
                        <a:gd name="connsiteX8" fmla="*/ 69056 w 150018"/>
                        <a:gd name="connsiteY8" fmla="*/ 102394 h 190500"/>
                        <a:gd name="connsiteX9" fmla="*/ 61912 w 150018"/>
                        <a:gd name="connsiteY9" fmla="*/ 97631 h 190500"/>
                        <a:gd name="connsiteX10" fmla="*/ 52387 w 150018"/>
                        <a:gd name="connsiteY10" fmla="*/ 85725 h 190500"/>
                        <a:gd name="connsiteX11" fmla="*/ 47625 w 150018"/>
                        <a:gd name="connsiteY11" fmla="*/ 78581 h 190500"/>
                        <a:gd name="connsiteX12" fmla="*/ 40481 w 150018"/>
                        <a:gd name="connsiteY12" fmla="*/ 73819 h 190500"/>
                        <a:gd name="connsiteX13" fmla="*/ 26193 w 150018"/>
                        <a:gd name="connsiteY13" fmla="*/ 61913 h 190500"/>
                        <a:gd name="connsiteX14" fmla="*/ 16668 w 150018"/>
                        <a:gd name="connsiteY14" fmla="*/ 47625 h 190500"/>
                        <a:gd name="connsiteX15" fmla="*/ 11906 w 150018"/>
                        <a:gd name="connsiteY15" fmla="*/ 40481 h 190500"/>
                        <a:gd name="connsiteX16" fmla="*/ 4762 w 150018"/>
                        <a:gd name="connsiteY16" fmla="*/ 19050 h 190500"/>
                        <a:gd name="connsiteX17" fmla="*/ 2381 w 150018"/>
                        <a:gd name="connsiteY17" fmla="*/ 11906 h 190500"/>
                        <a:gd name="connsiteX18" fmla="*/ 0 w 150018"/>
                        <a:gd name="connsiteY18" fmla="*/ 4763 h 190500"/>
                        <a:gd name="connsiteX19" fmla="*/ 0 w 150018"/>
                        <a:gd name="connsiteY19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73818 w 150018"/>
                        <a:gd name="connsiteY6" fmla="*/ 109538 h 190500"/>
                        <a:gd name="connsiteX7" fmla="*/ 69056 w 150018"/>
                        <a:gd name="connsiteY7" fmla="*/ 102394 h 190500"/>
                        <a:gd name="connsiteX8" fmla="*/ 61912 w 150018"/>
                        <a:gd name="connsiteY8" fmla="*/ 97631 h 190500"/>
                        <a:gd name="connsiteX9" fmla="*/ 52387 w 150018"/>
                        <a:gd name="connsiteY9" fmla="*/ 85725 h 190500"/>
                        <a:gd name="connsiteX10" fmla="*/ 47625 w 150018"/>
                        <a:gd name="connsiteY10" fmla="*/ 78581 h 190500"/>
                        <a:gd name="connsiteX11" fmla="*/ 40481 w 150018"/>
                        <a:gd name="connsiteY11" fmla="*/ 73819 h 190500"/>
                        <a:gd name="connsiteX12" fmla="*/ 26193 w 150018"/>
                        <a:gd name="connsiteY12" fmla="*/ 61913 h 190500"/>
                        <a:gd name="connsiteX13" fmla="*/ 16668 w 150018"/>
                        <a:gd name="connsiteY13" fmla="*/ 47625 h 190500"/>
                        <a:gd name="connsiteX14" fmla="*/ 11906 w 150018"/>
                        <a:gd name="connsiteY14" fmla="*/ 40481 h 190500"/>
                        <a:gd name="connsiteX15" fmla="*/ 4762 w 150018"/>
                        <a:gd name="connsiteY15" fmla="*/ 19050 h 190500"/>
                        <a:gd name="connsiteX16" fmla="*/ 2381 w 150018"/>
                        <a:gd name="connsiteY16" fmla="*/ 11906 h 190500"/>
                        <a:gd name="connsiteX17" fmla="*/ 0 w 150018"/>
                        <a:gd name="connsiteY17" fmla="*/ 4763 h 190500"/>
                        <a:gd name="connsiteX18" fmla="*/ 0 w 150018"/>
                        <a:gd name="connsiteY18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07156 w 150018"/>
                        <a:gd name="connsiteY3" fmla="*/ 157163 h 190500"/>
                        <a:gd name="connsiteX4" fmla="*/ 90487 w 150018"/>
                        <a:gd name="connsiteY4" fmla="*/ 128588 h 190500"/>
                        <a:gd name="connsiteX5" fmla="*/ 73818 w 150018"/>
                        <a:gd name="connsiteY5" fmla="*/ 109538 h 190500"/>
                        <a:gd name="connsiteX6" fmla="*/ 69056 w 150018"/>
                        <a:gd name="connsiteY6" fmla="*/ 102394 h 190500"/>
                        <a:gd name="connsiteX7" fmla="*/ 61912 w 150018"/>
                        <a:gd name="connsiteY7" fmla="*/ 97631 h 190500"/>
                        <a:gd name="connsiteX8" fmla="*/ 52387 w 150018"/>
                        <a:gd name="connsiteY8" fmla="*/ 85725 h 190500"/>
                        <a:gd name="connsiteX9" fmla="*/ 47625 w 150018"/>
                        <a:gd name="connsiteY9" fmla="*/ 78581 h 190500"/>
                        <a:gd name="connsiteX10" fmla="*/ 40481 w 150018"/>
                        <a:gd name="connsiteY10" fmla="*/ 73819 h 190500"/>
                        <a:gd name="connsiteX11" fmla="*/ 26193 w 150018"/>
                        <a:gd name="connsiteY11" fmla="*/ 61913 h 190500"/>
                        <a:gd name="connsiteX12" fmla="*/ 16668 w 150018"/>
                        <a:gd name="connsiteY12" fmla="*/ 47625 h 190500"/>
                        <a:gd name="connsiteX13" fmla="*/ 11906 w 150018"/>
                        <a:gd name="connsiteY13" fmla="*/ 40481 h 190500"/>
                        <a:gd name="connsiteX14" fmla="*/ 4762 w 150018"/>
                        <a:gd name="connsiteY14" fmla="*/ 19050 h 190500"/>
                        <a:gd name="connsiteX15" fmla="*/ 2381 w 150018"/>
                        <a:gd name="connsiteY15" fmla="*/ 11906 h 190500"/>
                        <a:gd name="connsiteX16" fmla="*/ 0 w 150018"/>
                        <a:gd name="connsiteY16" fmla="*/ 4763 h 190500"/>
                        <a:gd name="connsiteX17" fmla="*/ 0 w 150018"/>
                        <a:gd name="connsiteY17" fmla="*/ 0 h 190500"/>
                        <a:gd name="connsiteX0" fmla="*/ 150018 w 150018"/>
                        <a:gd name="connsiteY0" fmla="*/ 190500 h 190500"/>
                        <a:gd name="connsiteX1" fmla="*/ 128587 w 150018"/>
                        <a:gd name="connsiteY1" fmla="*/ 176213 h 190500"/>
                        <a:gd name="connsiteX2" fmla="*/ 107156 w 150018"/>
                        <a:gd name="connsiteY2" fmla="*/ 157163 h 190500"/>
                        <a:gd name="connsiteX3" fmla="*/ 90487 w 150018"/>
                        <a:gd name="connsiteY3" fmla="*/ 128588 h 190500"/>
                        <a:gd name="connsiteX4" fmla="*/ 73818 w 150018"/>
                        <a:gd name="connsiteY4" fmla="*/ 109538 h 190500"/>
                        <a:gd name="connsiteX5" fmla="*/ 69056 w 150018"/>
                        <a:gd name="connsiteY5" fmla="*/ 102394 h 190500"/>
                        <a:gd name="connsiteX6" fmla="*/ 61912 w 150018"/>
                        <a:gd name="connsiteY6" fmla="*/ 97631 h 190500"/>
                        <a:gd name="connsiteX7" fmla="*/ 52387 w 150018"/>
                        <a:gd name="connsiteY7" fmla="*/ 85725 h 190500"/>
                        <a:gd name="connsiteX8" fmla="*/ 47625 w 150018"/>
                        <a:gd name="connsiteY8" fmla="*/ 78581 h 190500"/>
                        <a:gd name="connsiteX9" fmla="*/ 40481 w 150018"/>
                        <a:gd name="connsiteY9" fmla="*/ 73819 h 190500"/>
                        <a:gd name="connsiteX10" fmla="*/ 26193 w 150018"/>
                        <a:gd name="connsiteY10" fmla="*/ 61913 h 190500"/>
                        <a:gd name="connsiteX11" fmla="*/ 16668 w 150018"/>
                        <a:gd name="connsiteY11" fmla="*/ 47625 h 190500"/>
                        <a:gd name="connsiteX12" fmla="*/ 11906 w 150018"/>
                        <a:gd name="connsiteY12" fmla="*/ 40481 h 190500"/>
                        <a:gd name="connsiteX13" fmla="*/ 4762 w 150018"/>
                        <a:gd name="connsiteY13" fmla="*/ 19050 h 190500"/>
                        <a:gd name="connsiteX14" fmla="*/ 2381 w 150018"/>
                        <a:gd name="connsiteY14" fmla="*/ 11906 h 190500"/>
                        <a:gd name="connsiteX15" fmla="*/ 0 w 150018"/>
                        <a:gd name="connsiteY15" fmla="*/ 4763 h 190500"/>
                        <a:gd name="connsiteX16" fmla="*/ 0 w 150018"/>
                        <a:gd name="connsiteY16" fmla="*/ 0 h 190500"/>
                        <a:gd name="connsiteX0" fmla="*/ 128587 w 128587"/>
                        <a:gd name="connsiteY0" fmla="*/ 176213 h 176213"/>
                        <a:gd name="connsiteX1" fmla="*/ 107156 w 128587"/>
                        <a:gd name="connsiteY1" fmla="*/ 157163 h 176213"/>
                        <a:gd name="connsiteX2" fmla="*/ 90487 w 128587"/>
                        <a:gd name="connsiteY2" fmla="*/ 128588 h 176213"/>
                        <a:gd name="connsiteX3" fmla="*/ 73818 w 128587"/>
                        <a:gd name="connsiteY3" fmla="*/ 109538 h 176213"/>
                        <a:gd name="connsiteX4" fmla="*/ 69056 w 128587"/>
                        <a:gd name="connsiteY4" fmla="*/ 102394 h 176213"/>
                        <a:gd name="connsiteX5" fmla="*/ 61912 w 128587"/>
                        <a:gd name="connsiteY5" fmla="*/ 97631 h 176213"/>
                        <a:gd name="connsiteX6" fmla="*/ 52387 w 128587"/>
                        <a:gd name="connsiteY6" fmla="*/ 85725 h 176213"/>
                        <a:gd name="connsiteX7" fmla="*/ 47625 w 128587"/>
                        <a:gd name="connsiteY7" fmla="*/ 78581 h 176213"/>
                        <a:gd name="connsiteX8" fmla="*/ 40481 w 128587"/>
                        <a:gd name="connsiteY8" fmla="*/ 73819 h 176213"/>
                        <a:gd name="connsiteX9" fmla="*/ 26193 w 128587"/>
                        <a:gd name="connsiteY9" fmla="*/ 61913 h 176213"/>
                        <a:gd name="connsiteX10" fmla="*/ 16668 w 128587"/>
                        <a:gd name="connsiteY10" fmla="*/ 47625 h 176213"/>
                        <a:gd name="connsiteX11" fmla="*/ 11906 w 128587"/>
                        <a:gd name="connsiteY11" fmla="*/ 40481 h 176213"/>
                        <a:gd name="connsiteX12" fmla="*/ 4762 w 128587"/>
                        <a:gd name="connsiteY12" fmla="*/ 19050 h 176213"/>
                        <a:gd name="connsiteX13" fmla="*/ 2381 w 128587"/>
                        <a:gd name="connsiteY13" fmla="*/ 11906 h 176213"/>
                        <a:gd name="connsiteX14" fmla="*/ 0 w 128587"/>
                        <a:gd name="connsiteY14" fmla="*/ 4763 h 176213"/>
                        <a:gd name="connsiteX15" fmla="*/ 0 w 128587"/>
                        <a:gd name="connsiteY15" fmla="*/ 0 h 176213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7625 w 119062"/>
                        <a:gd name="connsiteY7" fmla="*/ 78581 h 169069"/>
                        <a:gd name="connsiteX8" fmla="*/ 40481 w 119062"/>
                        <a:gd name="connsiteY8" fmla="*/ 73819 h 169069"/>
                        <a:gd name="connsiteX9" fmla="*/ 26193 w 119062"/>
                        <a:gd name="connsiteY9" fmla="*/ 61913 h 169069"/>
                        <a:gd name="connsiteX10" fmla="*/ 16668 w 119062"/>
                        <a:gd name="connsiteY10" fmla="*/ 47625 h 169069"/>
                        <a:gd name="connsiteX11" fmla="*/ 11906 w 119062"/>
                        <a:gd name="connsiteY11" fmla="*/ 40481 h 169069"/>
                        <a:gd name="connsiteX12" fmla="*/ 4762 w 119062"/>
                        <a:gd name="connsiteY12" fmla="*/ 19050 h 169069"/>
                        <a:gd name="connsiteX13" fmla="*/ 2381 w 119062"/>
                        <a:gd name="connsiteY13" fmla="*/ 11906 h 169069"/>
                        <a:gd name="connsiteX14" fmla="*/ 0 w 119062"/>
                        <a:gd name="connsiteY14" fmla="*/ 4763 h 169069"/>
                        <a:gd name="connsiteX15" fmla="*/ 0 w 119062"/>
                        <a:gd name="connsiteY15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0481 w 119062"/>
                        <a:gd name="connsiteY7" fmla="*/ 73819 h 169069"/>
                        <a:gd name="connsiteX8" fmla="*/ 26193 w 119062"/>
                        <a:gd name="connsiteY8" fmla="*/ 61913 h 169069"/>
                        <a:gd name="connsiteX9" fmla="*/ 16668 w 119062"/>
                        <a:gd name="connsiteY9" fmla="*/ 47625 h 169069"/>
                        <a:gd name="connsiteX10" fmla="*/ 11906 w 119062"/>
                        <a:gd name="connsiteY10" fmla="*/ 40481 h 169069"/>
                        <a:gd name="connsiteX11" fmla="*/ 4762 w 119062"/>
                        <a:gd name="connsiteY11" fmla="*/ 19050 h 169069"/>
                        <a:gd name="connsiteX12" fmla="*/ 2381 w 119062"/>
                        <a:gd name="connsiteY12" fmla="*/ 11906 h 169069"/>
                        <a:gd name="connsiteX13" fmla="*/ 0 w 119062"/>
                        <a:gd name="connsiteY13" fmla="*/ 4763 h 169069"/>
                        <a:gd name="connsiteX14" fmla="*/ 0 w 119062"/>
                        <a:gd name="connsiteY14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26193 w 119062"/>
                        <a:gd name="connsiteY7" fmla="*/ 61913 h 169069"/>
                        <a:gd name="connsiteX8" fmla="*/ 16668 w 119062"/>
                        <a:gd name="connsiteY8" fmla="*/ 47625 h 169069"/>
                        <a:gd name="connsiteX9" fmla="*/ 11906 w 119062"/>
                        <a:gd name="connsiteY9" fmla="*/ 40481 h 169069"/>
                        <a:gd name="connsiteX10" fmla="*/ 4762 w 119062"/>
                        <a:gd name="connsiteY10" fmla="*/ 19050 h 169069"/>
                        <a:gd name="connsiteX11" fmla="*/ 2381 w 119062"/>
                        <a:gd name="connsiteY11" fmla="*/ 11906 h 169069"/>
                        <a:gd name="connsiteX12" fmla="*/ 0 w 119062"/>
                        <a:gd name="connsiteY12" fmla="*/ 4763 h 169069"/>
                        <a:gd name="connsiteX13" fmla="*/ 0 w 119062"/>
                        <a:gd name="connsiteY13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1912 w 119062"/>
                        <a:gd name="connsiteY4" fmla="*/ 97631 h 169069"/>
                        <a:gd name="connsiteX5" fmla="*/ 52387 w 119062"/>
                        <a:gd name="connsiteY5" fmla="*/ 85725 h 169069"/>
                        <a:gd name="connsiteX6" fmla="*/ 26193 w 119062"/>
                        <a:gd name="connsiteY6" fmla="*/ 61913 h 169069"/>
                        <a:gd name="connsiteX7" fmla="*/ 16668 w 119062"/>
                        <a:gd name="connsiteY7" fmla="*/ 47625 h 169069"/>
                        <a:gd name="connsiteX8" fmla="*/ 11906 w 119062"/>
                        <a:gd name="connsiteY8" fmla="*/ 40481 h 169069"/>
                        <a:gd name="connsiteX9" fmla="*/ 4762 w 119062"/>
                        <a:gd name="connsiteY9" fmla="*/ 19050 h 169069"/>
                        <a:gd name="connsiteX10" fmla="*/ 2381 w 119062"/>
                        <a:gd name="connsiteY10" fmla="*/ 11906 h 169069"/>
                        <a:gd name="connsiteX11" fmla="*/ 0 w 119062"/>
                        <a:gd name="connsiteY11" fmla="*/ 4763 h 169069"/>
                        <a:gd name="connsiteX12" fmla="*/ 0 w 119062"/>
                        <a:gd name="connsiteY12" fmla="*/ 0 h 169069"/>
                        <a:gd name="connsiteX0" fmla="*/ 116680 w 116680"/>
                        <a:gd name="connsiteY0" fmla="*/ 78581 h 158653"/>
                        <a:gd name="connsiteX1" fmla="*/ 107156 w 116680"/>
                        <a:gd name="connsiteY1" fmla="*/ 157163 h 158653"/>
                        <a:gd name="connsiteX2" fmla="*/ 90487 w 116680"/>
                        <a:gd name="connsiteY2" fmla="*/ 128588 h 158653"/>
                        <a:gd name="connsiteX3" fmla="*/ 73818 w 116680"/>
                        <a:gd name="connsiteY3" fmla="*/ 109538 h 158653"/>
                        <a:gd name="connsiteX4" fmla="*/ 61912 w 116680"/>
                        <a:gd name="connsiteY4" fmla="*/ 97631 h 158653"/>
                        <a:gd name="connsiteX5" fmla="*/ 52387 w 116680"/>
                        <a:gd name="connsiteY5" fmla="*/ 85725 h 158653"/>
                        <a:gd name="connsiteX6" fmla="*/ 26193 w 116680"/>
                        <a:gd name="connsiteY6" fmla="*/ 61913 h 158653"/>
                        <a:gd name="connsiteX7" fmla="*/ 16668 w 116680"/>
                        <a:gd name="connsiteY7" fmla="*/ 47625 h 158653"/>
                        <a:gd name="connsiteX8" fmla="*/ 11906 w 116680"/>
                        <a:gd name="connsiteY8" fmla="*/ 40481 h 158653"/>
                        <a:gd name="connsiteX9" fmla="*/ 4762 w 116680"/>
                        <a:gd name="connsiteY9" fmla="*/ 19050 h 158653"/>
                        <a:gd name="connsiteX10" fmla="*/ 2381 w 116680"/>
                        <a:gd name="connsiteY10" fmla="*/ 11906 h 158653"/>
                        <a:gd name="connsiteX11" fmla="*/ 0 w 116680"/>
                        <a:gd name="connsiteY11" fmla="*/ 4763 h 158653"/>
                        <a:gd name="connsiteX12" fmla="*/ 0 w 116680"/>
                        <a:gd name="connsiteY12" fmla="*/ 0 h 158653"/>
                        <a:gd name="connsiteX0" fmla="*/ 116680 w 116680"/>
                        <a:gd name="connsiteY0" fmla="*/ 78581 h 129065"/>
                        <a:gd name="connsiteX1" fmla="*/ 97631 w 116680"/>
                        <a:gd name="connsiteY1" fmla="*/ 88106 h 129065"/>
                        <a:gd name="connsiteX2" fmla="*/ 90487 w 116680"/>
                        <a:gd name="connsiteY2" fmla="*/ 128588 h 129065"/>
                        <a:gd name="connsiteX3" fmla="*/ 73818 w 116680"/>
                        <a:gd name="connsiteY3" fmla="*/ 109538 h 129065"/>
                        <a:gd name="connsiteX4" fmla="*/ 61912 w 116680"/>
                        <a:gd name="connsiteY4" fmla="*/ 97631 h 129065"/>
                        <a:gd name="connsiteX5" fmla="*/ 52387 w 116680"/>
                        <a:gd name="connsiteY5" fmla="*/ 85725 h 129065"/>
                        <a:gd name="connsiteX6" fmla="*/ 26193 w 116680"/>
                        <a:gd name="connsiteY6" fmla="*/ 61913 h 129065"/>
                        <a:gd name="connsiteX7" fmla="*/ 16668 w 116680"/>
                        <a:gd name="connsiteY7" fmla="*/ 47625 h 129065"/>
                        <a:gd name="connsiteX8" fmla="*/ 11906 w 116680"/>
                        <a:gd name="connsiteY8" fmla="*/ 40481 h 129065"/>
                        <a:gd name="connsiteX9" fmla="*/ 4762 w 116680"/>
                        <a:gd name="connsiteY9" fmla="*/ 19050 h 129065"/>
                        <a:gd name="connsiteX10" fmla="*/ 2381 w 116680"/>
                        <a:gd name="connsiteY10" fmla="*/ 11906 h 129065"/>
                        <a:gd name="connsiteX11" fmla="*/ 0 w 116680"/>
                        <a:gd name="connsiteY11" fmla="*/ 4763 h 129065"/>
                        <a:gd name="connsiteX12" fmla="*/ 0 w 116680"/>
                        <a:gd name="connsiteY12" fmla="*/ 0 h 129065"/>
                        <a:gd name="connsiteX0" fmla="*/ 116680 w 116680"/>
                        <a:gd name="connsiteY0" fmla="*/ 78581 h 128602"/>
                        <a:gd name="connsiteX1" fmla="*/ 97631 w 116680"/>
                        <a:gd name="connsiteY1" fmla="*/ 88106 h 128602"/>
                        <a:gd name="connsiteX2" fmla="*/ 90487 w 116680"/>
                        <a:gd name="connsiteY2" fmla="*/ 128588 h 128602"/>
                        <a:gd name="connsiteX3" fmla="*/ 73818 w 116680"/>
                        <a:gd name="connsiteY3" fmla="*/ 83344 h 128602"/>
                        <a:gd name="connsiteX4" fmla="*/ 61912 w 116680"/>
                        <a:gd name="connsiteY4" fmla="*/ 97631 h 128602"/>
                        <a:gd name="connsiteX5" fmla="*/ 52387 w 116680"/>
                        <a:gd name="connsiteY5" fmla="*/ 85725 h 128602"/>
                        <a:gd name="connsiteX6" fmla="*/ 26193 w 116680"/>
                        <a:gd name="connsiteY6" fmla="*/ 61913 h 128602"/>
                        <a:gd name="connsiteX7" fmla="*/ 16668 w 116680"/>
                        <a:gd name="connsiteY7" fmla="*/ 47625 h 128602"/>
                        <a:gd name="connsiteX8" fmla="*/ 11906 w 116680"/>
                        <a:gd name="connsiteY8" fmla="*/ 40481 h 128602"/>
                        <a:gd name="connsiteX9" fmla="*/ 4762 w 116680"/>
                        <a:gd name="connsiteY9" fmla="*/ 19050 h 128602"/>
                        <a:gd name="connsiteX10" fmla="*/ 2381 w 116680"/>
                        <a:gd name="connsiteY10" fmla="*/ 11906 h 128602"/>
                        <a:gd name="connsiteX11" fmla="*/ 0 w 116680"/>
                        <a:gd name="connsiteY11" fmla="*/ 4763 h 128602"/>
                        <a:gd name="connsiteX12" fmla="*/ 0 w 116680"/>
                        <a:gd name="connsiteY12" fmla="*/ 0 h 128602"/>
                        <a:gd name="connsiteX0" fmla="*/ 116680 w 116680"/>
                        <a:gd name="connsiteY0" fmla="*/ 78581 h 128602"/>
                        <a:gd name="connsiteX1" fmla="*/ 97631 w 116680"/>
                        <a:gd name="connsiteY1" fmla="*/ 88106 h 128602"/>
                        <a:gd name="connsiteX2" fmla="*/ 90487 w 116680"/>
                        <a:gd name="connsiteY2" fmla="*/ 128588 h 128602"/>
                        <a:gd name="connsiteX3" fmla="*/ 73818 w 116680"/>
                        <a:gd name="connsiteY3" fmla="*/ 83344 h 128602"/>
                        <a:gd name="connsiteX4" fmla="*/ 59531 w 116680"/>
                        <a:gd name="connsiteY4" fmla="*/ 88106 h 128602"/>
                        <a:gd name="connsiteX5" fmla="*/ 52387 w 116680"/>
                        <a:gd name="connsiteY5" fmla="*/ 85725 h 128602"/>
                        <a:gd name="connsiteX6" fmla="*/ 26193 w 116680"/>
                        <a:gd name="connsiteY6" fmla="*/ 61913 h 128602"/>
                        <a:gd name="connsiteX7" fmla="*/ 16668 w 116680"/>
                        <a:gd name="connsiteY7" fmla="*/ 47625 h 128602"/>
                        <a:gd name="connsiteX8" fmla="*/ 11906 w 116680"/>
                        <a:gd name="connsiteY8" fmla="*/ 40481 h 128602"/>
                        <a:gd name="connsiteX9" fmla="*/ 4762 w 116680"/>
                        <a:gd name="connsiteY9" fmla="*/ 19050 h 128602"/>
                        <a:gd name="connsiteX10" fmla="*/ 2381 w 116680"/>
                        <a:gd name="connsiteY10" fmla="*/ 11906 h 128602"/>
                        <a:gd name="connsiteX11" fmla="*/ 0 w 116680"/>
                        <a:gd name="connsiteY11" fmla="*/ 4763 h 128602"/>
                        <a:gd name="connsiteX12" fmla="*/ 0 w 116680"/>
                        <a:gd name="connsiteY12" fmla="*/ 0 h 128602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11906 w 116680"/>
                        <a:gd name="connsiteY7" fmla="*/ 40481 h 89140"/>
                        <a:gd name="connsiteX8" fmla="*/ 4762 w 116680"/>
                        <a:gd name="connsiteY8" fmla="*/ 19050 h 89140"/>
                        <a:gd name="connsiteX9" fmla="*/ 2381 w 116680"/>
                        <a:gd name="connsiteY9" fmla="*/ 11906 h 89140"/>
                        <a:gd name="connsiteX10" fmla="*/ 0 w 116680"/>
                        <a:gd name="connsiteY10" fmla="*/ 4763 h 89140"/>
                        <a:gd name="connsiteX11" fmla="*/ 0 w 116680"/>
                        <a:gd name="connsiteY11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4762 w 116680"/>
                        <a:gd name="connsiteY7" fmla="*/ 19050 h 89140"/>
                        <a:gd name="connsiteX8" fmla="*/ 2381 w 116680"/>
                        <a:gd name="connsiteY8" fmla="*/ 11906 h 89140"/>
                        <a:gd name="connsiteX9" fmla="*/ 0 w 116680"/>
                        <a:gd name="connsiteY9" fmla="*/ 4763 h 89140"/>
                        <a:gd name="connsiteX10" fmla="*/ 0 w 116680"/>
                        <a:gd name="connsiteY10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2381 w 116680"/>
                        <a:gd name="connsiteY7" fmla="*/ 11906 h 89140"/>
                        <a:gd name="connsiteX8" fmla="*/ 0 w 116680"/>
                        <a:gd name="connsiteY8" fmla="*/ 4763 h 89140"/>
                        <a:gd name="connsiteX9" fmla="*/ 0 w 116680"/>
                        <a:gd name="connsiteY9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2381 w 116680"/>
                        <a:gd name="connsiteY7" fmla="*/ 11906 h 89140"/>
                        <a:gd name="connsiteX8" fmla="*/ 0 w 116680"/>
                        <a:gd name="connsiteY8" fmla="*/ 0 h 89140"/>
                        <a:gd name="connsiteX0" fmla="*/ 114299 w 114299"/>
                        <a:gd name="connsiteY0" fmla="*/ 66675 h 77234"/>
                        <a:gd name="connsiteX1" fmla="*/ 95250 w 114299"/>
                        <a:gd name="connsiteY1" fmla="*/ 76200 h 77234"/>
                        <a:gd name="connsiteX2" fmla="*/ 71437 w 114299"/>
                        <a:gd name="connsiteY2" fmla="*/ 71438 h 77234"/>
                        <a:gd name="connsiteX3" fmla="*/ 57150 w 114299"/>
                        <a:gd name="connsiteY3" fmla="*/ 76200 h 77234"/>
                        <a:gd name="connsiteX4" fmla="*/ 50006 w 114299"/>
                        <a:gd name="connsiteY4" fmla="*/ 73819 h 77234"/>
                        <a:gd name="connsiteX5" fmla="*/ 23812 w 114299"/>
                        <a:gd name="connsiteY5" fmla="*/ 50007 h 77234"/>
                        <a:gd name="connsiteX6" fmla="*/ 14287 w 114299"/>
                        <a:gd name="connsiteY6" fmla="*/ 35719 h 77234"/>
                        <a:gd name="connsiteX7" fmla="*/ 0 w 114299"/>
                        <a:gd name="connsiteY7" fmla="*/ 0 h 77234"/>
                        <a:gd name="connsiteX0" fmla="*/ 114299 w 114299"/>
                        <a:gd name="connsiteY0" fmla="*/ 66675 h 77234"/>
                        <a:gd name="connsiteX1" fmla="*/ 95250 w 114299"/>
                        <a:gd name="connsiteY1" fmla="*/ 76200 h 77234"/>
                        <a:gd name="connsiteX2" fmla="*/ 71437 w 114299"/>
                        <a:gd name="connsiteY2" fmla="*/ 71438 h 77234"/>
                        <a:gd name="connsiteX3" fmla="*/ 57150 w 114299"/>
                        <a:gd name="connsiteY3" fmla="*/ 76200 h 77234"/>
                        <a:gd name="connsiteX4" fmla="*/ 50006 w 114299"/>
                        <a:gd name="connsiteY4" fmla="*/ 73819 h 77234"/>
                        <a:gd name="connsiteX5" fmla="*/ 40481 w 114299"/>
                        <a:gd name="connsiteY5" fmla="*/ 59532 h 77234"/>
                        <a:gd name="connsiteX6" fmla="*/ 14287 w 114299"/>
                        <a:gd name="connsiteY6" fmla="*/ 35719 h 77234"/>
                        <a:gd name="connsiteX7" fmla="*/ 0 w 114299"/>
                        <a:gd name="connsiteY7" fmla="*/ 0 h 77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299" h="77234">
                          <a:moveTo>
                            <a:pt x="114299" y="66675"/>
                          </a:moveTo>
                          <a:cubicBezTo>
                            <a:pt x="107155" y="61119"/>
                            <a:pt x="102394" y="75406"/>
                            <a:pt x="95250" y="76200"/>
                          </a:cubicBezTo>
                          <a:cubicBezTo>
                            <a:pt x="88106" y="76994"/>
                            <a:pt x="77787" y="71438"/>
                            <a:pt x="71437" y="71438"/>
                          </a:cubicBezTo>
                          <a:cubicBezTo>
                            <a:pt x="65087" y="71438"/>
                            <a:pt x="60722" y="80169"/>
                            <a:pt x="57150" y="76200"/>
                          </a:cubicBezTo>
                          <a:cubicBezTo>
                            <a:pt x="53578" y="72231"/>
                            <a:pt x="52784" y="76597"/>
                            <a:pt x="50006" y="73819"/>
                          </a:cubicBezTo>
                          <a:cubicBezTo>
                            <a:pt x="47228" y="71041"/>
                            <a:pt x="46434" y="65882"/>
                            <a:pt x="40481" y="59532"/>
                          </a:cubicBezTo>
                          <a:cubicBezTo>
                            <a:pt x="37306" y="54769"/>
                            <a:pt x="21034" y="45641"/>
                            <a:pt x="14287" y="35719"/>
                          </a:cubicBezTo>
                          <a:cubicBezTo>
                            <a:pt x="7540" y="25797"/>
                            <a:pt x="2778" y="7144"/>
                            <a:pt x="0" y="0"/>
                          </a:cubicBezTo>
                        </a:path>
                      </a:pathLst>
                    </a:custGeom>
                    <a:ln w="1905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41" name="Freeform 240"/>
                    <p:cNvSpPr/>
                    <p:nvPr/>
                  </p:nvSpPr>
                  <p:spPr>
                    <a:xfrm>
                      <a:off x="6227291" y="1692758"/>
                      <a:ext cx="95244" cy="74612"/>
                    </a:xfrm>
                    <a:custGeom>
                      <a:avLst/>
                      <a:gdLst>
                        <a:gd name="connsiteX0" fmla="*/ 0 w 95250"/>
                        <a:gd name="connsiteY0" fmla="*/ 73819 h 73819"/>
                        <a:gd name="connsiteX1" fmla="*/ 7144 w 95250"/>
                        <a:gd name="connsiteY1" fmla="*/ 38100 h 73819"/>
                        <a:gd name="connsiteX2" fmla="*/ 9525 w 95250"/>
                        <a:gd name="connsiteY2" fmla="*/ 30956 h 73819"/>
                        <a:gd name="connsiteX3" fmla="*/ 16669 w 95250"/>
                        <a:gd name="connsiteY3" fmla="*/ 28575 h 73819"/>
                        <a:gd name="connsiteX4" fmla="*/ 30956 w 95250"/>
                        <a:gd name="connsiteY4" fmla="*/ 19050 h 73819"/>
                        <a:gd name="connsiteX5" fmla="*/ 66675 w 95250"/>
                        <a:gd name="connsiteY5" fmla="*/ 7144 h 73819"/>
                        <a:gd name="connsiteX6" fmla="*/ 80962 w 95250"/>
                        <a:gd name="connsiteY6" fmla="*/ 2381 h 73819"/>
                        <a:gd name="connsiteX7" fmla="*/ 88106 w 95250"/>
                        <a:gd name="connsiteY7" fmla="*/ 0 h 73819"/>
                        <a:gd name="connsiteX8" fmla="*/ 95250 w 95250"/>
                        <a:gd name="connsiteY8" fmla="*/ 0 h 73819"/>
                        <a:gd name="connsiteX0" fmla="*/ 0 w 95250"/>
                        <a:gd name="connsiteY0" fmla="*/ 73819 h 73819"/>
                        <a:gd name="connsiteX1" fmla="*/ 7144 w 95250"/>
                        <a:gd name="connsiteY1" fmla="*/ 38100 h 73819"/>
                        <a:gd name="connsiteX2" fmla="*/ 9525 w 95250"/>
                        <a:gd name="connsiteY2" fmla="*/ 30956 h 73819"/>
                        <a:gd name="connsiteX3" fmla="*/ 16669 w 95250"/>
                        <a:gd name="connsiteY3" fmla="*/ 28575 h 73819"/>
                        <a:gd name="connsiteX4" fmla="*/ 30956 w 95250"/>
                        <a:gd name="connsiteY4" fmla="*/ 19050 h 73819"/>
                        <a:gd name="connsiteX5" fmla="*/ 59532 w 95250"/>
                        <a:gd name="connsiteY5" fmla="*/ 0 h 73819"/>
                        <a:gd name="connsiteX6" fmla="*/ 80962 w 95250"/>
                        <a:gd name="connsiteY6" fmla="*/ 2381 h 73819"/>
                        <a:gd name="connsiteX7" fmla="*/ 88106 w 95250"/>
                        <a:gd name="connsiteY7" fmla="*/ 0 h 73819"/>
                        <a:gd name="connsiteX8" fmla="*/ 95250 w 95250"/>
                        <a:gd name="connsiteY8" fmla="*/ 0 h 73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0" h="73819">
                          <a:moveTo>
                            <a:pt x="0" y="73819"/>
                          </a:moveTo>
                          <a:cubicBezTo>
                            <a:pt x="1995" y="59853"/>
                            <a:pt x="2549" y="51886"/>
                            <a:pt x="7144" y="38100"/>
                          </a:cubicBezTo>
                          <a:cubicBezTo>
                            <a:pt x="7938" y="35719"/>
                            <a:pt x="7750" y="32731"/>
                            <a:pt x="9525" y="30956"/>
                          </a:cubicBezTo>
                          <a:cubicBezTo>
                            <a:pt x="11300" y="29181"/>
                            <a:pt x="14288" y="29369"/>
                            <a:pt x="16669" y="28575"/>
                          </a:cubicBezTo>
                          <a:lnTo>
                            <a:pt x="30956" y="19050"/>
                          </a:lnTo>
                          <a:lnTo>
                            <a:pt x="59532" y="0"/>
                          </a:lnTo>
                          <a:cubicBezTo>
                            <a:pt x="66675" y="794"/>
                            <a:pt x="76200" y="2381"/>
                            <a:pt x="80962" y="2381"/>
                          </a:cubicBezTo>
                          <a:cubicBezTo>
                            <a:pt x="85724" y="2381"/>
                            <a:pt x="85596" y="0"/>
                            <a:pt x="88106" y="0"/>
                          </a:cubicBezTo>
                          <a:lnTo>
                            <a:pt x="95250" y="0"/>
                          </a:lnTo>
                        </a:path>
                      </a:pathLst>
                    </a:custGeom>
                    <a:ln w="1905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42" name="Freeform 241"/>
                    <p:cNvSpPr/>
                    <p:nvPr/>
                  </p:nvSpPr>
                  <p:spPr>
                    <a:xfrm>
                      <a:off x="6328885" y="1645133"/>
                      <a:ext cx="93657" cy="141287"/>
                    </a:xfrm>
                    <a:custGeom>
                      <a:avLst/>
                      <a:gdLst>
                        <a:gd name="connsiteX0" fmla="*/ 93378 w 93378"/>
                        <a:gd name="connsiteY0" fmla="*/ 0 h 204787"/>
                        <a:gd name="connsiteX1" fmla="*/ 81472 w 93378"/>
                        <a:gd name="connsiteY1" fmla="*/ 4762 h 204787"/>
                        <a:gd name="connsiteX2" fmla="*/ 74328 w 93378"/>
                        <a:gd name="connsiteY2" fmla="*/ 7144 h 204787"/>
                        <a:gd name="connsiteX3" fmla="*/ 60041 w 93378"/>
                        <a:gd name="connsiteY3" fmla="*/ 16669 h 204787"/>
                        <a:gd name="connsiteX4" fmla="*/ 52897 w 93378"/>
                        <a:gd name="connsiteY4" fmla="*/ 19050 h 204787"/>
                        <a:gd name="connsiteX5" fmla="*/ 45753 w 93378"/>
                        <a:gd name="connsiteY5" fmla="*/ 23812 h 204787"/>
                        <a:gd name="connsiteX6" fmla="*/ 31466 w 93378"/>
                        <a:gd name="connsiteY6" fmla="*/ 28575 h 204787"/>
                        <a:gd name="connsiteX7" fmla="*/ 24322 w 93378"/>
                        <a:gd name="connsiteY7" fmla="*/ 30956 h 204787"/>
                        <a:gd name="connsiteX8" fmla="*/ 2891 w 93378"/>
                        <a:gd name="connsiteY8" fmla="*/ 33337 h 204787"/>
                        <a:gd name="connsiteX9" fmla="*/ 510 w 93378"/>
                        <a:gd name="connsiteY9" fmla="*/ 40481 h 204787"/>
                        <a:gd name="connsiteX10" fmla="*/ 14797 w 93378"/>
                        <a:gd name="connsiteY10" fmla="*/ 45244 h 204787"/>
                        <a:gd name="connsiteX11" fmla="*/ 29085 w 93378"/>
                        <a:gd name="connsiteY11" fmla="*/ 52387 h 204787"/>
                        <a:gd name="connsiteX12" fmla="*/ 40991 w 93378"/>
                        <a:gd name="connsiteY12" fmla="*/ 64294 h 204787"/>
                        <a:gd name="connsiteX13" fmla="*/ 48135 w 93378"/>
                        <a:gd name="connsiteY13" fmla="*/ 69056 h 204787"/>
                        <a:gd name="connsiteX14" fmla="*/ 57660 w 93378"/>
                        <a:gd name="connsiteY14" fmla="*/ 83344 h 204787"/>
                        <a:gd name="connsiteX15" fmla="*/ 62422 w 93378"/>
                        <a:gd name="connsiteY15" fmla="*/ 90487 h 204787"/>
                        <a:gd name="connsiteX16" fmla="*/ 67185 w 93378"/>
                        <a:gd name="connsiteY16" fmla="*/ 104775 h 204787"/>
                        <a:gd name="connsiteX17" fmla="*/ 69566 w 93378"/>
                        <a:gd name="connsiteY17" fmla="*/ 111919 h 204787"/>
                        <a:gd name="connsiteX18" fmla="*/ 67185 w 93378"/>
                        <a:gd name="connsiteY18" fmla="*/ 140494 h 204787"/>
                        <a:gd name="connsiteX19" fmla="*/ 62422 w 93378"/>
                        <a:gd name="connsiteY19" fmla="*/ 154781 h 204787"/>
                        <a:gd name="connsiteX20" fmla="*/ 60041 w 93378"/>
                        <a:gd name="connsiteY20" fmla="*/ 164306 h 204787"/>
                        <a:gd name="connsiteX21" fmla="*/ 55278 w 93378"/>
                        <a:gd name="connsiteY21" fmla="*/ 178594 h 204787"/>
                        <a:gd name="connsiteX22" fmla="*/ 40991 w 93378"/>
                        <a:gd name="connsiteY22" fmla="*/ 190500 h 204787"/>
                        <a:gd name="connsiteX23" fmla="*/ 33847 w 93378"/>
                        <a:gd name="connsiteY23" fmla="*/ 192881 h 204787"/>
                        <a:gd name="connsiteX24" fmla="*/ 17178 w 93378"/>
                        <a:gd name="connsiteY24" fmla="*/ 204787 h 204787"/>
                        <a:gd name="connsiteX0" fmla="*/ 93378 w 93378"/>
                        <a:gd name="connsiteY0" fmla="*/ 0 h 204787"/>
                        <a:gd name="connsiteX1" fmla="*/ 81472 w 93378"/>
                        <a:gd name="connsiteY1" fmla="*/ 4762 h 204787"/>
                        <a:gd name="connsiteX2" fmla="*/ 74328 w 93378"/>
                        <a:gd name="connsiteY2" fmla="*/ 7144 h 204787"/>
                        <a:gd name="connsiteX3" fmla="*/ 60041 w 93378"/>
                        <a:gd name="connsiteY3" fmla="*/ 16669 h 204787"/>
                        <a:gd name="connsiteX4" fmla="*/ 52897 w 93378"/>
                        <a:gd name="connsiteY4" fmla="*/ 19050 h 204787"/>
                        <a:gd name="connsiteX5" fmla="*/ 45753 w 93378"/>
                        <a:gd name="connsiteY5" fmla="*/ 23812 h 204787"/>
                        <a:gd name="connsiteX6" fmla="*/ 31466 w 93378"/>
                        <a:gd name="connsiteY6" fmla="*/ 28575 h 204787"/>
                        <a:gd name="connsiteX7" fmla="*/ 24322 w 93378"/>
                        <a:gd name="connsiteY7" fmla="*/ 30956 h 204787"/>
                        <a:gd name="connsiteX8" fmla="*/ 2891 w 93378"/>
                        <a:gd name="connsiteY8" fmla="*/ 33337 h 204787"/>
                        <a:gd name="connsiteX9" fmla="*/ 510 w 93378"/>
                        <a:gd name="connsiteY9" fmla="*/ 40481 h 204787"/>
                        <a:gd name="connsiteX10" fmla="*/ 14797 w 93378"/>
                        <a:gd name="connsiteY10" fmla="*/ 45244 h 204787"/>
                        <a:gd name="connsiteX11" fmla="*/ 29085 w 93378"/>
                        <a:gd name="connsiteY11" fmla="*/ 52387 h 204787"/>
                        <a:gd name="connsiteX12" fmla="*/ 40991 w 93378"/>
                        <a:gd name="connsiteY12" fmla="*/ 64294 h 204787"/>
                        <a:gd name="connsiteX13" fmla="*/ 48135 w 93378"/>
                        <a:gd name="connsiteY13" fmla="*/ 69056 h 204787"/>
                        <a:gd name="connsiteX14" fmla="*/ 57660 w 93378"/>
                        <a:gd name="connsiteY14" fmla="*/ 83344 h 204787"/>
                        <a:gd name="connsiteX15" fmla="*/ 62422 w 93378"/>
                        <a:gd name="connsiteY15" fmla="*/ 90487 h 204787"/>
                        <a:gd name="connsiteX16" fmla="*/ 67185 w 93378"/>
                        <a:gd name="connsiteY16" fmla="*/ 104775 h 204787"/>
                        <a:gd name="connsiteX17" fmla="*/ 69566 w 93378"/>
                        <a:gd name="connsiteY17" fmla="*/ 111919 h 204787"/>
                        <a:gd name="connsiteX18" fmla="*/ 67185 w 93378"/>
                        <a:gd name="connsiteY18" fmla="*/ 140494 h 204787"/>
                        <a:gd name="connsiteX19" fmla="*/ 62422 w 93378"/>
                        <a:gd name="connsiteY19" fmla="*/ 154781 h 204787"/>
                        <a:gd name="connsiteX20" fmla="*/ 60041 w 93378"/>
                        <a:gd name="connsiteY20" fmla="*/ 164306 h 204787"/>
                        <a:gd name="connsiteX21" fmla="*/ 55278 w 93378"/>
                        <a:gd name="connsiteY21" fmla="*/ 178594 h 204787"/>
                        <a:gd name="connsiteX22" fmla="*/ 40991 w 93378"/>
                        <a:gd name="connsiteY22" fmla="*/ 190500 h 204787"/>
                        <a:gd name="connsiteX23" fmla="*/ 17178 w 93378"/>
                        <a:gd name="connsiteY23" fmla="*/ 204787 h 204787"/>
                        <a:gd name="connsiteX0" fmla="*/ 93378 w 93378"/>
                        <a:gd name="connsiteY0" fmla="*/ 0 h 190500"/>
                        <a:gd name="connsiteX1" fmla="*/ 81472 w 93378"/>
                        <a:gd name="connsiteY1" fmla="*/ 4762 h 190500"/>
                        <a:gd name="connsiteX2" fmla="*/ 74328 w 93378"/>
                        <a:gd name="connsiteY2" fmla="*/ 7144 h 190500"/>
                        <a:gd name="connsiteX3" fmla="*/ 60041 w 93378"/>
                        <a:gd name="connsiteY3" fmla="*/ 16669 h 190500"/>
                        <a:gd name="connsiteX4" fmla="*/ 52897 w 93378"/>
                        <a:gd name="connsiteY4" fmla="*/ 19050 h 190500"/>
                        <a:gd name="connsiteX5" fmla="*/ 45753 w 93378"/>
                        <a:gd name="connsiteY5" fmla="*/ 23812 h 190500"/>
                        <a:gd name="connsiteX6" fmla="*/ 31466 w 93378"/>
                        <a:gd name="connsiteY6" fmla="*/ 28575 h 190500"/>
                        <a:gd name="connsiteX7" fmla="*/ 24322 w 93378"/>
                        <a:gd name="connsiteY7" fmla="*/ 30956 h 190500"/>
                        <a:gd name="connsiteX8" fmla="*/ 2891 w 93378"/>
                        <a:gd name="connsiteY8" fmla="*/ 33337 h 190500"/>
                        <a:gd name="connsiteX9" fmla="*/ 510 w 93378"/>
                        <a:gd name="connsiteY9" fmla="*/ 40481 h 190500"/>
                        <a:gd name="connsiteX10" fmla="*/ 14797 w 93378"/>
                        <a:gd name="connsiteY10" fmla="*/ 45244 h 190500"/>
                        <a:gd name="connsiteX11" fmla="*/ 29085 w 93378"/>
                        <a:gd name="connsiteY11" fmla="*/ 52387 h 190500"/>
                        <a:gd name="connsiteX12" fmla="*/ 40991 w 93378"/>
                        <a:gd name="connsiteY12" fmla="*/ 64294 h 190500"/>
                        <a:gd name="connsiteX13" fmla="*/ 48135 w 93378"/>
                        <a:gd name="connsiteY13" fmla="*/ 69056 h 190500"/>
                        <a:gd name="connsiteX14" fmla="*/ 57660 w 93378"/>
                        <a:gd name="connsiteY14" fmla="*/ 83344 h 190500"/>
                        <a:gd name="connsiteX15" fmla="*/ 62422 w 93378"/>
                        <a:gd name="connsiteY15" fmla="*/ 90487 h 190500"/>
                        <a:gd name="connsiteX16" fmla="*/ 67185 w 93378"/>
                        <a:gd name="connsiteY16" fmla="*/ 104775 h 190500"/>
                        <a:gd name="connsiteX17" fmla="*/ 69566 w 93378"/>
                        <a:gd name="connsiteY17" fmla="*/ 111919 h 190500"/>
                        <a:gd name="connsiteX18" fmla="*/ 67185 w 93378"/>
                        <a:gd name="connsiteY18" fmla="*/ 140494 h 190500"/>
                        <a:gd name="connsiteX19" fmla="*/ 62422 w 93378"/>
                        <a:gd name="connsiteY19" fmla="*/ 154781 h 190500"/>
                        <a:gd name="connsiteX20" fmla="*/ 60041 w 93378"/>
                        <a:gd name="connsiteY20" fmla="*/ 164306 h 190500"/>
                        <a:gd name="connsiteX21" fmla="*/ 55278 w 93378"/>
                        <a:gd name="connsiteY21" fmla="*/ 178594 h 190500"/>
                        <a:gd name="connsiteX22" fmla="*/ 40991 w 93378"/>
                        <a:gd name="connsiteY22" fmla="*/ 190500 h 190500"/>
                        <a:gd name="connsiteX0" fmla="*/ 93378 w 93378"/>
                        <a:gd name="connsiteY0" fmla="*/ 0 h 178594"/>
                        <a:gd name="connsiteX1" fmla="*/ 81472 w 93378"/>
                        <a:gd name="connsiteY1" fmla="*/ 4762 h 178594"/>
                        <a:gd name="connsiteX2" fmla="*/ 74328 w 93378"/>
                        <a:gd name="connsiteY2" fmla="*/ 7144 h 178594"/>
                        <a:gd name="connsiteX3" fmla="*/ 60041 w 93378"/>
                        <a:gd name="connsiteY3" fmla="*/ 16669 h 178594"/>
                        <a:gd name="connsiteX4" fmla="*/ 52897 w 93378"/>
                        <a:gd name="connsiteY4" fmla="*/ 19050 h 178594"/>
                        <a:gd name="connsiteX5" fmla="*/ 45753 w 93378"/>
                        <a:gd name="connsiteY5" fmla="*/ 23812 h 178594"/>
                        <a:gd name="connsiteX6" fmla="*/ 31466 w 93378"/>
                        <a:gd name="connsiteY6" fmla="*/ 28575 h 178594"/>
                        <a:gd name="connsiteX7" fmla="*/ 24322 w 93378"/>
                        <a:gd name="connsiteY7" fmla="*/ 30956 h 178594"/>
                        <a:gd name="connsiteX8" fmla="*/ 2891 w 93378"/>
                        <a:gd name="connsiteY8" fmla="*/ 33337 h 178594"/>
                        <a:gd name="connsiteX9" fmla="*/ 510 w 93378"/>
                        <a:gd name="connsiteY9" fmla="*/ 40481 h 178594"/>
                        <a:gd name="connsiteX10" fmla="*/ 14797 w 93378"/>
                        <a:gd name="connsiteY10" fmla="*/ 45244 h 178594"/>
                        <a:gd name="connsiteX11" fmla="*/ 29085 w 93378"/>
                        <a:gd name="connsiteY11" fmla="*/ 52387 h 178594"/>
                        <a:gd name="connsiteX12" fmla="*/ 40991 w 93378"/>
                        <a:gd name="connsiteY12" fmla="*/ 64294 h 178594"/>
                        <a:gd name="connsiteX13" fmla="*/ 48135 w 93378"/>
                        <a:gd name="connsiteY13" fmla="*/ 69056 h 178594"/>
                        <a:gd name="connsiteX14" fmla="*/ 57660 w 93378"/>
                        <a:gd name="connsiteY14" fmla="*/ 83344 h 178594"/>
                        <a:gd name="connsiteX15" fmla="*/ 62422 w 93378"/>
                        <a:gd name="connsiteY15" fmla="*/ 90487 h 178594"/>
                        <a:gd name="connsiteX16" fmla="*/ 67185 w 93378"/>
                        <a:gd name="connsiteY16" fmla="*/ 104775 h 178594"/>
                        <a:gd name="connsiteX17" fmla="*/ 69566 w 93378"/>
                        <a:gd name="connsiteY17" fmla="*/ 111919 h 178594"/>
                        <a:gd name="connsiteX18" fmla="*/ 67185 w 93378"/>
                        <a:gd name="connsiteY18" fmla="*/ 140494 h 178594"/>
                        <a:gd name="connsiteX19" fmla="*/ 62422 w 93378"/>
                        <a:gd name="connsiteY19" fmla="*/ 154781 h 178594"/>
                        <a:gd name="connsiteX20" fmla="*/ 60041 w 93378"/>
                        <a:gd name="connsiteY20" fmla="*/ 164306 h 178594"/>
                        <a:gd name="connsiteX21" fmla="*/ 55278 w 93378"/>
                        <a:gd name="connsiteY21" fmla="*/ 178594 h 178594"/>
                        <a:gd name="connsiteX0" fmla="*/ 93378 w 93378"/>
                        <a:gd name="connsiteY0" fmla="*/ 0 h 164306"/>
                        <a:gd name="connsiteX1" fmla="*/ 81472 w 93378"/>
                        <a:gd name="connsiteY1" fmla="*/ 4762 h 164306"/>
                        <a:gd name="connsiteX2" fmla="*/ 74328 w 93378"/>
                        <a:gd name="connsiteY2" fmla="*/ 7144 h 164306"/>
                        <a:gd name="connsiteX3" fmla="*/ 60041 w 93378"/>
                        <a:gd name="connsiteY3" fmla="*/ 16669 h 164306"/>
                        <a:gd name="connsiteX4" fmla="*/ 52897 w 93378"/>
                        <a:gd name="connsiteY4" fmla="*/ 19050 h 164306"/>
                        <a:gd name="connsiteX5" fmla="*/ 45753 w 93378"/>
                        <a:gd name="connsiteY5" fmla="*/ 23812 h 164306"/>
                        <a:gd name="connsiteX6" fmla="*/ 31466 w 93378"/>
                        <a:gd name="connsiteY6" fmla="*/ 28575 h 164306"/>
                        <a:gd name="connsiteX7" fmla="*/ 24322 w 93378"/>
                        <a:gd name="connsiteY7" fmla="*/ 30956 h 164306"/>
                        <a:gd name="connsiteX8" fmla="*/ 2891 w 93378"/>
                        <a:gd name="connsiteY8" fmla="*/ 33337 h 164306"/>
                        <a:gd name="connsiteX9" fmla="*/ 510 w 93378"/>
                        <a:gd name="connsiteY9" fmla="*/ 40481 h 164306"/>
                        <a:gd name="connsiteX10" fmla="*/ 14797 w 93378"/>
                        <a:gd name="connsiteY10" fmla="*/ 45244 h 164306"/>
                        <a:gd name="connsiteX11" fmla="*/ 29085 w 93378"/>
                        <a:gd name="connsiteY11" fmla="*/ 52387 h 164306"/>
                        <a:gd name="connsiteX12" fmla="*/ 40991 w 93378"/>
                        <a:gd name="connsiteY12" fmla="*/ 64294 h 164306"/>
                        <a:gd name="connsiteX13" fmla="*/ 48135 w 93378"/>
                        <a:gd name="connsiteY13" fmla="*/ 69056 h 164306"/>
                        <a:gd name="connsiteX14" fmla="*/ 57660 w 93378"/>
                        <a:gd name="connsiteY14" fmla="*/ 83344 h 164306"/>
                        <a:gd name="connsiteX15" fmla="*/ 62422 w 93378"/>
                        <a:gd name="connsiteY15" fmla="*/ 90487 h 164306"/>
                        <a:gd name="connsiteX16" fmla="*/ 67185 w 93378"/>
                        <a:gd name="connsiteY16" fmla="*/ 104775 h 164306"/>
                        <a:gd name="connsiteX17" fmla="*/ 69566 w 93378"/>
                        <a:gd name="connsiteY17" fmla="*/ 111919 h 164306"/>
                        <a:gd name="connsiteX18" fmla="*/ 67185 w 93378"/>
                        <a:gd name="connsiteY18" fmla="*/ 140494 h 164306"/>
                        <a:gd name="connsiteX19" fmla="*/ 62422 w 93378"/>
                        <a:gd name="connsiteY19" fmla="*/ 154781 h 164306"/>
                        <a:gd name="connsiteX20" fmla="*/ 60041 w 93378"/>
                        <a:gd name="connsiteY20" fmla="*/ 164306 h 164306"/>
                        <a:gd name="connsiteX0" fmla="*/ 93378 w 93378"/>
                        <a:gd name="connsiteY0" fmla="*/ 0 h 154781"/>
                        <a:gd name="connsiteX1" fmla="*/ 81472 w 93378"/>
                        <a:gd name="connsiteY1" fmla="*/ 4762 h 154781"/>
                        <a:gd name="connsiteX2" fmla="*/ 74328 w 93378"/>
                        <a:gd name="connsiteY2" fmla="*/ 7144 h 154781"/>
                        <a:gd name="connsiteX3" fmla="*/ 60041 w 93378"/>
                        <a:gd name="connsiteY3" fmla="*/ 16669 h 154781"/>
                        <a:gd name="connsiteX4" fmla="*/ 52897 w 93378"/>
                        <a:gd name="connsiteY4" fmla="*/ 19050 h 154781"/>
                        <a:gd name="connsiteX5" fmla="*/ 45753 w 93378"/>
                        <a:gd name="connsiteY5" fmla="*/ 23812 h 154781"/>
                        <a:gd name="connsiteX6" fmla="*/ 31466 w 93378"/>
                        <a:gd name="connsiteY6" fmla="*/ 28575 h 154781"/>
                        <a:gd name="connsiteX7" fmla="*/ 24322 w 93378"/>
                        <a:gd name="connsiteY7" fmla="*/ 30956 h 154781"/>
                        <a:gd name="connsiteX8" fmla="*/ 2891 w 93378"/>
                        <a:gd name="connsiteY8" fmla="*/ 33337 h 154781"/>
                        <a:gd name="connsiteX9" fmla="*/ 510 w 93378"/>
                        <a:gd name="connsiteY9" fmla="*/ 40481 h 154781"/>
                        <a:gd name="connsiteX10" fmla="*/ 14797 w 93378"/>
                        <a:gd name="connsiteY10" fmla="*/ 45244 h 154781"/>
                        <a:gd name="connsiteX11" fmla="*/ 29085 w 93378"/>
                        <a:gd name="connsiteY11" fmla="*/ 52387 h 154781"/>
                        <a:gd name="connsiteX12" fmla="*/ 40991 w 93378"/>
                        <a:gd name="connsiteY12" fmla="*/ 64294 h 154781"/>
                        <a:gd name="connsiteX13" fmla="*/ 48135 w 93378"/>
                        <a:gd name="connsiteY13" fmla="*/ 69056 h 154781"/>
                        <a:gd name="connsiteX14" fmla="*/ 57660 w 93378"/>
                        <a:gd name="connsiteY14" fmla="*/ 83344 h 154781"/>
                        <a:gd name="connsiteX15" fmla="*/ 62422 w 93378"/>
                        <a:gd name="connsiteY15" fmla="*/ 90487 h 154781"/>
                        <a:gd name="connsiteX16" fmla="*/ 67185 w 93378"/>
                        <a:gd name="connsiteY16" fmla="*/ 104775 h 154781"/>
                        <a:gd name="connsiteX17" fmla="*/ 69566 w 93378"/>
                        <a:gd name="connsiteY17" fmla="*/ 111919 h 154781"/>
                        <a:gd name="connsiteX18" fmla="*/ 67185 w 93378"/>
                        <a:gd name="connsiteY18" fmla="*/ 140494 h 154781"/>
                        <a:gd name="connsiteX19" fmla="*/ 62422 w 93378"/>
                        <a:gd name="connsiteY19" fmla="*/ 154781 h 154781"/>
                        <a:gd name="connsiteX0" fmla="*/ 93378 w 93378"/>
                        <a:gd name="connsiteY0" fmla="*/ 0 h 140494"/>
                        <a:gd name="connsiteX1" fmla="*/ 81472 w 93378"/>
                        <a:gd name="connsiteY1" fmla="*/ 4762 h 140494"/>
                        <a:gd name="connsiteX2" fmla="*/ 74328 w 93378"/>
                        <a:gd name="connsiteY2" fmla="*/ 7144 h 140494"/>
                        <a:gd name="connsiteX3" fmla="*/ 60041 w 93378"/>
                        <a:gd name="connsiteY3" fmla="*/ 16669 h 140494"/>
                        <a:gd name="connsiteX4" fmla="*/ 52897 w 93378"/>
                        <a:gd name="connsiteY4" fmla="*/ 19050 h 140494"/>
                        <a:gd name="connsiteX5" fmla="*/ 45753 w 93378"/>
                        <a:gd name="connsiteY5" fmla="*/ 23812 h 140494"/>
                        <a:gd name="connsiteX6" fmla="*/ 31466 w 93378"/>
                        <a:gd name="connsiteY6" fmla="*/ 28575 h 140494"/>
                        <a:gd name="connsiteX7" fmla="*/ 24322 w 93378"/>
                        <a:gd name="connsiteY7" fmla="*/ 30956 h 140494"/>
                        <a:gd name="connsiteX8" fmla="*/ 2891 w 93378"/>
                        <a:gd name="connsiteY8" fmla="*/ 33337 h 140494"/>
                        <a:gd name="connsiteX9" fmla="*/ 510 w 93378"/>
                        <a:gd name="connsiteY9" fmla="*/ 40481 h 140494"/>
                        <a:gd name="connsiteX10" fmla="*/ 14797 w 93378"/>
                        <a:gd name="connsiteY10" fmla="*/ 45244 h 140494"/>
                        <a:gd name="connsiteX11" fmla="*/ 29085 w 93378"/>
                        <a:gd name="connsiteY11" fmla="*/ 52387 h 140494"/>
                        <a:gd name="connsiteX12" fmla="*/ 40991 w 93378"/>
                        <a:gd name="connsiteY12" fmla="*/ 64294 h 140494"/>
                        <a:gd name="connsiteX13" fmla="*/ 48135 w 93378"/>
                        <a:gd name="connsiteY13" fmla="*/ 69056 h 140494"/>
                        <a:gd name="connsiteX14" fmla="*/ 57660 w 93378"/>
                        <a:gd name="connsiteY14" fmla="*/ 83344 h 140494"/>
                        <a:gd name="connsiteX15" fmla="*/ 62422 w 93378"/>
                        <a:gd name="connsiteY15" fmla="*/ 90487 h 140494"/>
                        <a:gd name="connsiteX16" fmla="*/ 67185 w 93378"/>
                        <a:gd name="connsiteY16" fmla="*/ 104775 h 140494"/>
                        <a:gd name="connsiteX17" fmla="*/ 69566 w 93378"/>
                        <a:gd name="connsiteY17" fmla="*/ 111919 h 140494"/>
                        <a:gd name="connsiteX18" fmla="*/ 67185 w 93378"/>
                        <a:gd name="connsiteY18" fmla="*/ 140494 h 140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3378" h="140494">
                          <a:moveTo>
                            <a:pt x="93378" y="0"/>
                          </a:moveTo>
                          <a:cubicBezTo>
                            <a:pt x="89409" y="1587"/>
                            <a:pt x="85474" y="3261"/>
                            <a:pt x="81472" y="4762"/>
                          </a:cubicBezTo>
                          <a:cubicBezTo>
                            <a:pt x="79122" y="5643"/>
                            <a:pt x="76522" y="5925"/>
                            <a:pt x="74328" y="7144"/>
                          </a:cubicBezTo>
                          <a:cubicBezTo>
                            <a:pt x="69325" y="9924"/>
                            <a:pt x="65471" y="14859"/>
                            <a:pt x="60041" y="16669"/>
                          </a:cubicBezTo>
                          <a:cubicBezTo>
                            <a:pt x="57660" y="17463"/>
                            <a:pt x="55142" y="17928"/>
                            <a:pt x="52897" y="19050"/>
                          </a:cubicBezTo>
                          <a:cubicBezTo>
                            <a:pt x="50337" y="20330"/>
                            <a:pt x="48368" y="22650"/>
                            <a:pt x="45753" y="23812"/>
                          </a:cubicBezTo>
                          <a:cubicBezTo>
                            <a:pt x="41166" y="25851"/>
                            <a:pt x="36228" y="26987"/>
                            <a:pt x="31466" y="28575"/>
                          </a:cubicBezTo>
                          <a:cubicBezTo>
                            <a:pt x="29085" y="29369"/>
                            <a:pt x="26817" y="30679"/>
                            <a:pt x="24322" y="30956"/>
                          </a:cubicBezTo>
                          <a:lnTo>
                            <a:pt x="2891" y="33337"/>
                          </a:lnTo>
                          <a:cubicBezTo>
                            <a:pt x="2097" y="35718"/>
                            <a:pt x="-1265" y="38706"/>
                            <a:pt x="510" y="40481"/>
                          </a:cubicBezTo>
                          <a:cubicBezTo>
                            <a:pt x="4060" y="44031"/>
                            <a:pt x="10620" y="42460"/>
                            <a:pt x="14797" y="45244"/>
                          </a:cubicBezTo>
                          <a:cubicBezTo>
                            <a:pt x="24030" y="51398"/>
                            <a:pt x="19226" y="49101"/>
                            <a:pt x="29085" y="52387"/>
                          </a:cubicBezTo>
                          <a:cubicBezTo>
                            <a:pt x="48140" y="65093"/>
                            <a:pt x="25109" y="48413"/>
                            <a:pt x="40991" y="64294"/>
                          </a:cubicBezTo>
                          <a:cubicBezTo>
                            <a:pt x="43015" y="66318"/>
                            <a:pt x="45754" y="67469"/>
                            <a:pt x="48135" y="69056"/>
                          </a:cubicBezTo>
                          <a:lnTo>
                            <a:pt x="57660" y="83344"/>
                          </a:lnTo>
                          <a:lnTo>
                            <a:pt x="62422" y="90487"/>
                          </a:lnTo>
                          <a:lnTo>
                            <a:pt x="67185" y="104775"/>
                          </a:lnTo>
                          <a:lnTo>
                            <a:pt x="69566" y="111919"/>
                          </a:lnTo>
                          <a:cubicBezTo>
                            <a:pt x="68772" y="121444"/>
                            <a:pt x="68756" y="131066"/>
                            <a:pt x="67185" y="140494"/>
                          </a:cubicBezTo>
                        </a:path>
                      </a:pathLst>
                    </a:custGeom>
                    <a:ln w="1905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43" name="Freeform 242"/>
                    <p:cNvSpPr/>
                    <p:nvPr/>
                  </p:nvSpPr>
                  <p:spPr>
                    <a:xfrm>
                      <a:off x="6347933" y="1795945"/>
                      <a:ext cx="42860" cy="52388"/>
                    </a:xfrm>
                    <a:custGeom>
                      <a:avLst/>
                      <a:gdLst>
                        <a:gd name="connsiteX0" fmla="*/ 0 w 42862"/>
                        <a:gd name="connsiteY0" fmla="*/ 52387 h 52387"/>
                        <a:gd name="connsiteX1" fmla="*/ 16668 w 42862"/>
                        <a:gd name="connsiteY1" fmla="*/ 40481 h 52387"/>
                        <a:gd name="connsiteX2" fmla="*/ 30956 w 42862"/>
                        <a:gd name="connsiteY2" fmla="*/ 30956 h 52387"/>
                        <a:gd name="connsiteX3" fmla="*/ 35718 w 42862"/>
                        <a:gd name="connsiteY3" fmla="*/ 23812 h 52387"/>
                        <a:gd name="connsiteX4" fmla="*/ 40481 w 42862"/>
                        <a:gd name="connsiteY4" fmla="*/ 7143 h 52387"/>
                        <a:gd name="connsiteX5" fmla="*/ 42862 w 42862"/>
                        <a:gd name="connsiteY5" fmla="*/ 0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862" h="52387">
                          <a:moveTo>
                            <a:pt x="0" y="52387"/>
                          </a:moveTo>
                          <a:cubicBezTo>
                            <a:pt x="28583" y="40955"/>
                            <a:pt x="148" y="54936"/>
                            <a:pt x="16668" y="40481"/>
                          </a:cubicBezTo>
                          <a:cubicBezTo>
                            <a:pt x="20976" y="36712"/>
                            <a:pt x="30956" y="30956"/>
                            <a:pt x="30956" y="30956"/>
                          </a:cubicBezTo>
                          <a:cubicBezTo>
                            <a:pt x="32543" y="28575"/>
                            <a:pt x="34438" y="26372"/>
                            <a:pt x="35718" y="23812"/>
                          </a:cubicBezTo>
                          <a:cubicBezTo>
                            <a:pt x="37624" y="20000"/>
                            <a:pt x="39462" y="10711"/>
                            <a:pt x="40481" y="7143"/>
                          </a:cubicBezTo>
                          <a:cubicBezTo>
                            <a:pt x="41170" y="4730"/>
                            <a:pt x="42862" y="0"/>
                            <a:pt x="42862" y="0"/>
                          </a:cubicBezTo>
                        </a:path>
                      </a:pathLst>
                    </a:custGeom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6657542" y="1459659"/>
                    <a:ext cx="771474" cy="239871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7508" name="Group 222"/>
                <p:cNvGrpSpPr>
                  <a:grpSpLocks/>
                </p:cNvGrpSpPr>
                <p:nvPr/>
              </p:nvGrpSpPr>
              <p:grpSpPr bwMode="auto">
                <a:xfrm>
                  <a:off x="7086600" y="1676400"/>
                  <a:ext cx="914369" cy="2398356"/>
                  <a:chOff x="6658006" y="1459460"/>
                  <a:chExt cx="914369" cy="2398356"/>
                </a:xfrm>
              </p:grpSpPr>
              <p:grpSp>
                <p:nvGrpSpPr>
                  <p:cNvPr id="57509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6696075" y="1475757"/>
                    <a:ext cx="876300" cy="2365761"/>
                    <a:chOff x="5705474" y="1367543"/>
                    <a:chExt cx="876300" cy="2365761"/>
                  </a:xfrm>
                </p:grpSpPr>
                <p:pic>
                  <p:nvPicPr>
                    <p:cNvPr id="57511" name="Picture 162" descr="PosterZoom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 l="30956" t="2515" r="55362" b="6317"/>
                    <a:stretch>
                      <a:fillRect/>
                    </a:stretch>
                  </p:blipFill>
                  <p:spPr bwMode="auto">
                    <a:xfrm>
                      <a:off x="5705474" y="1367543"/>
                      <a:ext cx="733425" cy="23657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7" name="Freeform 226"/>
                    <p:cNvSpPr/>
                    <p:nvPr/>
                  </p:nvSpPr>
                  <p:spPr>
                    <a:xfrm>
                      <a:off x="6438405" y="1589570"/>
                      <a:ext cx="138103" cy="50800"/>
                    </a:xfrm>
                    <a:custGeom>
                      <a:avLst/>
                      <a:gdLst>
                        <a:gd name="connsiteX0" fmla="*/ 0 w 130969"/>
                        <a:gd name="connsiteY0" fmla="*/ 42862 h 42862"/>
                        <a:gd name="connsiteX1" fmla="*/ 11906 w 130969"/>
                        <a:gd name="connsiteY1" fmla="*/ 35719 h 42862"/>
                        <a:gd name="connsiteX2" fmla="*/ 52388 w 130969"/>
                        <a:gd name="connsiteY2" fmla="*/ 28575 h 42862"/>
                        <a:gd name="connsiteX3" fmla="*/ 66675 w 130969"/>
                        <a:gd name="connsiteY3" fmla="*/ 23812 h 42862"/>
                        <a:gd name="connsiteX4" fmla="*/ 73819 w 130969"/>
                        <a:gd name="connsiteY4" fmla="*/ 21431 h 42862"/>
                        <a:gd name="connsiteX5" fmla="*/ 88106 w 130969"/>
                        <a:gd name="connsiteY5" fmla="*/ 14287 h 42862"/>
                        <a:gd name="connsiteX6" fmla="*/ 95250 w 130969"/>
                        <a:gd name="connsiteY6" fmla="*/ 9525 h 42862"/>
                        <a:gd name="connsiteX7" fmla="*/ 109538 w 130969"/>
                        <a:gd name="connsiteY7" fmla="*/ 4762 h 42862"/>
                        <a:gd name="connsiteX8" fmla="*/ 130969 w 130969"/>
                        <a:gd name="connsiteY8" fmla="*/ 0 h 42862"/>
                        <a:gd name="connsiteX0" fmla="*/ 0 w 133278"/>
                        <a:gd name="connsiteY0" fmla="*/ 47327 h 47327"/>
                        <a:gd name="connsiteX1" fmla="*/ 11906 w 133278"/>
                        <a:gd name="connsiteY1" fmla="*/ 40184 h 47327"/>
                        <a:gd name="connsiteX2" fmla="*/ 52388 w 133278"/>
                        <a:gd name="connsiteY2" fmla="*/ 33040 h 47327"/>
                        <a:gd name="connsiteX3" fmla="*/ 66675 w 133278"/>
                        <a:gd name="connsiteY3" fmla="*/ 28277 h 47327"/>
                        <a:gd name="connsiteX4" fmla="*/ 73819 w 133278"/>
                        <a:gd name="connsiteY4" fmla="*/ 25896 h 47327"/>
                        <a:gd name="connsiteX5" fmla="*/ 88106 w 133278"/>
                        <a:gd name="connsiteY5" fmla="*/ 18752 h 47327"/>
                        <a:gd name="connsiteX6" fmla="*/ 95250 w 133278"/>
                        <a:gd name="connsiteY6" fmla="*/ 13990 h 47327"/>
                        <a:gd name="connsiteX7" fmla="*/ 109538 w 133278"/>
                        <a:gd name="connsiteY7" fmla="*/ 9227 h 47327"/>
                        <a:gd name="connsiteX8" fmla="*/ 133278 w 133278"/>
                        <a:gd name="connsiteY8" fmla="*/ 0 h 47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3278" h="47327">
                          <a:moveTo>
                            <a:pt x="0" y="47327"/>
                          </a:moveTo>
                          <a:cubicBezTo>
                            <a:pt x="3969" y="44946"/>
                            <a:pt x="7693" y="42099"/>
                            <a:pt x="11906" y="40184"/>
                          </a:cubicBezTo>
                          <a:cubicBezTo>
                            <a:pt x="26978" y="33333"/>
                            <a:pt x="34349" y="34680"/>
                            <a:pt x="52388" y="33040"/>
                          </a:cubicBezTo>
                          <a:lnTo>
                            <a:pt x="66675" y="28277"/>
                          </a:lnTo>
                          <a:cubicBezTo>
                            <a:pt x="69056" y="27483"/>
                            <a:pt x="71730" y="27288"/>
                            <a:pt x="73819" y="25896"/>
                          </a:cubicBezTo>
                          <a:cubicBezTo>
                            <a:pt x="94293" y="12248"/>
                            <a:pt x="68389" y="28611"/>
                            <a:pt x="88106" y="18752"/>
                          </a:cubicBezTo>
                          <a:cubicBezTo>
                            <a:pt x="90666" y="17472"/>
                            <a:pt x="92635" y="15152"/>
                            <a:pt x="95250" y="13990"/>
                          </a:cubicBezTo>
                          <a:cubicBezTo>
                            <a:pt x="99838" y="11951"/>
                            <a:pt x="103200" y="11559"/>
                            <a:pt x="109538" y="9227"/>
                          </a:cubicBezTo>
                          <a:cubicBezTo>
                            <a:pt x="115876" y="6895"/>
                            <a:pt x="123495" y="4891"/>
                            <a:pt x="133278" y="0"/>
                          </a:cubicBezTo>
                        </a:path>
                      </a:pathLst>
                    </a:cu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28" name="Freeform 227"/>
                    <p:cNvSpPr/>
                    <p:nvPr/>
                  </p:nvSpPr>
                  <p:spPr>
                    <a:xfrm>
                      <a:off x="6414594" y="2024545"/>
                      <a:ext cx="166677" cy="195263"/>
                    </a:xfrm>
                    <a:custGeom>
                      <a:avLst/>
                      <a:gdLst>
                        <a:gd name="connsiteX0" fmla="*/ 0 w 130969"/>
                        <a:gd name="connsiteY0" fmla="*/ 42862 h 42862"/>
                        <a:gd name="connsiteX1" fmla="*/ 11906 w 130969"/>
                        <a:gd name="connsiteY1" fmla="*/ 35719 h 42862"/>
                        <a:gd name="connsiteX2" fmla="*/ 52388 w 130969"/>
                        <a:gd name="connsiteY2" fmla="*/ 28575 h 42862"/>
                        <a:gd name="connsiteX3" fmla="*/ 66675 w 130969"/>
                        <a:gd name="connsiteY3" fmla="*/ 23812 h 42862"/>
                        <a:gd name="connsiteX4" fmla="*/ 73819 w 130969"/>
                        <a:gd name="connsiteY4" fmla="*/ 21431 h 42862"/>
                        <a:gd name="connsiteX5" fmla="*/ 88106 w 130969"/>
                        <a:gd name="connsiteY5" fmla="*/ 14287 h 42862"/>
                        <a:gd name="connsiteX6" fmla="*/ 95250 w 130969"/>
                        <a:gd name="connsiteY6" fmla="*/ 9525 h 42862"/>
                        <a:gd name="connsiteX7" fmla="*/ 109538 w 130969"/>
                        <a:gd name="connsiteY7" fmla="*/ 4762 h 42862"/>
                        <a:gd name="connsiteX8" fmla="*/ 130969 w 130969"/>
                        <a:gd name="connsiteY8" fmla="*/ 0 h 42862"/>
                        <a:gd name="connsiteX0" fmla="*/ 0 w 133278"/>
                        <a:gd name="connsiteY0" fmla="*/ 47327 h 47327"/>
                        <a:gd name="connsiteX1" fmla="*/ 11906 w 133278"/>
                        <a:gd name="connsiteY1" fmla="*/ 40184 h 47327"/>
                        <a:gd name="connsiteX2" fmla="*/ 52388 w 133278"/>
                        <a:gd name="connsiteY2" fmla="*/ 33040 h 47327"/>
                        <a:gd name="connsiteX3" fmla="*/ 66675 w 133278"/>
                        <a:gd name="connsiteY3" fmla="*/ 28277 h 47327"/>
                        <a:gd name="connsiteX4" fmla="*/ 73819 w 133278"/>
                        <a:gd name="connsiteY4" fmla="*/ 25896 h 47327"/>
                        <a:gd name="connsiteX5" fmla="*/ 88106 w 133278"/>
                        <a:gd name="connsiteY5" fmla="*/ 18752 h 47327"/>
                        <a:gd name="connsiteX6" fmla="*/ 95250 w 133278"/>
                        <a:gd name="connsiteY6" fmla="*/ 13990 h 47327"/>
                        <a:gd name="connsiteX7" fmla="*/ 109538 w 133278"/>
                        <a:gd name="connsiteY7" fmla="*/ 9227 h 47327"/>
                        <a:gd name="connsiteX8" fmla="*/ 133278 w 133278"/>
                        <a:gd name="connsiteY8" fmla="*/ 0 h 47327"/>
                        <a:gd name="connsiteX0" fmla="*/ 0 w 160989"/>
                        <a:gd name="connsiteY0" fmla="*/ 52860 h 228872"/>
                        <a:gd name="connsiteX1" fmla="*/ 11906 w 160989"/>
                        <a:gd name="connsiteY1" fmla="*/ 45717 h 228872"/>
                        <a:gd name="connsiteX2" fmla="*/ 52388 w 160989"/>
                        <a:gd name="connsiteY2" fmla="*/ 38573 h 228872"/>
                        <a:gd name="connsiteX3" fmla="*/ 66675 w 160989"/>
                        <a:gd name="connsiteY3" fmla="*/ 33810 h 228872"/>
                        <a:gd name="connsiteX4" fmla="*/ 73819 w 160989"/>
                        <a:gd name="connsiteY4" fmla="*/ 31429 h 228872"/>
                        <a:gd name="connsiteX5" fmla="*/ 88106 w 160989"/>
                        <a:gd name="connsiteY5" fmla="*/ 24285 h 228872"/>
                        <a:gd name="connsiteX6" fmla="*/ 95250 w 160989"/>
                        <a:gd name="connsiteY6" fmla="*/ 19523 h 228872"/>
                        <a:gd name="connsiteX7" fmla="*/ 109538 w 160989"/>
                        <a:gd name="connsiteY7" fmla="*/ 14760 h 228872"/>
                        <a:gd name="connsiteX8" fmla="*/ 160989 w 160989"/>
                        <a:gd name="connsiteY8" fmla="*/ 228776 h 228872"/>
                        <a:gd name="connsiteX0" fmla="*/ 0 w 160989"/>
                        <a:gd name="connsiteY0" fmla="*/ 52860 h 228871"/>
                        <a:gd name="connsiteX1" fmla="*/ 11906 w 160989"/>
                        <a:gd name="connsiteY1" fmla="*/ 45717 h 228871"/>
                        <a:gd name="connsiteX2" fmla="*/ 52388 w 160989"/>
                        <a:gd name="connsiteY2" fmla="*/ 38573 h 228871"/>
                        <a:gd name="connsiteX3" fmla="*/ 66675 w 160989"/>
                        <a:gd name="connsiteY3" fmla="*/ 33810 h 228871"/>
                        <a:gd name="connsiteX4" fmla="*/ 88106 w 160989"/>
                        <a:gd name="connsiteY4" fmla="*/ 24285 h 228871"/>
                        <a:gd name="connsiteX5" fmla="*/ 95250 w 160989"/>
                        <a:gd name="connsiteY5" fmla="*/ 19523 h 228871"/>
                        <a:gd name="connsiteX6" fmla="*/ 109538 w 160989"/>
                        <a:gd name="connsiteY6" fmla="*/ 14760 h 228871"/>
                        <a:gd name="connsiteX7" fmla="*/ 160989 w 160989"/>
                        <a:gd name="connsiteY7" fmla="*/ 228776 h 228871"/>
                        <a:gd name="connsiteX0" fmla="*/ 0 w 160989"/>
                        <a:gd name="connsiteY0" fmla="*/ 53093 h 229104"/>
                        <a:gd name="connsiteX1" fmla="*/ 11906 w 160989"/>
                        <a:gd name="connsiteY1" fmla="*/ 45950 h 229104"/>
                        <a:gd name="connsiteX2" fmla="*/ 52388 w 160989"/>
                        <a:gd name="connsiteY2" fmla="*/ 38806 h 229104"/>
                        <a:gd name="connsiteX3" fmla="*/ 66675 w 160989"/>
                        <a:gd name="connsiteY3" fmla="*/ 34043 h 229104"/>
                        <a:gd name="connsiteX4" fmla="*/ 95250 w 160989"/>
                        <a:gd name="connsiteY4" fmla="*/ 19756 h 229104"/>
                        <a:gd name="connsiteX5" fmla="*/ 109538 w 160989"/>
                        <a:gd name="connsiteY5" fmla="*/ 14993 h 229104"/>
                        <a:gd name="connsiteX6" fmla="*/ 160989 w 160989"/>
                        <a:gd name="connsiteY6" fmla="*/ 229009 h 229104"/>
                        <a:gd name="connsiteX0" fmla="*/ 0 w 160989"/>
                        <a:gd name="connsiteY0" fmla="*/ 49391 h 225401"/>
                        <a:gd name="connsiteX1" fmla="*/ 11906 w 160989"/>
                        <a:gd name="connsiteY1" fmla="*/ 42248 h 225401"/>
                        <a:gd name="connsiteX2" fmla="*/ 52388 w 160989"/>
                        <a:gd name="connsiteY2" fmla="*/ 35104 h 225401"/>
                        <a:gd name="connsiteX3" fmla="*/ 66675 w 160989"/>
                        <a:gd name="connsiteY3" fmla="*/ 30341 h 225401"/>
                        <a:gd name="connsiteX4" fmla="*/ 109538 w 160989"/>
                        <a:gd name="connsiteY4" fmla="*/ 11291 h 225401"/>
                        <a:gd name="connsiteX5" fmla="*/ 160989 w 160989"/>
                        <a:gd name="connsiteY5" fmla="*/ 225307 h 225401"/>
                        <a:gd name="connsiteX0" fmla="*/ 0 w 160989"/>
                        <a:gd name="connsiteY0" fmla="*/ 48507 h 224517"/>
                        <a:gd name="connsiteX1" fmla="*/ 11906 w 160989"/>
                        <a:gd name="connsiteY1" fmla="*/ 41364 h 224517"/>
                        <a:gd name="connsiteX2" fmla="*/ 52388 w 160989"/>
                        <a:gd name="connsiteY2" fmla="*/ 34220 h 224517"/>
                        <a:gd name="connsiteX3" fmla="*/ 109538 w 160989"/>
                        <a:gd name="connsiteY3" fmla="*/ 10407 h 224517"/>
                        <a:gd name="connsiteX4" fmla="*/ 160989 w 160989"/>
                        <a:gd name="connsiteY4" fmla="*/ 224423 h 224517"/>
                        <a:gd name="connsiteX0" fmla="*/ 0 w 160989"/>
                        <a:gd name="connsiteY0" fmla="*/ 47241 h 223250"/>
                        <a:gd name="connsiteX1" fmla="*/ 11906 w 160989"/>
                        <a:gd name="connsiteY1" fmla="*/ 40098 h 223250"/>
                        <a:gd name="connsiteX2" fmla="*/ 109538 w 160989"/>
                        <a:gd name="connsiteY2" fmla="*/ 9141 h 223250"/>
                        <a:gd name="connsiteX3" fmla="*/ 160989 w 160989"/>
                        <a:gd name="connsiteY3" fmla="*/ 223157 h 223250"/>
                        <a:gd name="connsiteX0" fmla="*/ 0 w 160989"/>
                        <a:gd name="connsiteY0" fmla="*/ 11537 h 187677"/>
                        <a:gd name="connsiteX1" fmla="*/ 11906 w 160989"/>
                        <a:gd name="connsiteY1" fmla="*/ 4394 h 187677"/>
                        <a:gd name="connsiteX2" fmla="*/ 65662 w 160989"/>
                        <a:gd name="connsiteY2" fmla="*/ 85058 h 187677"/>
                        <a:gd name="connsiteX3" fmla="*/ 160989 w 160989"/>
                        <a:gd name="connsiteY3" fmla="*/ 187453 h 187677"/>
                        <a:gd name="connsiteX0" fmla="*/ 0 w 160989"/>
                        <a:gd name="connsiteY0" fmla="*/ 6328 h 182464"/>
                        <a:gd name="connsiteX1" fmla="*/ 11906 w 160989"/>
                        <a:gd name="connsiteY1" fmla="*/ 5882 h 182464"/>
                        <a:gd name="connsiteX2" fmla="*/ 65662 w 160989"/>
                        <a:gd name="connsiteY2" fmla="*/ 79849 h 182464"/>
                        <a:gd name="connsiteX3" fmla="*/ 160989 w 160989"/>
                        <a:gd name="connsiteY3" fmla="*/ 182244 h 1824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0989" h="182464">
                          <a:moveTo>
                            <a:pt x="0" y="6328"/>
                          </a:moveTo>
                          <a:cubicBezTo>
                            <a:pt x="3969" y="3947"/>
                            <a:pt x="962" y="-6371"/>
                            <a:pt x="11906" y="5882"/>
                          </a:cubicBezTo>
                          <a:cubicBezTo>
                            <a:pt x="22850" y="18136"/>
                            <a:pt x="40815" y="50455"/>
                            <a:pt x="65662" y="79849"/>
                          </a:cubicBezTo>
                          <a:cubicBezTo>
                            <a:pt x="90509" y="109243"/>
                            <a:pt x="151206" y="187135"/>
                            <a:pt x="160989" y="182244"/>
                          </a:cubicBezTo>
                        </a:path>
                      </a:pathLst>
                    </a:custGeom>
                    <a:ln w="571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29" name="Freeform 228"/>
                    <p:cNvSpPr/>
                    <p:nvPr/>
                  </p:nvSpPr>
                  <p:spPr>
                    <a:xfrm>
                      <a:off x="6224107" y="1772133"/>
                      <a:ext cx="119055" cy="168275"/>
                    </a:xfrm>
                    <a:custGeom>
                      <a:avLst/>
                      <a:gdLst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61925 w 171450"/>
                        <a:gd name="connsiteY2" fmla="*/ 211931 h 230981"/>
                        <a:gd name="connsiteX3" fmla="*/ 150018 w 171450"/>
                        <a:gd name="connsiteY3" fmla="*/ 190500 h 230981"/>
                        <a:gd name="connsiteX4" fmla="*/ 142875 w 171450"/>
                        <a:gd name="connsiteY4" fmla="*/ 188119 h 230981"/>
                        <a:gd name="connsiteX5" fmla="*/ 128587 w 171450"/>
                        <a:gd name="connsiteY5" fmla="*/ 176213 h 230981"/>
                        <a:gd name="connsiteX6" fmla="*/ 121443 w 171450"/>
                        <a:gd name="connsiteY6" fmla="*/ 171450 h 230981"/>
                        <a:gd name="connsiteX7" fmla="*/ 107156 w 171450"/>
                        <a:gd name="connsiteY7" fmla="*/ 157163 h 230981"/>
                        <a:gd name="connsiteX8" fmla="*/ 97631 w 171450"/>
                        <a:gd name="connsiteY8" fmla="*/ 135731 h 230981"/>
                        <a:gd name="connsiteX9" fmla="*/ 90487 w 171450"/>
                        <a:gd name="connsiteY9" fmla="*/ 128588 h 230981"/>
                        <a:gd name="connsiteX10" fmla="*/ 83343 w 171450"/>
                        <a:gd name="connsiteY10" fmla="*/ 123825 h 230981"/>
                        <a:gd name="connsiteX11" fmla="*/ 73818 w 171450"/>
                        <a:gd name="connsiteY11" fmla="*/ 109538 h 230981"/>
                        <a:gd name="connsiteX12" fmla="*/ 69056 w 171450"/>
                        <a:gd name="connsiteY12" fmla="*/ 102394 h 230981"/>
                        <a:gd name="connsiteX13" fmla="*/ 61912 w 171450"/>
                        <a:gd name="connsiteY13" fmla="*/ 97631 h 230981"/>
                        <a:gd name="connsiteX14" fmla="*/ 52387 w 171450"/>
                        <a:gd name="connsiteY14" fmla="*/ 85725 h 230981"/>
                        <a:gd name="connsiteX15" fmla="*/ 47625 w 171450"/>
                        <a:gd name="connsiteY15" fmla="*/ 78581 h 230981"/>
                        <a:gd name="connsiteX16" fmla="*/ 40481 w 171450"/>
                        <a:gd name="connsiteY16" fmla="*/ 73819 h 230981"/>
                        <a:gd name="connsiteX17" fmla="*/ 26193 w 171450"/>
                        <a:gd name="connsiteY17" fmla="*/ 61913 h 230981"/>
                        <a:gd name="connsiteX18" fmla="*/ 16668 w 171450"/>
                        <a:gd name="connsiteY18" fmla="*/ 47625 h 230981"/>
                        <a:gd name="connsiteX19" fmla="*/ 11906 w 171450"/>
                        <a:gd name="connsiteY19" fmla="*/ 40481 h 230981"/>
                        <a:gd name="connsiteX20" fmla="*/ 4762 w 171450"/>
                        <a:gd name="connsiteY20" fmla="*/ 19050 h 230981"/>
                        <a:gd name="connsiteX21" fmla="*/ 2381 w 171450"/>
                        <a:gd name="connsiteY21" fmla="*/ 11906 h 230981"/>
                        <a:gd name="connsiteX22" fmla="*/ 0 w 171450"/>
                        <a:gd name="connsiteY22" fmla="*/ 4763 h 230981"/>
                        <a:gd name="connsiteX23" fmla="*/ 0 w 171450"/>
                        <a:gd name="connsiteY23" fmla="*/ 0 h 230981"/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50018 w 171450"/>
                        <a:gd name="connsiteY2" fmla="*/ 190500 h 230981"/>
                        <a:gd name="connsiteX3" fmla="*/ 142875 w 171450"/>
                        <a:gd name="connsiteY3" fmla="*/ 188119 h 230981"/>
                        <a:gd name="connsiteX4" fmla="*/ 128587 w 171450"/>
                        <a:gd name="connsiteY4" fmla="*/ 176213 h 230981"/>
                        <a:gd name="connsiteX5" fmla="*/ 121443 w 171450"/>
                        <a:gd name="connsiteY5" fmla="*/ 171450 h 230981"/>
                        <a:gd name="connsiteX6" fmla="*/ 107156 w 171450"/>
                        <a:gd name="connsiteY6" fmla="*/ 157163 h 230981"/>
                        <a:gd name="connsiteX7" fmla="*/ 97631 w 171450"/>
                        <a:gd name="connsiteY7" fmla="*/ 135731 h 230981"/>
                        <a:gd name="connsiteX8" fmla="*/ 90487 w 171450"/>
                        <a:gd name="connsiteY8" fmla="*/ 128588 h 230981"/>
                        <a:gd name="connsiteX9" fmla="*/ 83343 w 171450"/>
                        <a:gd name="connsiteY9" fmla="*/ 123825 h 230981"/>
                        <a:gd name="connsiteX10" fmla="*/ 73818 w 171450"/>
                        <a:gd name="connsiteY10" fmla="*/ 109538 h 230981"/>
                        <a:gd name="connsiteX11" fmla="*/ 69056 w 171450"/>
                        <a:gd name="connsiteY11" fmla="*/ 102394 h 230981"/>
                        <a:gd name="connsiteX12" fmla="*/ 61912 w 171450"/>
                        <a:gd name="connsiteY12" fmla="*/ 97631 h 230981"/>
                        <a:gd name="connsiteX13" fmla="*/ 52387 w 171450"/>
                        <a:gd name="connsiteY13" fmla="*/ 85725 h 230981"/>
                        <a:gd name="connsiteX14" fmla="*/ 47625 w 171450"/>
                        <a:gd name="connsiteY14" fmla="*/ 78581 h 230981"/>
                        <a:gd name="connsiteX15" fmla="*/ 40481 w 171450"/>
                        <a:gd name="connsiteY15" fmla="*/ 73819 h 230981"/>
                        <a:gd name="connsiteX16" fmla="*/ 26193 w 171450"/>
                        <a:gd name="connsiteY16" fmla="*/ 61913 h 230981"/>
                        <a:gd name="connsiteX17" fmla="*/ 16668 w 171450"/>
                        <a:gd name="connsiteY17" fmla="*/ 47625 h 230981"/>
                        <a:gd name="connsiteX18" fmla="*/ 11906 w 171450"/>
                        <a:gd name="connsiteY18" fmla="*/ 40481 h 230981"/>
                        <a:gd name="connsiteX19" fmla="*/ 4762 w 171450"/>
                        <a:gd name="connsiteY19" fmla="*/ 19050 h 230981"/>
                        <a:gd name="connsiteX20" fmla="*/ 2381 w 171450"/>
                        <a:gd name="connsiteY20" fmla="*/ 11906 h 230981"/>
                        <a:gd name="connsiteX21" fmla="*/ 0 w 171450"/>
                        <a:gd name="connsiteY21" fmla="*/ 4763 h 230981"/>
                        <a:gd name="connsiteX22" fmla="*/ 0 w 171450"/>
                        <a:gd name="connsiteY22" fmla="*/ 0 h 230981"/>
                        <a:gd name="connsiteX0" fmla="*/ 171450 w 171450"/>
                        <a:gd name="connsiteY0" fmla="*/ 230981 h 230981"/>
                        <a:gd name="connsiteX1" fmla="*/ 150018 w 171450"/>
                        <a:gd name="connsiteY1" fmla="*/ 190500 h 230981"/>
                        <a:gd name="connsiteX2" fmla="*/ 142875 w 171450"/>
                        <a:gd name="connsiteY2" fmla="*/ 188119 h 230981"/>
                        <a:gd name="connsiteX3" fmla="*/ 128587 w 171450"/>
                        <a:gd name="connsiteY3" fmla="*/ 176213 h 230981"/>
                        <a:gd name="connsiteX4" fmla="*/ 121443 w 171450"/>
                        <a:gd name="connsiteY4" fmla="*/ 171450 h 230981"/>
                        <a:gd name="connsiteX5" fmla="*/ 107156 w 171450"/>
                        <a:gd name="connsiteY5" fmla="*/ 157163 h 230981"/>
                        <a:gd name="connsiteX6" fmla="*/ 97631 w 171450"/>
                        <a:gd name="connsiteY6" fmla="*/ 135731 h 230981"/>
                        <a:gd name="connsiteX7" fmla="*/ 90487 w 171450"/>
                        <a:gd name="connsiteY7" fmla="*/ 128588 h 230981"/>
                        <a:gd name="connsiteX8" fmla="*/ 83343 w 171450"/>
                        <a:gd name="connsiteY8" fmla="*/ 123825 h 230981"/>
                        <a:gd name="connsiteX9" fmla="*/ 73818 w 171450"/>
                        <a:gd name="connsiteY9" fmla="*/ 109538 h 230981"/>
                        <a:gd name="connsiteX10" fmla="*/ 69056 w 171450"/>
                        <a:gd name="connsiteY10" fmla="*/ 102394 h 230981"/>
                        <a:gd name="connsiteX11" fmla="*/ 61912 w 171450"/>
                        <a:gd name="connsiteY11" fmla="*/ 97631 h 230981"/>
                        <a:gd name="connsiteX12" fmla="*/ 52387 w 171450"/>
                        <a:gd name="connsiteY12" fmla="*/ 85725 h 230981"/>
                        <a:gd name="connsiteX13" fmla="*/ 47625 w 171450"/>
                        <a:gd name="connsiteY13" fmla="*/ 78581 h 230981"/>
                        <a:gd name="connsiteX14" fmla="*/ 40481 w 171450"/>
                        <a:gd name="connsiteY14" fmla="*/ 73819 h 230981"/>
                        <a:gd name="connsiteX15" fmla="*/ 26193 w 171450"/>
                        <a:gd name="connsiteY15" fmla="*/ 61913 h 230981"/>
                        <a:gd name="connsiteX16" fmla="*/ 16668 w 171450"/>
                        <a:gd name="connsiteY16" fmla="*/ 47625 h 230981"/>
                        <a:gd name="connsiteX17" fmla="*/ 11906 w 171450"/>
                        <a:gd name="connsiteY17" fmla="*/ 40481 h 230981"/>
                        <a:gd name="connsiteX18" fmla="*/ 4762 w 171450"/>
                        <a:gd name="connsiteY18" fmla="*/ 19050 h 230981"/>
                        <a:gd name="connsiteX19" fmla="*/ 2381 w 171450"/>
                        <a:gd name="connsiteY19" fmla="*/ 11906 h 230981"/>
                        <a:gd name="connsiteX20" fmla="*/ 0 w 171450"/>
                        <a:gd name="connsiteY20" fmla="*/ 4763 h 230981"/>
                        <a:gd name="connsiteX21" fmla="*/ 0 w 171450"/>
                        <a:gd name="connsiteY21" fmla="*/ 0 h 230981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7631 w 150018"/>
                        <a:gd name="connsiteY5" fmla="*/ 135731 h 190500"/>
                        <a:gd name="connsiteX6" fmla="*/ 90487 w 150018"/>
                        <a:gd name="connsiteY6" fmla="*/ 128588 h 190500"/>
                        <a:gd name="connsiteX7" fmla="*/ 83343 w 150018"/>
                        <a:gd name="connsiteY7" fmla="*/ 123825 h 190500"/>
                        <a:gd name="connsiteX8" fmla="*/ 73818 w 150018"/>
                        <a:gd name="connsiteY8" fmla="*/ 109538 h 190500"/>
                        <a:gd name="connsiteX9" fmla="*/ 69056 w 150018"/>
                        <a:gd name="connsiteY9" fmla="*/ 102394 h 190500"/>
                        <a:gd name="connsiteX10" fmla="*/ 61912 w 150018"/>
                        <a:gd name="connsiteY10" fmla="*/ 97631 h 190500"/>
                        <a:gd name="connsiteX11" fmla="*/ 52387 w 150018"/>
                        <a:gd name="connsiteY11" fmla="*/ 85725 h 190500"/>
                        <a:gd name="connsiteX12" fmla="*/ 47625 w 150018"/>
                        <a:gd name="connsiteY12" fmla="*/ 78581 h 190500"/>
                        <a:gd name="connsiteX13" fmla="*/ 40481 w 150018"/>
                        <a:gd name="connsiteY13" fmla="*/ 73819 h 190500"/>
                        <a:gd name="connsiteX14" fmla="*/ 26193 w 150018"/>
                        <a:gd name="connsiteY14" fmla="*/ 61913 h 190500"/>
                        <a:gd name="connsiteX15" fmla="*/ 16668 w 150018"/>
                        <a:gd name="connsiteY15" fmla="*/ 47625 h 190500"/>
                        <a:gd name="connsiteX16" fmla="*/ 11906 w 150018"/>
                        <a:gd name="connsiteY16" fmla="*/ 40481 h 190500"/>
                        <a:gd name="connsiteX17" fmla="*/ 4762 w 150018"/>
                        <a:gd name="connsiteY17" fmla="*/ 19050 h 190500"/>
                        <a:gd name="connsiteX18" fmla="*/ 2381 w 150018"/>
                        <a:gd name="connsiteY18" fmla="*/ 11906 h 190500"/>
                        <a:gd name="connsiteX19" fmla="*/ 0 w 150018"/>
                        <a:gd name="connsiteY19" fmla="*/ 4763 h 190500"/>
                        <a:gd name="connsiteX20" fmla="*/ 0 w 150018"/>
                        <a:gd name="connsiteY20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83343 w 150018"/>
                        <a:gd name="connsiteY6" fmla="*/ 123825 h 190500"/>
                        <a:gd name="connsiteX7" fmla="*/ 73818 w 150018"/>
                        <a:gd name="connsiteY7" fmla="*/ 109538 h 190500"/>
                        <a:gd name="connsiteX8" fmla="*/ 69056 w 150018"/>
                        <a:gd name="connsiteY8" fmla="*/ 102394 h 190500"/>
                        <a:gd name="connsiteX9" fmla="*/ 61912 w 150018"/>
                        <a:gd name="connsiteY9" fmla="*/ 97631 h 190500"/>
                        <a:gd name="connsiteX10" fmla="*/ 52387 w 150018"/>
                        <a:gd name="connsiteY10" fmla="*/ 85725 h 190500"/>
                        <a:gd name="connsiteX11" fmla="*/ 47625 w 150018"/>
                        <a:gd name="connsiteY11" fmla="*/ 78581 h 190500"/>
                        <a:gd name="connsiteX12" fmla="*/ 40481 w 150018"/>
                        <a:gd name="connsiteY12" fmla="*/ 73819 h 190500"/>
                        <a:gd name="connsiteX13" fmla="*/ 26193 w 150018"/>
                        <a:gd name="connsiteY13" fmla="*/ 61913 h 190500"/>
                        <a:gd name="connsiteX14" fmla="*/ 16668 w 150018"/>
                        <a:gd name="connsiteY14" fmla="*/ 47625 h 190500"/>
                        <a:gd name="connsiteX15" fmla="*/ 11906 w 150018"/>
                        <a:gd name="connsiteY15" fmla="*/ 40481 h 190500"/>
                        <a:gd name="connsiteX16" fmla="*/ 4762 w 150018"/>
                        <a:gd name="connsiteY16" fmla="*/ 19050 h 190500"/>
                        <a:gd name="connsiteX17" fmla="*/ 2381 w 150018"/>
                        <a:gd name="connsiteY17" fmla="*/ 11906 h 190500"/>
                        <a:gd name="connsiteX18" fmla="*/ 0 w 150018"/>
                        <a:gd name="connsiteY18" fmla="*/ 4763 h 190500"/>
                        <a:gd name="connsiteX19" fmla="*/ 0 w 150018"/>
                        <a:gd name="connsiteY19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73818 w 150018"/>
                        <a:gd name="connsiteY6" fmla="*/ 109538 h 190500"/>
                        <a:gd name="connsiteX7" fmla="*/ 69056 w 150018"/>
                        <a:gd name="connsiteY7" fmla="*/ 102394 h 190500"/>
                        <a:gd name="connsiteX8" fmla="*/ 61912 w 150018"/>
                        <a:gd name="connsiteY8" fmla="*/ 97631 h 190500"/>
                        <a:gd name="connsiteX9" fmla="*/ 52387 w 150018"/>
                        <a:gd name="connsiteY9" fmla="*/ 85725 h 190500"/>
                        <a:gd name="connsiteX10" fmla="*/ 47625 w 150018"/>
                        <a:gd name="connsiteY10" fmla="*/ 78581 h 190500"/>
                        <a:gd name="connsiteX11" fmla="*/ 40481 w 150018"/>
                        <a:gd name="connsiteY11" fmla="*/ 73819 h 190500"/>
                        <a:gd name="connsiteX12" fmla="*/ 26193 w 150018"/>
                        <a:gd name="connsiteY12" fmla="*/ 61913 h 190500"/>
                        <a:gd name="connsiteX13" fmla="*/ 16668 w 150018"/>
                        <a:gd name="connsiteY13" fmla="*/ 47625 h 190500"/>
                        <a:gd name="connsiteX14" fmla="*/ 11906 w 150018"/>
                        <a:gd name="connsiteY14" fmla="*/ 40481 h 190500"/>
                        <a:gd name="connsiteX15" fmla="*/ 4762 w 150018"/>
                        <a:gd name="connsiteY15" fmla="*/ 19050 h 190500"/>
                        <a:gd name="connsiteX16" fmla="*/ 2381 w 150018"/>
                        <a:gd name="connsiteY16" fmla="*/ 11906 h 190500"/>
                        <a:gd name="connsiteX17" fmla="*/ 0 w 150018"/>
                        <a:gd name="connsiteY17" fmla="*/ 4763 h 190500"/>
                        <a:gd name="connsiteX18" fmla="*/ 0 w 150018"/>
                        <a:gd name="connsiteY18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07156 w 150018"/>
                        <a:gd name="connsiteY3" fmla="*/ 157163 h 190500"/>
                        <a:gd name="connsiteX4" fmla="*/ 90487 w 150018"/>
                        <a:gd name="connsiteY4" fmla="*/ 128588 h 190500"/>
                        <a:gd name="connsiteX5" fmla="*/ 73818 w 150018"/>
                        <a:gd name="connsiteY5" fmla="*/ 109538 h 190500"/>
                        <a:gd name="connsiteX6" fmla="*/ 69056 w 150018"/>
                        <a:gd name="connsiteY6" fmla="*/ 102394 h 190500"/>
                        <a:gd name="connsiteX7" fmla="*/ 61912 w 150018"/>
                        <a:gd name="connsiteY7" fmla="*/ 97631 h 190500"/>
                        <a:gd name="connsiteX8" fmla="*/ 52387 w 150018"/>
                        <a:gd name="connsiteY8" fmla="*/ 85725 h 190500"/>
                        <a:gd name="connsiteX9" fmla="*/ 47625 w 150018"/>
                        <a:gd name="connsiteY9" fmla="*/ 78581 h 190500"/>
                        <a:gd name="connsiteX10" fmla="*/ 40481 w 150018"/>
                        <a:gd name="connsiteY10" fmla="*/ 73819 h 190500"/>
                        <a:gd name="connsiteX11" fmla="*/ 26193 w 150018"/>
                        <a:gd name="connsiteY11" fmla="*/ 61913 h 190500"/>
                        <a:gd name="connsiteX12" fmla="*/ 16668 w 150018"/>
                        <a:gd name="connsiteY12" fmla="*/ 47625 h 190500"/>
                        <a:gd name="connsiteX13" fmla="*/ 11906 w 150018"/>
                        <a:gd name="connsiteY13" fmla="*/ 40481 h 190500"/>
                        <a:gd name="connsiteX14" fmla="*/ 4762 w 150018"/>
                        <a:gd name="connsiteY14" fmla="*/ 19050 h 190500"/>
                        <a:gd name="connsiteX15" fmla="*/ 2381 w 150018"/>
                        <a:gd name="connsiteY15" fmla="*/ 11906 h 190500"/>
                        <a:gd name="connsiteX16" fmla="*/ 0 w 150018"/>
                        <a:gd name="connsiteY16" fmla="*/ 4763 h 190500"/>
                        <a:gd name="connsiteX17" fmla="*/ 0 w 150018"/>
                        <a:gd name="connsiteY17" fmla="*/ 0 h 190500"/>
                        <a:gd name="connsiteX0" fmla="*/ 150018 w 150018"/>
                        <a:gd name="connsiteY0" fmla="*/ 190500 h 190500"/>
                        <a:gd name="connsiteX1" fmla="*/ 128587 w 150018"/>
                        <a:gd name="connsiteY1" fmla="*/ 176213 h 190500"/>
                        <a:gd name="connsiteX2" fmla="*/ 107156 w 150018"/>
                        <a:gd name="connsiteY2" fmla="*/ 157163 h 190500"/>
                        <a:gd name="connsiteX3" fmla="*/ 90487 w 150018"/>
                        <a:gd name="connsiteY3" fmla="*/ 128588 h 190500"/>
                        <a:gd name="connsiteX4" fmla="*/ 73818 w 150018"/>
                        <a:gd name="connsiteY4" fmla="*/ 109538 h 190500"/>
                        <a:gd name="connsiteX5" fmla="*/ 69056 w 150018"/>
                        <a:gd name="connsiteY5" fmla="*/ 102394 h 190500"/>
                        <a:gd name="connsiteX6" fmla="*/ 61912 w 150018"/>
                        <a:gd name="connsiteY6" fmla="*/ 97631 h 190500"/>
                        <a:gd name="connsiteX7" fmla="*/ 52387 w 150018"/>
                        <a:gd name="connsiteY7" fmla="*/ 85725 h 190500"/>
                        <a:gd name="connsiteX8" fmla="*/ 47625 w 150018"/>
                        <a:gd name="connsiteY8" fmla="*/ 78581 h 190500"/>
                        <a:gd name="connsiteX9" fmla="*/ 40481 w 150018"/>
                        <a:gd name="connsiteY9" fmla="*/ 73819 h 190500"/>
                        <a:gd name="connsiteX10" fmla="*/ 26193 w 150018"/>
                        <a:gd name="connsiteY10" fmla="*/ 61913 h 190500"/>
                        <a:gd name="connsiteX11" fmla="*/ 16668 w 150018"/>
                        <a:gd name="connsiteY11" fmla="*/ 47625 h 190500"/>
                        <a:gd name="connsiteX12" fmla="*/ 11906 w 150018"/>
                        <a:gd name="connsiteY12" fmla="*/ 40481 h 190500"/>
                        <a:gd name="connsiteX13" fmla="*/ 4762 w 150018"/>
                        <a:gd name="connsiteY13" fmla="*/ 19050 h 190500"/>
                        <a:gd name="connsiteX14" fmla="*/ 2381 w 150018"/>
                        <a:gd name="connsiteY14" fmla="*/ 11906 h 190500"/>
                        <a:gd name="connsiteX15" fmla="*/ 0 w 150018"/>
                        <a:gd name="connsiteY15" fmla="*/ 4763 h 190500"/>
                        <a:gd name="connsiteX16" fmla="*/ 0 w 150018"/>
                        <a:gd name="connsiteY16" fmla="*/ 0 h 190500"/>
                        <a:gd name="connsiteX0" fmla="*/ 128587 w 128587"/>
                        <a:gd name="connsiteY0" fmla="*/ 176213 h 176213"/>
                        <a:gd name="connsiteX1" fmla="*/ 107156 w 128587"/>
                        <a:gd name="connsiteY1" fmla="*/ 157163 h 176213"/>
                        <a:gd name="connsiteX2" fmla="*/ 90487 w 128587"/>
                        <a:gd name="connsiteY2" fmla="*/ 128588 h 176213"/>
                        <a:gd name="connsiteX3" fmla="*/ 73818 w 128587"/>
                        <a:gd name="connsiteY3" fmla="*/ 109538 h 176213"/>
                        <a:gd name="connsiteX4" fmla="*/ 69056 w 128587"/>
                        <a:gd name="connsiteY4" fmla="*/ 102394 h 176213"/>
                        <a:gd name="connsiteX5" fmla="*/ 61912 w 128587"/>
                        <a:gd name="connsiteY5" fmla="*/ 97631 h 176213"/>
                        <a:gd name="connsiteX6" fmla="*/ 52387 w 128587"/>
                        <a:gd name="connsiteY6" fmla="*/ 85725 h 176213"/>
                        <a:gd name="connsiteX7" fmla="*/ 47625 w 128587"/>
                        <a:gd name="connsiteY7" fmla="*/ 78581 h 176213"/>
                        <a:gd name="connsiteX8" fmla="*/ 40481 w 128587"/>
                        <a:gd name="connsiteY8" fmla="*/ 73819 h 176213"/>
                        <a:gd name="connsiteX9" fmla="*/ 26193 w 128587"/>
                        <a:gd name="connsiteY9" fmla="*/ 61913 h 176213"/>
                        <a:gd name="connsiteX10" fmla="*/ 16668 w 128587"/>
                        <a:gd name="connsiteY10" fmla="*/ 47625 h 176213"/>
                        <a:gd name="connsiteX11" fmla="*/ 11906 w 128587"/>
                        <a:gd name="connsiteY11" fmla="*/ 40481 h 176213"/>
                        <a:gd name="connsiteX12" fmla="*/ 4762 w 128587"/>
                        <a:gd name="connsiteY12" fmla="*/ 19050 h 176213"/>
                        <a:gd name="connsiteX13" fmla="*/ 2381 w 128587"/>
                        <a:gd name="connsiteY13" fmla="*/ 11906 h 176213"/>
                        <a:gd name="connsiteX14" fmla="*/ 0 w 128587"/>
                        <a:gd name="connsiteY14" fmla="*/ 4763 h 176213"/>
                        <a:gd name="connsiteX15" fmla="*/ 0 w 128587"/>
                        <a:gd name="connsiteY15" fmla="*/ 0 h 176213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7625 w 119062"/>
                        <a:gd name="connsiteY7" fmla="*/ 78581 h 169069"/>
                        <a:gd name="connsiteX8" fmla="*/ 40481 w 119062"/>
                        <a:gd name="connsiteY8" fmla="*/ 73819 h 169069"/>
                        <a:gd name="connsiteX9" fmla="*/ 26193 w 119062"/>
                        <a:gd name="connsiteY9" fmla="*/ 61913 h 169069"/>
                        <a:gd name="connsiteX10" fmla="*/ 16668 w 119062"/>
                        <a:gd name="connsiteY10" fmla="*/ 47625 h 169069"/>
                        <a:gd name="connsiteX11" fmla="*/ 11906 w 119062"/>
                        <a:gd name="connsiteY11" fmla="*/ 40481 h 169069"/>
                        <a:gd name="connsiteX12" fmla="*/ 4762 w 119062"/>
                        <a:gd name="connsiteY12" fmla="*/ 19050 h 169069"/>
                        <a:gd name="connsiteX13" fmla="*/ 2381 w 119062"/>
                        <a:gd name="connsiteY13" fmla="*/ 11906 h 169069"/>
                        <a:gd name="connsiteX14" fmla="*/ 0 w 119062"/>
                        <a:gd name="connsiteY14" fmla="*/ 4763 h 169069"/>
                        <a:gd name="connsiteX15" fmla="*/ 0 w 119062"/>
                        <a:gd name="connsiteY15" fmla="*/ 0 h 169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19062" h="169069">
                          <a:moveTo>
                            <a:pt x="119062" y="169069"/>
                          </a:moveTo>
                          <a:cubicBezTo>
                            <a:pt x="111918" y="163513"/>
                            <a:pt x="111918" y="163910"/>
                            <a:pt x="107156" y="157163"/>
                          </a:cubicBezTo>
                          <a:cubicBezTo>
                            <a:pt x="102394" y="150416"/>
                            <a:pt x="96043" y="136526"/>
                            <a:pt x="90487" y="128588"/>
                          </a:cubicBezTo>
                          <a:cubicBezTo>
                            <a:pt x="84931" y="120651"/>
                            <a:pt x="77390" y="113903"/>
                            <a:pt x="73818" y="109538"/>
                          </a:cubicBezTo>
                          <a:cubicBezTo>
                            <a:pt x="70246" y="105173"/>
                            <a:pt x="71437" y="103982"/>
                            <a:pt x="69056" y="102394"/>
                          </a:cubicBezTo>
                          <a:lnTo>
                            <a:pt x="61912" y="97631"/>
                          </a:lnTo>
                          <a:cubicBezTo>
                            <a:pt x="57276" y="83724"/>
                            <a:pt x="63158" y="96497"/>
                            <a:pt x="52387" y="85725"/>
                          </a:cubicBezTo>
                          <a:cubicBezTo>
                            <a:pt x="50363" y="83701"/>
                            <a:pt x="49649" y="80605"/>
                            <a:pt x="47625" y="78581"/>
                          </a:cubicBezTo>
                          <a:cubicBezTo>
                            <a:pt x="45601" y="76557"/>
                            <a:pt x="42680" y="75651"/>
                            <a:pt x="40481" y="73819"/>
                          </a:cubicBezTo>
                          <a:cubicBezTo>
                            <a:pt x="22146" y="58540"/>
                            <a:pt x="43930" y="73736"/>
                            <a:pt x="26193" y="61913"/>
                          </a:cubicBezTo>
                          <a:lnTo>
                            <a:pt x="16668" y="47625"/>
                          </a:lnTo>
                          <a:cubicBezTo>
                            <a:pt x="15081" y="45244"/>
                            <a:pt x="12811" y="43196"/>
                            <a:pt x="11906" y="40481"/>
                          </a:cubicBezTo>
                          <a:lnTo>
                            <a:pt x="4762" y="19050"/>
                          </a:lnTo>
                          <a:lnTo>
                            <a:pt x="2381" y="11906"/>
                          </a:lnTo>
                          <a:cubicBezTo>
                            <a:pt x="1587" y="9525"/>
                            <a:pt x="0" y="7273"/>
                            <a:pt x="0" y="4763"/>
                          </a:cubicBezTo>
                          <a:lnTo>
                            <a:pt x="0" y="0"/>
                          </a:lnTo>
                        </a:path>
                      </a:pathLst>
                    </a:custGeom>
                    <a:ln w="1270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30" name="Freeform 229"/>
                    <p:cNvSpPr/>
                    <p:nvPr/>
                  </p:nvSpPr>
                  <p:spPr>
                    <a:xfrm>
                      <a:off x="6227281" y="1780070"/>
                      <a:ext cx="112706" cy="77788"/>
                    </a:xfrm>
                    <a:custGeom>
                      <a:avLst/>
                      <a:gdLst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61925 w 171450"/>
                        <a:gd name="connsiteY2" fmla="*/ 211931 h 230981"/>
                        <a:gd name="connsiteX3" fmla="*/ 150018 w 171450"/>
                        <a:gd name="connsiteY3" fmla="*/ 190500 h 230981"/>
                        <a:gd name="connsiteX4" fmla="*/ 142875 w 171450"/>
                        <a:gd name="connsiteY4" fmla="*/ 188119 h 230981"/>
                        <a:gd name="connsiteX5" fmla="*/ 128587 w 171450"/>
                        <a:gd name="connsiteY5" fmla="*/ 176213 h 230981"/>
                        <a:gd name="connsiteX6" fmla="*/ 121443 w 171450"/>
                        <a:gd name="connsiteY6" fmla="*/ 171450 h 230981"/>
                        <a:gd name="connsiteX7" fmla="*/ 107156 w 171450"/>
                        <a:gd name="connsiteY7" fmla="*/ 157163 h 230981"/>
                        <a:gd name="connsiteX8" fmla="*/ 97631 w 171450"/>
                        <a:gd name="connsiteY8" fmla="*/ 135731 h 230981"/>
                        <a:gd name="connsiteX9" fmla="*/ 90487 w 171450"/>
                        <a:gd name="connsiteY9" fmla="*/ 128588 h 230981"/>
                        <a:gd name="connsiteX10" fmla="*/ 83343 w 171450"/>
                        <a:gd name="connsiteY10" fmla="*/ 123825 h 230981"/>
                        <a:gd name="connsiteX11" fmla="*/ 73818 w 171450"/>
                        <a:gd name="connsiteY11" fmla="*/ 109538 h 230981"/>
                        <a:gd name="connsiteX12" fmla="*/ 69056 w 171450"/>
                        <a:gd name="connsiteY12" fmla="*/ 102394 h 230981"/>
                        <a:gd name="connsiteX13" fmla="*/ 61912 w 171450"/>
                        <a:gd name="connsiteY13" fmla="*/ 97631 h 230981"/>
                        <a:gd name="connsiteX14" fmla="*/ 52387 w 171450"/>
                        <a:gd name="connsiteY14" fmla="*/ 85725 h 230981"/>
                        <a:gd name="connsiteX15" fmla="*/ 47625 w 171450"/>
                        <a:gd name="connsiteY15" fmla="*/ 78581 h 230981"/>
                        <a:gd name="connsiteX16" fmla="*/ 40481 w 171450"/>
                        <a:gd name="connsiteY16" fmla="*/ 73819 h 230981"/>
                        <a:gd name="connsiteX17" fmla="*/ 26193 w 171450"/>
                        <a:gd name="connsiteY17" fmla="*/ 61913 h 230981"/>
                        <a:gd name="connsiteX18" fmla="*/ 16668 w 171450"/>
                        <a:gd name="connsiteY18" fmla="*/ 47625 h 230981"/>
                        <a:gd name="connsiteX19" fmla="*/ 11906 w 171450"/>
                        <a:gd name="connsiteY19" fmla="*/ 40481 h 230981"/>
                        <a:gd name="connsiteX20" fmla="*/ 4762 w 171450"/>
                        <a:gd name="connsiteY20" fmla="*/ 19050 h 230981"/>
                        <a:gd name="connsiteX21" fmla="*/ 2381 w 171450"/>
                        <a:gd name="connsiteY21" fmla="*/ 11906 h 230981"/>
                        <a:gd name="connsiteX22" fmla="*/ 0 w 171450"/>
                        <a:gd name="connsiteY22" fmla="*/ 4763 h 230981"/>
                        <a:gd name="connsiteX23" fmla="*/ 0 w 171450"/>
                        <a:gd name="connsiteY23" fmla="*/ 0 h 230981"/>
                        <a:gd name="connsiteX0" fmla="*/ 171450 w 171450"/>
                        <a:gd name="connsiteY0" fmla="*/ 230981 h 230981"/>
                        <a:gd name="connsiteX1" fmla="*/ 166687 w 171450"/>
                        <a:gd name="connsiteY1" fmla="*/ 219075 h 230981"/>
                        <a:gd name="connsiteX2" fmla="*/ 150018 w 171450"/>
                        <a:gd name="connsiteY2" fmla="*/ 190500 h 230981"/>
                        <a:gd name="connsiteX3" fmla="*/ 142875 w 171450"/>
                        <a:gd name="connsiteY3" fmla="*/ 188119 h 230981"/>
                        <a:gd name="connsiteX4" fmla="*/ 128587 w 171450"/>
                        <a:gd name="connsiteY4" fmla="*/ 176213 h 230981"/>
                        <a:gd name="connsiteX5" fmla="*/ 121443 w 171450"/>
                        <a:gd name="connsiteY5" fmla="*/ 171450 h 230981"/>
                        <a:gd name="connsiteX6" fmla="*/ 107156 w 171450"/>
                        <a:gd name="connsiteY6" fmla="*/ 157163 h 230981"/>
                        <a:gd name="connsiteX7" fmla="*/ 97631 w 171450"/>
                        <a:gd name="connsiteY7" fmla="*/ 135731 h 230981"/>
                        <a:gd name="connsiteX8" fmla="*/ 90487 w 171450"/>
                        <a:gd name="connsiteY8" fmla="*/ 128588 h 230981"/>
                        <a:gd name="connsiteX9" fmla="*/ 83343 w 171450"/>
                        <a:gd name="connsiteY9" fmla="*/ 123825 h 230981"/>
                        <a:gd name="connsiteX10" fmla="*/ 73818 w 171450"/>
                        <a:gd name="connsiteY10" fmla="*/ 109538 h 230981"/>
                        <a:gd name="connsiteX11" fmla="*/ 69056 w 171450"/>
                        <a:gd name="connsiteY11" fmla="*/ 102394 h 230981"/>
                        <a:gd name="connsiteX12" fmla="*/ 61912 w 171450"/>
                        <a:gd name="connsiteY12" fmla="*/ 97631 h 230981"/>
                        <a:gd name="connsiteX13" fmla="*/ 52387 w 171450"/>
                        <a:gd name="connsiteY13" fmla="*/ 85725 h 230981"/>
                        <a:gd name="connsiteX14" fmla="*/ 47625 w 171450"/>
                        <a:gd name="connsiteY14" fmla="*/ 78581 h 230981"/>
                        <a:gd name="connsiteX15" fmla="*/ 40481 w 171450"/>
                        <a:gd name="connsiteY15" fmla="*/ 73819 h 230981"/>
                        <a:gd name="connsiteX16" fmla="*/ 26193 w 171450"/>
                        <a:gd name="connsiteY16" fmla="*/ 61913 h 230981"/>
                        <a:gd name="connsiteX17" fmla="*/ 16668 w 171450"/>
                        <a:gd name="connsiteY17" fmla="*/ 47625 h 230981"/>
                        <a:gd name="connsiteX18" fmla="*/ 11906 w 171450"/>
                        <a:gd name="connsiteY18" fmla="*/ 40481 h 230981"/>
                        <a:gd name="connsiteX19" fmla="*/ 4762 w 171450"/>
                        <a:gd name="connsiteY19" fmla="*/ 19050 h 230981"/>
                        <a:gd name="connsiteX20" fmla="*/ 2381 w 171450"/>
                        <a:gd name="connsiteY20" fmla="*/ 11906 h 230981"/>
                        <a:gd name="connsiteX21" fmla="*/ 0 w 171450"/>
                        <a:gd name="connsiteY21" fmla="*/ 4763 h 230981"/>
                        <a:gd name="connsiteX22" fmla="*/ 0 w 171450"/>
                        <a:gd name="connsiteY22" fmla="*/ 0 h 230981"/>
                        <a:gd name="connsiteX0" fmla="*/ 171450 w 171450"/>
                        <a:gd name="connsiteY0" fmla="*/ 230981 h 230981"/>
                        <a:gd name="connsiteX1" fmla="*/ 150018 w 171450"/>
                        <a:gd name="connsiteY1" fmla="*/ 190500 h 230981"/>
                        <a:gd name="connsiteX2" fmla="*/ 142875 w 171450"/>
                        <a:gd name="connsiteY2" fmla="*/ 188119 h 230981"/>
                        <a:gd name="connsiteX3" fmla="*/ 128587 w 171450"/>
                        <a:gd name="connsiteY3" fmla="*/ 176213 h 230981"/>
                        <a:gd name="connsiteX4" fmla="*/ 121443 w 171450"/>
                        <a:gd name="connsiteY4" fmla="*/ 171450 h 230981"/>
                        <a:gd name="connsiteX5" fmla="*/ 107156 w 171450"/>
                        <a:gd name="connsiteY5" fmla="*/ 157163 h 230981"/>
                        <a:gd name="connsiteX6" fmla="*/ 97631 w 171450"/>
                        <a:gd name="connsiteY6" fmla="*/ 135731 h 230981"/>
                        <a:gd name="connsiteX7" fmla="*/ 90487 w 171450"/>
                        <a:gd name="connsiteY7" fmla="*/ 128588 h 230981"/>
                        <a:gd name="connsiteX8" fmla="*/ 83343 w 171450"/>
                        <a:gd name="connsiteY8" fmla="*/ 123825 h 230981"/>
                        <a:gd name="connsiteX9" fmla="*/ 73818 w 171450"/>
                        <a:gd name="connsiteY9" fmla="*/ 109538 h 230981"/>
                        <a:gd name="connsiteX10" fmla="*/ 69056 w 171450"/>
                        <a:gd name="connsiteY10" fmla="*/ 102394 h 230981"/>
                        <a:gd name="connsiteX11" fmla="*/ 61912 w 171450"/>
                        <a:gd name="connsiteY11" fmla="*/ 97631 h 230981"/>
                        <a:gd name="connsiteX12" fmla="*/ 52387 w 171450"/>
                        <a:gd name="connsiteY12" fmla="*/ 85725 h 230981"/>
                        <a:gd name="connsiteX13" fmla="*/ 47625 w 171450"/>
                        <a:gd name="connsiteY13" fmla="*/ 78581 h 230981"/>
                        <a:gd name="connsiteX14" fmla="*/ 40481 w 171450"/>
                        <a:gd name="connsiteY14" fmla="*/ 73819 h 230981"/>
                        <a:gd name="connsiteX15" fmla="*/ 26193 w 171450"/>
                        <a:gd name="connsiteY15" fmla="*/ 61913 h 230981"/>
                        <a:gd name="connsiteX16" fmla="*/ 16668 w 171450"/>
                        <a:gd name="connsiteY16" fmla="*/ 47625 h 230981"/>
                        <a:gd name="connsiteX17" fmla="*/ 11906 w 171450"/>
                        <a:gd name="connsiteY17" fmla="*/ 40481 h 230981"/>
                        <a:gd name="connsiteX18" fmla="*/ 4762 w 171450"/>
                        <a:gd name="connsiteY18" fmla="*/ 19050 h 230981"/>
                        <a:gd name="connsiteX19" fmla="*/ 2381 w 171450"/>
                        <a:gd name="connsiteY19" fmla="*/ 11906 h 230981"/>
                        <a:gd name="connsiteX20" fmla="*/ 0 w 171450"/>
                        <a:gd name="connsiteY20" fmla="*/ 4763 h 230981"/>
                        <a:gd name="connsiteX21" fmla="*/ 0 w 171450"/>
                        <a:gd name="connsiteY21" fmla="*/ 0 h 230981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7631 w 150018"/>
                        <a:gd name="connsiteY5" fmla="*/ 135731 h 190500"/>
                        <a:gd name="connsiteX6" fmla="*/ 90487 w 150018"/>
                        <a:gd name="connsiteY6" fmla="*/ 128588 h 190500"/>
                        <a:gd name="connsiteX7" fmla="*/ 83343 w 150018"/>
                        <a:gd name="connsiteY7" fmla="*/ 123825 h 190500"/>
                        <a:gd name="connsiteX8" fmla="*/ 73818 w 150018"/>
                        <a:gd name="connsiteY8" fmla="*/ 109538 h 190500"/>
                        <a:gd name="connsiteX9" fmla="*/ 69056 w 150018"/>
                        <a:gd name="connsiteY9" fmla="*/ 102394 h 190500"/>
                        <a:gd name="connsiteX10" fmla="*/ 61912 w 150018"/>
                        <a:gd name="connsiteY10" fmla="*/ 97631 h 190500"/>
                        <a:gd name="connsiteX11" fmla="*/ 52387 w 150018"/>
                        <a:gd name="connsiteY11" fmla="*/ 85725 h 190500"/>
                        <a:gd name="connsiteX12" fmla="*/ 47625 w 150018"/>
                        <a:gd name="connsiteY12" fmla="*/ 78581 h 190500"/>
                        <a:gd name="connsiteX13" fmla="*/ 40481 w 150018"/>
                        <a:gd name="connsiteY13" fmla="*/ 73819 h 190500"/>
                        <a:gd name="connsiteX14" fmla="*/ 26193 w 150018"/>
                        <a:gd name="connsiteY14" fmla="*/ 61913 h 190500"/>
                        <a:gd name="connsiteX15" fmla="*/ 16668 w 150018"/>
                        <a:gd name="connsiteY15" fmla="*/ 47625 h 190500"/>
                        <a:gd name="connsiteX16" fmla="*/ 11906 w 150018"/>
                        <a:gd name="connsiteY16" fmla="*/ 40481 h 190500"/>
                        <a:gd name="connsiteX17" fmla="*/ 4762 w 150018"/>
                        <a:gd name="connsiteY17" fmla="*/ 19050 h 190500"/>
                        <a:gd name="connsiteX18" fmla="*/ 2381 w 150018"/>
                        <a:gd name="connsiteY18" fmla="*/ 11906 h 190500"/>
                        <a:gd name="connsiteX19" fmla="*/ 0 w 150018"/>
                        <a:gd name="connsiteY19" fmla="*/ 4763 h 190500"/>
                        <a:gd name="connsiteX20" fmla="*/ 0 w 150018"/>
                        <a:gd name="connsiteY20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83343 w 150018"/>
                        <a:gd name="connsiteY6" fmla="*/ 123825 h 190500"/>
                        <a:gd name="connsiteX7" fmla="*/ 73818 w 150018"/>
                        <a:gd name="connsiteY7" fmla="*/ 109538 h 190500"/>
                        <a:gd name="connsiteX8" fmla="*/ 69056 w 150018"/>
                        <a:gd name="connsiteY8" fmla="*/ 102394 h 190500"/>
                        <a:gd name="connsiteX9" fmla="*/ 61912 w 150018"/>
                        <a:gd name="connsiteY9" fmla="*/ 97631 h 190500"/>
                        <a:gd name="connsiteX10" fmla="*/ 52387 w 150018"/>
                        <a:gd name="connsiteY10" fmla="*/ 85725 h 190500"/>
                        <a:gd name="connsiteX11" fmla="*/ 47625 w 150018"/>
                        <a:gd name="connsiteY11" fmla="*/ 78581 h 190500"/>
                        <a:gd name="connsiteX12" fmla="*/ 40481 w 150018"/>
                        <a:gd name="connsiteY12" fmla="*/ 73819 h 190500"/>
                        <a:gd name="connsiteX13" fmla="*/ 26193 w 150018"/>
                        <a:gd name="connsiteY13" fmla="*/ 61913 h 190500"/>
                        <a:gd name="connsiteX14" fmla="*/ 16668 w 150018"/>
                        <a:gd name="connsiteY14" fmla="*/ 47625 h 190500"/>
                        <a:gd name="connsiteX15" fmla="*/ 11906 w 150018"/>
                        <a:gd name="connsiteY15" fmla="*/ 40481 h 190500"/>
                        <a:gd name="connsiteX16" fmla="*/ 4762 w 150018"/>
                        <a:gd name="connsiteY16" fmla="*/ 19050 h 190500"/>
                        <a:gd name="connsiteX17" fmla="*/ 2381 w 150018"/>
                        <a:gd name="connsiteY17" fmla="*/ 11906 h 190500"/>
                        <a:gd name="connsiteX18" fmla="*/ 0 w 150018"/>
                        <a:gd name="connsiteY18" fmla="*/ 4763 h 190500"/>
                        <a:gd name="connsiteX19" fmla="*/ 0 w 150018"/>
                        <a:gd name="connsiteY19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21443 w 150018"/>
                        <a:gd name="connsiteY3" fmla="*/ 171450 h 190500"/>
                        <a:gd name="connsiteX4" fmla="*/ 107156 w 150018"/>
                        <a:gd name="connsiteY4" fmla="*/ 157163 h 190500"/>
                        <a:gd name="connsiteX5" fmla="*/ 90487 w 150018"/>
                        <a:gd name="connsiteY5" fmla="*/ 128588 h 190500"/>
                        <a:gd name="connsiteX6" fmla="*/ 73818 w 150018"/>
                        <a:gd name="connsiteY6" fmla="*/ 109538 h 190500"/>
                        <a:gd name="connsiteX7" fmla="*/ 69056 w 150018"/>
                        <a:gd name="connsiteY7" fmla="*/ 102394 h 190500"/>
                        <a:gd name="connsiteX8" fmla="*/ 61912 w 150018"/>
                        <a:gd name="connsiteY8" fmla="*/ 97631 h 190500"/>
                        <a:gd name="connsiteX9" fmla="*/ 52387 w 150018"/>
                        <a:gd name="connsiteY9" fmla="*/ 85725 h 190500"/>
                        <a:gd name="connsiteX10" fmla="*/ 47625 w 150018"/>
                        <a:gd name="connsiteY10" fmla="*/ 78581 h 190500"/>
                        <a:gd name="connsiteX11" fmla="*/ 40481 w 150018"/>
                        <a:gd name="connsiteY11" fmla="*/ 73819 h 190500"/>
                        <a:gd name="connsiteX12" fmla="*/ 26193 w 150018"/>
                        <a:gd name="connsiteY12" fmla="*/ 61913 h 190500"/>
                        <a:gd name="connsiteX13" fmla="*/ 16668 w 150018"/>
                        <a:gd name="connsiteY13" fmla="*/ 47625 h 190500"/>
                        <a:gd name="connsiteX14" fmla="*/ 11906 w 150018"/>
                        <a:gd name="connsiteY14" fmla="*/ 40481 h 190500"/>
                        <a:gd name="connsiteX15" fmla="*/ 4762 w 150018"/>
                        <a:gd name="connsiteY15" fmla="*/ 19050 h 190500"/>
                        <a:gd name="connsiteX16" fmla="*/ 2381 w 150018"/>
                        <a:gd name="connsiteY16" fmla="*/ 11906 h 190500"/>
                        <a:gd name="connsiteX17" fmla="*/ 0 w 150018"/>
                        <a:gd name="connsiteY17" fmla="*/ 4763 h 190500"/>
                        <a:gd name="connsiteX18" fmla="*/ 0 w 150018"/>
                        <a:gd name="connsiteY18" fmla="*/ 0 h 190500"/>
                        <a:gd name="connsiteX0" fmla="*/ 150018 w 150018"/>
                        <a:gd name="connsiteY0" fmla="*/ 190500 h 190500"/>
                        <a:gd name="connsiteX1" fmla="*/ 142875 w 150018"/>
                        <a:gd name="connsiteY1" fmla="*/ 188119 h 190500"/>
                        <a:gd name="connsiteX2" fmla="*/ 128587 w 150018"/>
                        <a:gd name="connsiteY2" fmla="*/ 176213 h 190500"/>
                        <a:gd name="connsiteX3" fmla="*/ 107156 w 150018"/>
                        <a:gd name="connsiteY3" fmla="*/ 157163 h 190500"/>
                        <a:gd name="connsiteX4" fmla="*/ 90487 w 150018"/>
                        <a:gd name="connsiteY4" fmla="*/ 128588 h 190500"/>
                        <a:gd name="connsiteX5" fmla="*/ 73818 w 150018"/>
                        <a:gd name="connsiteY5" fmla="*/ 109538 h 190500"/>
                        <a:gd name="connsiteX6" fmla="*/ 69056 w 150018"/>
                        <a:gd name="connsiteY6" fmla="*/ 102394 h 190500"/>
                        <a:gd name="connsiteX7" fmla="*/ 61912 w 150018"/>
                        <a:gd name="connsiteY7" fmla="*/ 97631 h 190500"/>
                        <a:gd name="connsiteX8" fmla="*/ 52387 w 150018"/>
                        <a:gd name="connsiteY8" fmla="*/ 85725 h 190500"/>
                        <a:gd name="connsiteX9" fmla="*/ 47625 w 150018"/>
                        <a:gd name="connsiteY9" fmla="*/ 78581 h 190500"/>
                        <a:gd name="connsiteX10" fmla="*/ 40481 w 150018"/>
                        <a:gd name="connsiteY10" fmla="*/ 73819 h 190500"/>
                        <a:gd name="connsiteX11" fmla="*/ 26193 w 150018"/>
                        <a:gd name="connsiteY11" fmla="*/ 61913 h 190500"/>
                        <a:gd name="connsiteX12" fmla="*/ 16668 w 150018"/>
                        <a:gd name="connsiteY12" fmla="*/ 47625 h 190500"/>
                        <a:gd name="connsiteX13" fmla="*/ 11906 w 150018"/>
                        <a:gd name="connsiteY13" fmla="*/ 40481 h 190500"/>
                        <a:gd name="connsiteX14" fmla="*/ 4762 w 150018"/>
                        <a:gd name="connsiteY14" fmla="*/ 19050 h 190500"/>
                        <a:gd name="connsiteX15" fmla="*/ 2381 w 150018"/>
                        <a:gd name="connsiteY15" fmla="*/ 11906 h 190500"/>
                        <a:gd name="connsiteX16" fmla="*/ 0 w 150018"/>
                        <a:gd name="connsiteY16" fmla="*/ 4763 h 190500"/>
                        <a:gd name="connsiteX17" fmla="*/ 0 w 150018"/>
                        <a:gd name="connsiteY17" fmla="*/ 0 h 190500"/>
                        <a:gd name="connsiteX0" fmla="*/ 150018 w 150018"/>
                        <a:gd name="connsiteY0" fmla="*/ 190500 h 190500"/>
                        <a:gd name="connsiteX1" fmla="*/ 128587 w 150018"/>
                        <a:gd name="connsiteY1" fmla="*/ 176213 h 190500"/>
                        <a:gd name="connsiteX2" fmla="*/ 107156 w 150018"/>
                        <a:gd name="connsiteY2" fmla="*/ 157163 h 190500"/>
                        <a:gd name="connsiteX3" fmla="*/ 90487 w 150018"/>
                        <a:gd name="connsiteY3" fmla="*/ 128588 h 190500"/>
                        <a:gd name="connsiteX4" fmla="*/ 73818 w 150018"/>
                        <a:gd name="connsiteY4" fmla="*/ 109538 h 190500"/>
                        <a:gd name="connsiteX5" fmla="*/ 69056 w 150018"/>
                        <a:gd name="connsiteY5" fmla="*/ 102394 h 190500"/>
                        <a:gd name="connsiteX6" fmla="*/ 61912 w 150018"/>
                        <a:gd name="connsiteY6" fmla="*/ 97631 h 190500"/>
                        <a:gd name="connsiteX7" fmla="*/ 52387 w 150018"/>
                        <a:gd name="connsiteY7" fmla="*/ 85725 h 190500"/>
                        <a:gd name="connsiteX8" fmla="*/ 47625 w 150018"/>
                        <a:gd name="connsiteY8" fmla="*/ 78581 h 190500"/>
                        <a:gd name="connsiteX9" fmla="*/ 40481 w 150018"/>
                        <a:gd name="connsiteY9" fmla="*/ 73819 h 190500"/>
                        <a:gd name="connsiteX10" fmla="*/ 26193 w 150018"/>
                        <a:gd name="connsiteY10" fmla="*/ 61913 h 190500"/>
                        <a:gd name="connsiteX11" fmla="*/ 16668 w 150018"/>
                        <a:gd name="connsiteY11" fmla="*/ 47625 h 190500"/>
                        <a:gd name="connsiteX12" fmla="*/ 11906 w 150018"/>
                        <a:gd name="connsiteY12" fmla="*/ 40481 h 190500"/>
                        <a:gd name="connsiteX13" fmla="*/ 4762 w 150018"/>
                        <a:gd name="connsiteY13" fmla="*/ 19050 h 190500"/>
                        <a:gd name="connsiteX14" fmla="*/ 2381 w 150018"/>
                        <a:gd name="connsiteY14" fmla="*/ 11906 h 190500"/>
                        <a:gd name="connsiteX15" fmla="*/ 0 w 150018"/>
                        <a:gd name="connsiteY15" fmla="*/ 4763 h 190500"/>
                        <a:gd name="connsiteX16" fmla="*/ 0 w 150018"/>
                        <a:gd name="connsiteY16" fmla="*/ 0 h 190500"/>
                        <a:gd name="connsiteX0" fmla="*/ 128587 w 128587"/>
                        <a:gd name="connsiteY0" fmla="*/ 176213 h 176213"/>
                        <a:gd name="connsiteX1" fmla="*/ 107156 w 128587"/>
                        <a:gd name="connsiteY1" fmla="*/ 157163 h 176213"/>
                        <a:gd name="connsiteX2" fmla="*/ 90487 w 128587"/>
                        <a:gd name="connsiteY2" fmla="*/ 128588 h 176213"/>
                        <a:gd name="connsiteX3" fmla="*/ 73818 w 128587"/>
                        <a:gd name="connsiteY3" fmla="*/ 109538 h 176213"/>
                        <a:gd name="connsiteX4" fmla="*/ 69056 w 128587"/>
                        <a:gd name="connsiteY4" fmla="*/ 102394 h 176213"/>
                        <a:gd name="connsiteX5" fmla="*/ 61912 w 128587"/>
                        <a:gd name="connsiteY5" fmla="*/ 97631 h 176213"/>
                        <a:gd name="connsiteX6" fmla="*/ 52387 w 128587"/>
                        <a:gd name="connsiteY6" fmla="*/ 85725 h 176213"/>
                        <a:gd name="connsiteX7" fmla="*/ 47625 w 128587"/>
                        <a:gd name="connsiteY7" fmla="*/ 78581 h 176213"/>
                        <a:gd name="connsiteX8" fmla="*/ 40481 w 128587"/>
                        <a:gd name="connsiteY8" fmla="*/ 73819 h 176213"/>
                        <a:gd name="connsiteX9" fmla="*/ 26193 w 128587"/>
                        <a:gd name="connsiteY9" fmla="*/ 61913 h 176213"/>
                        <a:gd name="connsiteX10" fmla="*/ 16668 w 128587"/>
                        <a:gd name="connsiteY10" fmla="*/ 47625 h 176213"/>
                        <a:gd name="connsiteX11" fmla="*/ 11906 w 128587"/>
                        <a:gd name="connsiteY11" fmla="*/ 40481 h 176213"/>
                        <a:gd name="connsiteX12" fmla="*/ 4762 w 128587"/>
                        <a:gd name="connsiteY12" fmla="*/ 19050 h 176213"/>
                        <a:gd name="connsiteX13" fmla="*/ 2381 w 128587"/>
                        <a:gd name="connsiteY13" fmla="*/ 11906 h 176213"/>
                        <a:gd name="connsiteX14" fmla="*/ 0 w 128587"/>
                        <a:gd name="connsiteY14" fmla="*/ 4763 h 176213"/>
                        <a:gd name="connsiteX15" fmla="*/ 0 w 128587"/>
                        <a:gd name="connsiteY15" fmla="*/ 0 h 176213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7625 w 119062"/>
                        <a:gd name="connsiteY7" fmla="*/ 78581 h 169069"/>
                        <a:gd name="connsiteX8" fmla="*/ 40481 w 119062"/>
                        <a:gd name="connsiteY8" fmla="*/ 73819 h 169069"/>
                        <a:gd name="connsiteX9" fmla="*/ 26193 w 119062"/>
                        <a:gd name="connsiteY9" fmla="*/ 61913 h 169069"/>
                        <a:gd name="connsiteX10" fmla="*/ 16668 w 119062"/>
                        <a:gd name="connsiteY10" fmla="*/ 47625 h 169069"/>
                        <a:gd name="connsiteX11" fmla="*/ 11906 w 119062"/>
                        <a:gd name="connsiteY11" fmla="*/ 40481 h 169069"/>
                        <a:gd name="connsiteX12" fmla="*/ 4762 w 119062"/>
                        <a:gd name="connsiteY12" fmla="*/ 19050 h 169069"/>
                        <a:gd name="connsiteX13" fmla="*/ 2381 w 119062"/>
                        <a:gd name="connsiteY13" fmla="*/ 11906 h 169069"/>
                        <a:gd name="connsiteX14" fmla="*/ 0 w 119062"/>
                        <a:gd name="connsiteY14" fmla="*/ 4763 h 169069"/>
                        <a:gd name="connsiteX15" fmla="*/ 0 w 119062"/>
                        <a:gd name="connsiteY15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40481 w 119062"/>
                        <a:gd name="connsiteY7" fmla="*/ 73819 h 169069"/>
                        <a:gd name="connsiteX8" fmla="*/ 26193 w 119062"/>
                        <a:gd name="connsiteY8" fmla="*/ 61913 h 169069"/>
                        <a:gd name="connsiteX9" fmla="*/ 16668 w 119062"/>
                        <a:gd name="connsiteY9" fmla="*/ 47625 h 169069"/>
                        <a:gd name="connsiteX10" fmla="*/ 11906 w 119062"/>
                        <a:gd name="connsiteY10" fmla="*/ 40481 h 169069"/>
                        <a:gd name="connsiteX11" fmla="*/ 4762 w 119062"/>
                        <a:gd name="connsiteY11" fmla="*/ 19050 h 169069"/>
                        <a:gd name="connsiteX12" fmla="*/ 2381 w 119062"/>
                        <a:gd name="connsiteY12" fmla="*/ 11906 h 169069"/>
                        <a:gd name="connsiteX13" fmla="*/ 0 w 119062"/>
                        <a:gd name="connsiteY13" fmla="*/ 4763 h 169069"/>
                        <a:gd name="connsiteX14" fmla="*/ 0 w 119062"/>
                        <a:gd name="connsiteY14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9056 w 119062"/>
                        <a:gd name="connsiteY4" fmla="*/ 102394 h 169069"/>
                        <a:gd name="connsiteX5" fmla="*/ 61912 w 119062"/>
                        <a:gd name="connsiteY5" fmla="*/ 97631 h 169069"/>
                        <a:gd name="connsiteX6" fmla="*/ 52387 w 119062"/>
                        <a:gd name="connsiteY6" fmla="*/ 85725 h 169069"/>
                        <a:gd name="connsiteX7" fmla="*/ 26193 w 119062"/>
                        <a:gd name="connsiteY7" fmla="*/ 61913 h 169069"/>
                        <a:gd name="connsiteX8" fmla="*/ 16668 w 119062"/>
                        <a:gd name="connsiteY8" fmla="*/ 47625 h 169069"/>
                        <a:gd name="connsiteX9" fmla="*/ 11906 w 119062"/>
                        <a:gd name="connsiteY9" fmla="*/ 40481 h 169069"/>
                        <a:gd name="connsiteX10" fmla="*/ 4762 w 119062"/>
                        <a:gd name="connsiteY10" fmla="*/ 19050 h 169069"/>
                        <a:gd name="connsiteX11" fmla="*/ 2381 w 119062"/>
                        <a:gd name="connsiteY11" fmla="*/ 11906 h 169069"/>
                        <a:gd name="connsiteX12" fmla="*/ 0 w 119062"/>
                        <a:gd name="connsiteY12" fmla="*/ 4763 h 169069"/>
                        <a:gd name="connsiteX13" fmla="*/ 0 w 119062"/>
                        <a:gd name="connsiteY13" fmla="*/ 0 h 169069"/>
                        <a:gd name="connsiteX0" fmla="*/ 119062 w 119062"/>
                        <a:gd name="connsiteY0" fmla="*/ 169069 h 169069"/>
                        <a:gd name="connsiteX1" fmla="*/ 107156 w 119062"/>
                        <a:gd name="connsiteY1" fmla="*/ 157163 h 169069"/>
                        <a:gd name="connsiteX2" fmla="*/ 90487 w 119062"/>
                        <a:gd name="connsiteY2" fmla="*/ 128588 h 169069"/>
                        <a:gd name="connsiteX3" fmla="*/ 73818 w 119062"/>
                        <a:gd name="connsiteY3" fmla="*/ 109538 h 169069"/>
                        <a:gd name="connsiteX4" fmla="*/ 61912 w 119062"/>
                        <a:gd name="connsiteY4" fmla="*/ 97631 h 169069"/>
                        <a:gd name="connsiteX5" fmla="*/ 52387 w 119062"/>
                        <a:gd name="connsiteY5" fmla="*/ 85725 h 169069"/>
                        <a:gd name="connsiteX6" fmla="*/ 26193 w 119062"/>
                        <a:gd name="connsiteY6" fmla="*/ 61913 h 169069"/>
                        <a:gd name="connsiteX7" fmla="*/ 16668 w 119062"/>
                        <a:gd name="connsiteY7" fmla="*/ 47625 h 169069"/>
                        <a:gd name="connsiteX8" fmla="*/ 11906 w 119062"/>
                        <a:gd name="connsiteY8" fmla="*/ 40481 h 169069"/>
                        <a:gd name="connsiteX9" fmla="*/ 4762 w 119062"/>
                        <a:gd name="connsiteY9" fmla="*/ 19050 h 169069"/>
                        <a:gd name="connsiteX10" fmla="*/ 2381 w 119062"/>
                        <a:gd name="connsiteY10" fmla="*/ 11906 h 169069"/>
                        <a:gd name="connsiteX11" fmla="*/ 0 w 119062"/>
                        <a:gd name="connsiteY11" fmla="*/ 4763 h 169069"/>
                        <a:gd name="connsiteX12" fmla="*/ 0 w 119062"/>
                        <a:gd name="connsiteY12" fmla="*/ 0 h 169069"/>
                        <a:gd name="connsiteX0" fmla="*/ 116680 w 116680"/>
                        <a:gd name="connsiteY0" fmla="*/ 78581 h 158653"/>
                        <a:gd name="connsiteX1" fmla="*/ 107156 w 116680"/>
                        <a:gd name="connsiteY1" fmla="*/ 157163 h 158653"/>
                        <a:gd name="connsiteX2" fmla="*/ 90487 w 116680"/>
                        <a:gd name="connsiteY2" fmla="*/ 128588 h 158653"/>
                        <a:gd name="connsiteX3" fmla="*/ 73818 w 116680"/>
                        <a:gd name="connsiteY3" fmla="*/ 109538 h 158653"/>
                        <a:gd name="connsiteX4" fmla="*/ 61912 w 116680"/>
                        <a:gd name="connsiteY4" fmla="*/ 97631 h 158653"/>
                        <a:gd name="connsiteX5" fmla="*/ 52387 w 116680"/>
                        <a:gd name="connsiteY5" fmla="*/ 85725 h 158653"/>
                        <a:gd name="connsiteX6" fmla="*/ 26193 w 116680"/>
                        <a:gd name="connsiteY6" fmla="*/ 61913 h 158653"/>
                        <a:gd name="connsiteX7" fmla="*/ 16668 w 116680"/>
                        <a:gd name="connsiteY7" fmla="*/ 47625 h 158653"/>
                        <a:gd name="connsiteX8" fmla="*/ 11906 w 116680"/>
                        <a:gd name="connsiteY8" fmla="*/ 40481 h 158653"/>
                        <a:gd name="connsiteX9" fmla="*/ 4762 w 116680"/>
                        <a:gd name="connsiteY9" fmla="*/ 19050 h 158653"/>
                        <a:gd name="connsiteX10" fmla="*/ 2381 w 116680"/>
                        <a:gd name="connsiteY10" fmla="*/ 11906 h 158653"/>
                        <a:gd name="connsiteX11" fmla="*/ 0 w 116680"/>
                        <a:gd name="connsiteY11" fmla="*/ 4763 h 158653"/>
                        <a:gd name="connsiteX12" fmla="*/ 0 w 116680"/>
                        <a:gd name="connsiteY12" fmla="*/ 0 h 158653"/>
                        <a:gd name="connsiteX0" fmla="*/ 116680 w 116680"/>
                        <a:gd name="connsiteY0" fmla="*/ 78581 h 129065"/>
                        <a:gd name="connsiteX1" fmla="*/ 97631 w 116680"/>
                        <a:gd name="connsiteY1" fmla="*/ 88106 h 129065"/>
                        <a:gd name="connsiteX2" fmla="*/ 90487 w 116680"/>
                        <a:gd name="connsiteY2" fmla="*/ 128588 h 129065"/>
                        <a:gd name="connsiteX3" fmla="*/ 73818 w 116680"/>
                        <a:gd name="connsiteY3" fmla="*/ 109538 h 129065"/>
                        <a:gd name="connsiteX4" fmla="*/ 61912 w 116680"/>
                        <a:gd name="connsiteY4" fmla="*/ 97631 h 129065"/>
                        <a:gd name="connsiteX5" fmla="*/ 52387 w 116680"/>
                        <a:gd name="connsiteY5" fmla="*/ 85725 h 129065"/>
                        <a:gd name="connsiteX6" fmla="*/ 26193 w 116680"/>
                        <a:gd name="connsiteY6" fmla="*/ 61913 h 129065"/>
                        <a:gd name="connsiteX7" fmla="*/ 16668 w 116680"/>
                        <a:gd name="connsiteY7" fmla="*/ 47625 h 129065"/>
                        <a:gd name="connsiteX8" fmla="*/ 11906 w 116680"/>
                        <a:gd name="connsiteY8" fmla="*/ 40481 h 129065"/>
                        <a:gd name="connsiteX9" fmla="*/ 4762 w 116680"/>
                        <a:gd name="connsiteY9" fmla="*/ 19050 h 129065"/>
                        <a:gd name="connsiteX10" fmla="*/ 2381 w 116680"/>
                        <a:gd name="connsiteY10" fmla="*/ 11906 h 129065"/>
                        <a:gd name="connsiteX11" fmla="*/ 0 w 116680"/>
                        <a:gd name="connsiteY11" fmla="*/ 4763 h 129065"/>
                        <a:gd name="connsiteX12" fmla="*/ 0 w 116680"/>
                        <a:gd name="connsiteY12" fmla="*/ 0 h 129065"/>
                        <a:gd name="connsiteX0" fmla="*/ 116680 w 116680"/>
                        <a:gd name="connsiteY0" fmla="*/ 78581 h 128602"/>
                        <a:gd name="connsiteX1" fmla="*/ 97631 w 116680"/>
                        <a:gd name="connsiteY1" fmla="*/ 88106 h 128602"/>
                        <a:gd name="connsiteX2" fmla="*/ 90487 w 116680"/>
                        <a:gd name="connsiteY2" fmla="*/ 128588 h 128602"/>
                        <a:gd name="connsiteX3" fmla="*/ 73818 w 116680"/>
                        <a:gd name="connsiteY3" fmla="*/ 83344 h 128602"/>
                        <a:gd name="connsiteX4" fmla="*/ 61912 w 116680"/>
                        <a:gd name="connsiteY4" fmla="*/ 97631 h 128602"/>
                        <a:gd name="connsiteX5" fmla="*/ 52387 w 116680"/>
                        <a:gd name="connsiteY5" fmla="*/ 85725 h 128602"/>
                        <a:gd name="connsiteX6" fmla="*/ 26193 w 116680"/>
                        <a:gd name="connsiteY6" fmla="*/ 61913 h 128602"/>
                        <a:gd name="connsiteX7" fmla="*/ 16668 w 116680"/>
                        <a:gd name="connsiteY7" fmla="*/ 47625 h 128602"/>
                        <a:gd name="connsiteX8" fmla="*/ 11906 w 116680"/>
                        <a:gd name="connsiteY8" fmla="*/ 40481 h 128602"/>
                        <a:gd name="connsiteX9" fmla="*/ 4762 w 116680"/>
                        <a:gd name="connsiteY9" fmla="*/ 19050 h 128602"/>
                        <a:gd name="connsiteX10" fmla="*/ 2381 w 116680"/>
                        <a:gd name="connsiteY10" fmla="*/ 11906 h 128602"/>
                        <a:gd name="connsiteX11" fmla="*/ 0 w 116680"/>
                        <a:gd name="connsiteY11" fmla="*/ 4763 h 128602"/>
                        <a:gd name="connsiteX12" fmla="*/ 0 w 116680"/>
                        <a:gd name="connsiteY12" fmla="*/ 0 h 128602"/>
                        <a:gd name="connsiteX0" fmla="*/ 116680 w 116680"/>
                        <a:gd name="connsiteY0" fmla="*/ 78581 h 128602"/>
                        <a:gd name="connsiteX1" fmla="*/ 97631 w 116680"/>
                        <a:gd name="connsiteY1" fmla="*/ 88106 h 128602"/>
                        <a:gd name="connsiteX2" fmla="*/ 90487 w 116680"/>
                        <a:gd name="connsiteY2" fmla="*/ 128588 h 128602"/>
                        <a:gd name="connsiteX3" fmla="*/ 73818 w 116680"/>
                        <a:gd name="connsiteY3" fmla="*/ 83344 h 128602"/>
                        <a:gd name="connsiteX4" fmla="*/ 59531 w 116680"/>
                        <a:gd name="connsiteY4" fmla="*/ 88106 h 128602"/>
                        <a:gd name="connsiteX5" fmla="*/ 52387 w 116680"/>
                        <a:gd name="connsiteY5" fmla="*/ 85725 h 128602"/>
                        <a:gd name="connsiteX6" fmla="*/ 26193 w 116680"/>
                        <a:gd name="connsiteY6" fmla="*/ 61913 h 128602"/>
                        <a:gd name="connsiteX7" fmla="*/ 16668 w 116680"/>
                        <a:gd name="connsiteY7" fmla="*/ 47625 h 128602"/>
                        <a:gd name="connsiteX8" fmla="*/ 11906 w 116680"/>
                        <a:gd name="connsiteY8" fmla="*/ 40481 h 128602"/>
                        <a:gd name="connsiteX9" fmla="*/ 4762 w 116680"/>
                        <a:gd name="connsiteY9" fmla="*/ 19050 h 128602"/>
                        <a:gd name="connsiteX10" fmla="*/ 2381 w 116680"/>
                        <a:gd name="connsiteY10" fmla="*/ 11906 h 128602"/>
                        <a:gd name="connsiteX11" fmla="*/ 0 w 116680"/>
                        <a:gd name="connsiteY11" fmla="*/ 4763 h 128602"/>
                        <a:gd name="connsiteX12" fmla="*/ 0 w 116680"/>
                        <a:gd name="connsiteY12" fmla="*/ 0 h 128602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11906 w 116680"/>
                        <a:gd name="connsiteY7" fmla="*/ 40481 h 89140"/>
                        <a:gd name="connsiteX8" fmla="*/ 4762 w 116680"/>
                        <a:gd name="connsiteY8" fmla="*/ 19050 h 89140"/>
                        <a:gd name="connsiteX9" fmla="*/ 2381 w 116680"/>
                        <a:gd name="connsiteY9" fmla="*/ 11906 h 89140"/>
                        <a:gd name="connsiteX10" fmla="*/ 0 w 116680"/>
                        <a:gd name="connsiteY10" fmla="*/ 4763 h 89140"/>
                        <a:gd name="connsiteX11" fmla="*/ 0 w 116680"/>
                        <a:gd name="connsiteY11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4762 w 116680"/>
                        <a:gd name="connsiteY7" fmla="*/ 19050 h 89140"/>
                        <a:gd name="connsiteX8" fmla="*/ 2381 w 116680"/>
                        <a:gd name="connsiteY8" fmla="*/ 11906 h 89140"/>
                        <a:gd name="connsiteX9" fmla="*/ 0 w 116680"/>
                        <a:gd name="connsiteY9" fmla="*/ 4763 h 89140"/>
                        <a:gd name="connsiteX10" fmla="*/ 0 w 116680"/>
                        <a:gd name="connsiteY10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2381 w 116680"/>
                        <a:gd name="connsiteY7" fmla="*/ 11906 h 89140"/>
                        <a:gd name="connsiteX8" fmla="*/ 0 w 116680"/>
                        <a:gd name="connsiteY8" fmla="*/ 4763 h 89140"/>
                        <a:gd name="connsiteX9" fmla="*/ 0 w 116680"/>
                        <a:gd name="connsiteY9" fmla="*/ 0 h 89140"/>
                        <a:gd name="connsiteX0" fmla="*/ 116680 w 116680"/>
                        <a:gd name="connsiteY0" fmla="*/ 78581 h 89140"/>
                        <a:gd name="connsiteX1" fmla="*/ 97631 w 116680"/>
                        <a:gd name="connsiteY1" fmla="*/ 88106 h 89140"/>
                        <a:gd name="connsiteX2" fmla="*/ 73818 w 116680"/>
                        <a:gd name="connsiteY2" fmla="*/ 83344 h 89140"/>
                        <a:gd name="connsiteX3" fmla="*/ 59531 w 116680"/>
                        <a:gd name="connsiteY3" fmla="*/ 88106 h 89140"/>
                        <a:gd name="connsiteX4" fmla="*/ 52387 w 116680"/>
                        <a:gd name="connsiteY4" fmla="*/ 85725 h 89140"/>
                        <a:gd name="connsiteX5" fmla="*/ 26193 w 116680"/>
                        <a:gd name="connsiteY5" fmla="*/ 61913 h 89140"/>
                        <a:gd name="connsiteX6" fmla="*/ 16668 w 116680"/>
                        <a:gd name="connsiteY6" fmla="*/ 47625 h 89140"/>
                        <a:gd name="connsiteX7" fmla="*/ 2381 w 116680"/>
                        <a:gd name="connsiteY7" fmla="*/ 11906 h 89140"/>
                        <a:gd name="connsiteX8" fmla="*/ 0 w 116680"/>
                        <a:gd name="connsiteY8" fmla="*/ 0 h 89140"/>
                        <a:gd name="connsiteX0" fmla="*/ 114299 w 114299"/>
                        <a:gd name="connsiteY0" fmla="*/ 66675 h 77234"/>
                        <a:gd name="connsiteX1" fmla="*/ 95250 w 114299"/>
                        <a:gd name="connsiteY1" fmla="*/ 76200 h 77234"/>
                        <a:gd name="connsiteX2" fmla="*/ 71437 w 114299"/>
                        <a:gd name="connsiteY2" fmla="*/ 71438 h 77234"/>
                        <a:gd name="connsiteX3" fmla="*/ 57150 w 114299"/>
                        <a:gd name="connsiteY3" fmla="*/ 76200 h 77234"/>
                        <a:gd name="connsiteX4" fmla="*/ 50006 w 114299"/>
                        <a:gd name="connsiteY4" fmla="*/ 73819 h 77234"/>
                        <a:gd name="connsiteX5" fmla="*/ 23812 w 114299"/>
                        <a:gd name="connsiteY5" fmla="*/ 50007 h 77234"/>
                        <a:gd name="connsiteX6" fmla="*/ 14287 w 114299"/>
                        <a:gd name="connsiteY6" fmla="*/ 35719 h 77234"/>
                        <a:gd name="connsiteX7" fmla="*/ 0 w 114299"/>
                        <a:gd name="connsiteY7" fmla="*/ 0 h 77234"/>
                        <a:gd name="connsiteX0" fmla="*/ 114299 w 114299"/>
                        <a:gd name="connsiteY0" fmla="*/ 66675 h 77234"/>
                        <a:gd name="connsiteX1" fmla="*/ 95250 w 114299"/>
                        <a:gd name="connsiteY1" fmla="*/ 76200 h 77234"/>
                        <a:gd name="connsiteX2" fmla="*/ 71437 w 114299"/>
                        <a:gd name="connsiteY2" fmla="*/ 71438 h 77234"/>
                        <a:gd name="connsiteX3" fmla="*/ 57150 w 114299"/>
                        <a:gd name="connsiteY3" fmla="*/ 76200 h 77234"/>
                        <a:gd name="connsiteX4" fmla="*/ 50006 w 114299"/>
                        <a:gd name="connsiteY4" fmla="*/ 73819 h 77234"/>
                        <a:gd name="connsiteX5" fmla="*/ 40481 w 114299"/>
                        <a:gd name="connsiteY5" fmla="*/ 59532 h 77234"/>
                        <a:gd name="connsiteX6" fmla="*/ 14287 w 114299"/>
                        <a:gd name="connsiteY6" fmla="*/ 35719 h 77234"/>
                        <a:gd name="connsiteX7" fmla="*/ 0 w 114299"/>
                        <a:gd name="connsiteY7" fmla="*/ 0 h 77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299" h="77234">
                          <a:moveTo>
                            <a:pt x="114299" y="66675"/>
                          </a:moveTo>
                          <a:cubicBezTo>
                            <a:pt x="107155" y="61119"/>
                            <a:pt x="102394" y="75406"/>
                            <a:pt x="95250" y="76200"/>
                          </a:cubicBezTo>
                          <a:cubicBezTo>
                            <a:pt x="88106" y="76994"/>
                            <a:pt x="77787" y="71438"/>
                            <a:pt x="71437" y="71438"/>
                          </a:cubicBezTo>
                          <a:cubicBezTo>
                            <a:pt x="65087" y="71438"/>
                            <a:pt x="60722" y="80169"/>
                            <a:pt x="57150" y="76200"/>
                          </a:cubicBezTo>
                          <a:cubicBezTo>
                            <a:pt x="53578" y="72231"/>
                            <a:pt x="52784" y="76597"/>
                            <a:pt x="50006" y="73819"/>
                          </a:cubicBezTo>
                          <a:cubicBezTo>
                            <a:pt x="47228" y="71041"/>
                            <a:pt x="46434" y="65882"/>
                            <a:pt x="40481" y="59532"/>
                          </a:cubicBezTo>
                          <a:cubicBezTo>
                            <a:pt x="37306" y="54769"/>
                            <a:pt x="21034" y="45641"/>
                            <a:pt x="14287" y="35719"/>
                          </a:cubicBezTo>
                          <a:cubicBezTo>
                            <a:pt x="7540" y="25797"/>
                            <a:pt x="2778" y="7144"/>
                            <a:pt x="0" y="0"/>
                          </a:cubicBezTo>
                        </a:path>
                      </a:pathLst>
                    </a:custGeom>
                    <a:ln w="1905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31" name="Freeform 230"/>
                    <p:cNvSpPr/>
                    <p:nvPr/>
                  </p:nvSpPr>
                  <p:spPr>
                    <a:xfrm>
                      <a:off x="6227281" y="1692758"/>
                      <a:ext cx="95244" cy="74612"/>
                    </a:xfrm>
                    <a:custGeom>
                      <a:avLst/>
                      <a:gdLst>
                        <a:gd name="connsiteX0" fmla="*/ 0 w 95250"/>
                        <a:gd name="connsiteY0" fmla="*/ 73819 h 73819"/>
                        <a:gd name="connsiteX1" fmla="*/ 7144 w 95250"/>
                        <a:gd name="connsiteY1" fmla="*/ 38100 h 73819"/>
                        <a:gd name="connsiteX2" fmla="*/ 9525 w 95250"/>
                        <a:gd name="connsiteY2" fmla="*/ 30956 h 73819"/>
                        <a:gd name="connsiteX3" fmla="*/ 16669 w 95250"/>
                        <a:gd name="connsiteY3" fmla="*/ 28575 h 73819"/>
                        <a:gd name="connsiteX4" fmla="*/ 30956 w 95250"/>
                        <a:gd name="connsiteY4" fmla="*/ 19050 h 73819"/>
                        <a:gd name="connsiteX5" fmla="*/ 66675 w 95250"/>
                        <a:gd name="connsiteY5" fmla="*/ 7144 h 73819"/>
                        <a:gd name="connsiteX6" fmla="*/ 80962 w 95250"/>
                        <a:gd name="connsiteY6" fmla="*/ 2381 h 73819"/>
                        <a:gd name="connsiteX7" fmla="*/ 88106 w 95250"/>
                        <a:gd name="connsiteY7" fmla="*/ 0 h 73819"/>
                        <a:gd name="connsiteX8" fmla="*/ 95250 w 95250"/>
                        <a:gd name="connsiteY8" fmla="*/ 0 h 73819"/>
                        <a:gd name="connsiteX0" fmla="*/ 0 w 95250"/>
                        <a:gd name="connsiteY0" fmla="*/ 73819 h 73819"/>
                        <a:gd name="connsiteX1" fmla="*/ 7144 w 95250"/>
                        <a:gd name="connsiteY1" fmla="*/ 38100 h 73819"/>
                        <a:gd name="connsiteX2" fmla="*/ 9525 w 95250"/>
                        <a:gd name="connsiteY2" fmla="*/ 30956 h 73819"/>
                        <a:gd name="connsiteX3" fmla="*/ 16669 w 95250"/>
                        <a:gd name="connsiteY3" fmla="*/ 28575 h 73819"/>
                        <a:gd name="connsiteX4" fmla="*/ 30956 w 95250"/>
                        <a:gd name="connsiteY4" fmla="*/ 19050 h 73819"/>
                        <a:gd name="connsiteX5" fmla="*/ 59532 w 95250"/>
                        <a:gd name="connsiteY5" fmla="*/ 0 h 73819"/>
                        <a:gd name="connsiteX6" fmla="*/ 80962 w 95250"/>
                        <a:gd name="connsiteY6" fmla="*/ 2381 h 73819"/>
                        <a:gd name="connsiteX7" fmla="*/ 88106 w 95250"/>
                        <a:gd name="connsiteY7" fmla="*/ 0 h 73819"/>
                        <a:gd name="connsiteX8" fmla="*/ 95250 w 95250"/>
                        <a:gd name="connsiteY8" fmla="*/ 0 h 73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0" h="73819">
                          <a:moveTo>
                            <a:pt x="0" y="73819"/>
                          </a:moveTo>
                          <a:cubicBezTo>
                            <a:pt x="1995" y="59853"/>
                            <a:pt x="2549" y="51886"/>
                            <a:pt x="7144" y="38100"/>
                          </a:cubicBezTo>
                          <a:cubicBezTo>
                            <a:pt x="7938" y="35719"/>
                            <a:pt x="7750" y="32731"/>
                            <a:pt x="9525" y="30956"/>
                          </a:cubicBezTo>
                          <a:cubicBezTo>
                            <a:pt x="11300" y="29181"/>
                            <a:pt x="14288" y="29369"/>
                            <a:pt x="16669" y="28575"/>
                          </a:cubicBezTo>
                          <a:lnTo>
                            <a:pt x="30956" y="19050"/>
                          </a:lnTo>
                          <a:lnTo>
                            <a:pt x="59532" y="0"/>
                          </a:lnTo>
                          <a:cubicBezTo>
                            <a:pt x="66675" y="794"/>
                            <a:pt x="76200" y="2381"/>
                            <a:pt x="80962" y="2381"/>
                          </a:cubicBezTo>
                          <a:cubicBezTo>
                            <a:pt x="85724" y="2381"/>
                            <a:pt x="85596" y="0"/>
                            <a:pt x="88106" y="0"/>
                          </a:cubicBezTo>
                          <a:lnTo>
                            <a:pt x="95250" y="0"/>
                          </a:lnTo>
                        </a:path>
                      </a:pathLst>
                    </a:custGeom>
                    <a:ln w="1905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32" name="Freeform 231"/>
                    <p:cNvSpPr/>
                    <p:nvPr/>
                  </p:nvSpPr>
                  <p:spPr>
                    <a:xfrm>
                      <a:off x="6328875" y="1645133"/>
                      <a:ext cx="93657" cy="141287"/>
                    </a:xfrm>
                    <a:custGeom>
                      <a:avLst/>
                      <a:gdLst>
                        <a:gd name="connsiteX0" fmla="*/ 93378 w 93378"/>
                        <a:gd name="connsiteY0" fmla="*/ 0 h 204787"/>
                        <a:gd name="connsiteX1" fmla="*/ 81472 w 93378"/>
                        <a:gd name="connsiteY1" fmla="*/ 4762 h 204787"/>
                        <a:gd name="connsiteX2" fmla="*/ 74328 w 93378"/>
                        <a:gd name="connsiteY2" fmla="*/ 7144 h 204787"/>
                        <a:gd name="connsiteX3" fmla="*/ 60041 w 93378"/>
                        <a:gd name="connsiteY3" fmla="*/ 16669 h 204787"/>
                        <a:gd name="connsiteX4" fmla="*/ 52897 w 93378"/>
                        <a:gd name="connsiteY4" fmla="*/ 19050 h 204787"/>
                        <a:gd name="connsiteX5" fmla="*/ 45753 w 93378"/>
                        <a:gd name="connsiteY5" fmla="*/ 23812 h 204787"/>
                        <a:gd name="connsiteX6" fmla="*/ 31466 w 93378"/>
                        <a:gd name="connsiteY6" fmla="*/ 28575 h 204787"/>
                        <a:gd name="connsiteX7" fmla="*/ 24322 w 93378"/>
                        <a:gd name="connsiteY7" fmla="*/ 30956 h 204787"/>
                        <a:gd name="connsiteX8" fmla="*/ 2891 w 93378"/>
                        <a:gd name="connsiteY8" fmla="*/ 33337 h 204787"/>
                        <a:gd name="connsiteX9" fmla="*/ 510 w 93378"/>
                        <a:gd name="connsiteY9" fmla="*/ 40481 h 204787"/>
                        <a:gd name="connsiteX10" fmla="*/ 14797 w 93378"/>
                        <a:gd name="connsiteY10" fmla="*/ 45244 h 204787"/>
                        <a:gd name="connsiteX11" fmla="*/ 29085 w 93378"/>
                        <a:gd name="connsiteY11" fmla="*/ 52387 h 204787"/>
                        <a:gd name="connsiteX12" fmla="*/ 40991 w 93378"/>
                        <a:gd name="connsiteY12" fmla="*/ 64294 h 204787"/>
                        <a:gd name="connsiteX13" fmla="*/ 48135 w 93378"/>
                        <a:gd name="connsiteY13" fmla="*/ 69056 h 204787"/>
                        <a:gd name="connsiteX14" fmla="*/ 57660 w 93378"/>
                        <a:gd name="connsiteY14" fmla="*/ 83344 h 204787"/>
                        <a:gd name="connsiteX15" fmla="*/ 62422 w 93378"/>
                        <a:gd name="connsiteY15" fmla="*/ 90487 h 204787"/>
                        <a:gd name="connsiteX16" fmla="*/ 67185 w 93378"/>
                        <a:gd name="connsiteY16" fmla="*/ 104775 h 204787"/>
                        <a:gd name="connsiteX17" fmla="*/ 69566 w 93378"/>
                        <a:gd name="connsiteY17" fmla="*/ 111919 h 204787"/>
                        <a:gd name="connsiteX18" fmla="*/ 67185 w 93378"/>
                        <a:gd name="connsiteY18" fmla="*/ 140494 h 204787"/>
                        <a:gd name="connsiteX19" fmla="*/ 62422 w 93378"/>
                        <a:gd name="connsiteY19" fmla="*/ 154781 h 204787"/>
                        <a:gd name="connsiteX20" fmla="*/ 60041 w 93378"/>
                        <a:gd name="connsiteY20" fmla="*/ 164306 h 204787"/>
                        <a:gd name="connsiteX21" fmla="*/ 55278 w 93378"/>
                        <a:gd name="connsiteY21" fmla="*/ 178594 h 204787"/>
                        <a:gd name="connsiteX22" fmla="*/ 40991 w 93378"/>
                        <a:gd name="connsiteY22" fmla="*/ 190500 h 204787"/>
                        <a:gd name="connsiteX23" fmla="*/ 33847 w 93378"/>
                        <a:gd name="connsiteY23" fmla="*/ 192881 h 204787"/>
                        <a:gd name="connsiteX24" fmla="*/ 17178 w 93378"/>
                        <a:gd name="connsiteY24" fmla="*/ 204787 h 204787"/>
                        <a:gd name="connsiteX0" fmla="*/ 93378 w 93378"/>
                        <a:gd name="connsiteY0" fmla="*/ 0 h 204787"/>
                        <a:gd name="connsiteX1" fmla="*/ 81472 w 93378"/>
                        <a:gd name="connsiteY1" fmla="*/ 4762 h 204787"/>
                        <a:gd name="connsiteX2" fmla="*/ 74328 w 93378"/>
                        <a:gd name="connsiteY2" fmla="*/ 7144 h 204787"/>
                        <a:gd name="connsiteX3" fmla="*/ 60041 w 93378"/>
                        <a:gd name="connsiteY3" fmla="*/ 16669 h 204787"/>
                        <a:gd name="connsiteX4" fmla="*/ 52897 w 93378"/>
                        <a:gd name="connsiteY4" fmla="*/ 19050 h 204787"/>
                        <a:gd name="connsiteX5" fmla="*/ 45753 w 93378"/>
                        <a:gd name="connsiteY5" fmla="*/ 23812 h 204787"/>
                        <a:gd name="connsiteX6" fmla="*/ 31466 w 93378"/>
                        <a:gd name="connsiteY6" fmla="*/ 28575 h 204787"/>
                        <a:gd name="connsiteX7" fmla="*/ 24322 w 93378"/>
                        <a:gd name="connsiteY7" fmla="*/ 30956 h 204787"/>
                        <a:gd name="connsiteX8" fmla="*/ 2891 w 93378"/>
                        <a:gd name="connsiteY8" fmla="*/ 33337 h 204787"/>
                        <a:gd name="connsiteX9" fmla="*/ 510 w 93378"/>
                        <a:gd name="connsiteY9" fmla="*/ 40481 h 204787"/>
                        <a:gd name="connsiteX10" fmla="*/ 14797 w 93378"/>
                        <a:gd name="connsiteY10" fmla="*/ 45244 h 204787"/>
                        <a:gd name="connsiteX11" fmla="*/ 29085 w 93378"/>
                        <a:gd name="connsiteY11" fmla="*/ 52387 h 204787"/>
                        <a:gd name="connsiteX12" fmla="*/ 40991 w 93378"/>
                        <a:gd name="connsiteY12" fmla="*/ 64294 h 204787"/>
                        <a:gd name="connsiteX13" fmla="*/ 48135 w 93378"/>
                        <a:gd name="connsiteY13" fmla="*/ 69056 h 204787"/>
                        <a:gd name="connsiteX14" fmla="*/ 57660 w 93378"/>
                        <a:gd name="connsiteY14" fmla="*/ 83344 h 204787"/>
                        <a:gd name="connsiteX15" fmla="*/ 62422 w 93378"/>
                        <a:gd name="connsiteY15" fmla="*/ 90487 h 204787"/>
                        <a:gd name="connsiteX16" fmla="*/ 67185 w 93378"/>
                        <a:gd name="connsiteY16" fmla="*/ 104775 h 204787"/>
                        <a:gd name="connsiteX17" fmla="*/ 69566 w 93378"/>
                        <a:gd name="connsiteY17" fmla="*/ 111919 h 204787"/>
                        <a:gd name="connsiteX18" fmla="*/ 67185 w 93378"/>
                        <a:gd name="connsiteY18" fmla="*/ 140494 h 204787"/>
                        <a:gd name="connsiteX19" fmla="*/ 62422 w 93378"/>
                        <a:gd name="connsiteY19" fmla="*/ 154781 h 204787"/>
                        <a:gd name="connsiteX20" fmla="*/ 60041 w 93378"/>
                        <a:gd name="connsiteY20" fmla="*/ 164306 h 204787"/>
                        <a:gd name="connsiteX21" fmla="*/ 55278 w 93378"/>
                        <a:gd name="connsiteY21" fmla="*/ 178594 h 204787"/>
                        <a:gd name="connsiteX22" fmla="*/ 40991 w 93378"/>
                        <a:gd name="connsiteY22" fmla="*/ 190500 h 204787"/>
                        <a:gd name="connsiteX23" fmla="*/ 17178 w 93378"/>
                        <a:gd name="connsiteY23" fmla="*/ 204787 h 204787"/>
                        <a:gd name="connsiteX0" fmla="*/ 93378 w 93378"/>
                        <a:gd name="connsiteY0" fmla="*/ 0 h 190500"/>
                        <a:gd name="connsiteX1" fmla="*/ 81472 w 93378"/>
                        <a:gd name="connsiteY1" fmla="*/ 4762 h 190500"/>
                        <a:gd name="connsiteX2" fmla="*/ 74328 w 93378"/>
                        <a:gd name="connsiteY2" fmla="*/ 7144 h 190500"/>
                        <a:gd name="connsiteX3" fmla="*/ 60041 w 93378"/>
                        <a:gd name="connsiteY3" fmla="*/ 16669 h 190500"/>
                        <a:gd name="connsiteX4" fmla="*/ 52897 w 93378"/>
                        <a:gd name="connsiteY4" fmla="*/ 19050 h 190500"/>
                        <a:gd name="connsiteX5" fmla="*/ 45753 w 93378"/>
                        <a:gd name="connsiteY5" fmla="*/ 23812 h 190500"/>
                        <a:gd name="connsiteX6" fmla="*/ 31466 w 93378"/>
                        <a:gd name="connsiteY6" fmla="*/ 28575 h 190500"/>
                        <a:gd name="connsiteX7" fmla="*/ 24322 w 93378"/>
                        <a:gd name="connsiteY7" fmla="*/ 30956 h 190500"/>
                        <a:gd name="connsiteX8" fmla="*/ 2891 w 93378"/>
                        <a:gd name="connsiteY8" fmla="*/ 33337 h 190500"/>
                        <a:gd name="connsiteX9" fmla="*/ 510 w 93378"/>
                        <a:gd name="connsiteY9" fmla="*/ 40481 h 190500"/>
                        <a:gd name="connsiteX10" fmla="*/ 14797 w 93378"/>
                        <a:gd name="connsiteY10" fmla="*/ 45244 h 190500"/>
                        <a:gd name="connsiteX11" fmla="*/ 29085 w 93378"/>
                        <a:gd name="connsiteY11" fmla="*/ 52387 h 190500"/>
                        <a:gd name="connsiteX12" fmla="*/ 40991 w 93378"/>
                        <a:gd name="connsiteY12" fmla="*/ 64294 h 190500"/>
                        <a:gd name="connsiteX13" fmla="*/ 48135 w 93378"/>
                        <a:gd name="connsiteY13" fmla="*/ 69056 h 190500"/>
                        <a:gd name="connsiteX14" fmla="*/ 57660 w 93378"/>
                        <a:gd name="connsiteY14" fmla="*/ 83344 h 190500"/>
                        <a:gd name="connsiteX15" fmla="*/ 62422 w 93378"/>
                        <a:gd name="connsiteY15" fmla="*/ 90487 h 190500"/>
                        <a:gd name="connsiteX16" fmla="*/ 67185 w 93378"/>
                        <a:gd name="connsiteY16" fmla="*/ 104775 h 190500"/>
                        <a:gd name="connsiteX17" fmla="*/ 69566 w 93378"/>
                        <a:gd name="connsiteY17" fmla="*/ 111919 h 190500"/>
                        <a:gd name="connsiteX18" fmla="*/ 67185 w 93378"/>
                        <a:gd name="connsiteY18" fmla="*/ 140494 h 190500"/>
                        <a:gd name="connsiteX19" fmla="*/ 62422 w 93378"/>
                        <a:gd name="connsiteY19" fmla="*/ 154781 h 190500"/>
                        <a:gd name="connsiteX20" fmla="*/ 60041 w 93378"/>
                        <a:gd name="connsiteY20" fmla="*/ 164306 h 190500"/>
                        <a:gd name="connsiteX21" fmla="*/ 55278 w 93378"/>
                        <a:gd name="connsiteY21" fmla="*/ 178594 h 190500"/>
                        <a:gd name="connsiteX22" fmla="*/ 40991 w 93378"/>
                        <a:gd name="connsiteY22" fmla="*/ 190500 h 190500"/>
                        <a:gd name="connsiteX0" fmla="*/ 93378 w 93378"/>
                        <a:gd name="connsiteY0" fmla="*/ 0 h 178594"/>
                        <a:gd name="connsiteX1" fmla="*/ 81472 w 93378"/>
                        <a:gd name="connsiteY1" fmla="*/ 4762 h 178594"/>
                        <a:gd name="connsiteX2" fmla="*/ 74328 w 93378"/>
                        <a:gd name="connsiteY2" fmla="*/ 7144 h 178594"/>
                        <a:gd name="connsiteX3" fmla="*/ 60041 w 93378"/>
                        <a:gd name="connsiteY3" fmla="*/ 16669 h 178594"/>
                        <a:gd name="connsiteX4" fmla="*/ 52897 w 93378"/>
                        <a:gd name="connsiteY4" fmla="*/ 19050 h 178594"/>
                        <a:gd name="connsiteX5" fmla="*/ 45753 w 93378"/>
                        <a:gd name="connsiteY5" fmla="*/ 23812 h 178594"/>
                        <a:gd name="connsiteX6" fmla="*/ 31466 w 93378"/>
                        <a:gd name="connsiteY6" fmla="*/ 28575 h 178594"/>
                        <a:gd name="connsiteX7" fmla="*/ 24322 w 93378"/>
                        <a:gd name="connsiteY7" fmla="*/ 30956 h 178594"/>
                        <a:gd name="connsiteX8" fmla="*/ 2891 w 93378"/>
                        <a:gd name="connsiteY8" fmla="*/ 33337 h 178594"/>
                        <a:gd name="connsiteX9" fmla="*/ 510 w 93378"/>
                        <a:gd name="connsiteY9" fmla="*/ 40481 h 178594"/>
                        <a:gd name="connsiteX10" fmla="*/ 14797 w 93378"/>
                        <a:gd name="connsiteY10" fmla="*/ 45244 h 178594"/>
                        <a:gd name="connsiteX11" fmla="*/ 29085 w 93378"/>
                        <a:gd name="connsiteY11" fmla="*/ 52387 h 178594"/>
                        <a:gd name="connsiteX12" fmla="*/ 40991 w 93378"/>
                        <a:gd name="connsiteY12" fmla="*/ 64294 h 178594"/>
                        <a:gd name="connsiteX13" fmla="*/ 48135 w 93378"/>
                        <a:gd name="connsiteY13" fmla="*/ 69056 h 178594"/>
                        <a:gd name="connsiteX14" fmla="*/ 57660 w 93378"/>
                        <a:gd name="connsiteY14" fmla="*/ 83344 h 178594"/>
                        <a:gd name="connsiteX15" fmla="*/ 62422 w 93378"/>
                        <a:gd name="connsiteY15" fmla="*/ 90487 h 178594"/>
                        <a:gd name="connsiteX16" fmla="*/ 67185 w 93378"/>
                        <a:gd name="connsiteY16" fmla="*/ 104775 h 178594"/>
                        <a:gd name="connsiteX17" fmla="*/ 69566 w 93378"/>
                        <a:gd name="connsiteY17" fmla="*/ 111919 h 178594"/>
                        <a:gd name="connsiteX18" fmla="*/ 67185 w 93378"/>
                        <a:gd name="connsiteY18" fmla="*/ 140494 h 178594"/>
                        <a:gd name="connsiteX19" fmla="*/ 62422 w 93378"/>
                        <a:gd name="connsiteY19" fmla="*/ 154781 h 178594"/>
                        <a:gd name="connsiteX20" fmla="*/ 60041 w 93378"/>
                        <a:gd name="connsiteY20" fmla="*/ 164306 h 178594"/>
                        <a:gd name="connsiteX21" fmla="*/ 55278 w 93378"/>
                        <a:gd name="connsiteY21" fmla="*/ 178594 h 178594"/>
                        <a:gd name="connsiteX0" fmla="*/ 93378 w 93378"/>
                        <a:gd name="connsiteY0" fmla="*/ 0 h 164306"/>
                        <a:gd name="connsiteX1" fmla="*/ 81472 w 93378"/>
                        <a:gd name="connsiteY1" fmla="*/ 4762 h 164306"/>
                        <a:gd name="connsiteX2" fmla="*/ 74328 w 93378"/>
                        <a:gd name="connsiteY2" fmla="*/ 7144 h 164306"/>
                        <a:gd name="connsiteX3" fmla="*/ 60041 w 93378"/>
                        <a:gd name="connsiteY3" fmla="*/ 16669 h 164306"/>
                        <a:gd name="connsiteX4" fmla="*/ 52897 w 93378"/>
                        <a:gd name="connsiteY4" fmla="*/ 19050 h 164306"/>
                        <a:gd name="connsiteX5" fmla="*/ 45753 w 93378"/>
                        <a:gd name="connsiteY5" fmla="*/ 23812 h 164306"/>
                        <a:gd name="connsiteX6" fmla="*/ 31466 w 93378"/>
                        <a:gd name="connsiteY6" fmla="*/ 28575 h 164306"/>
                        <a:gd name="connsiteX7" fmla="*/ 24322 w 93378"/>
                        <a:gd name="connsiteY7" fmla="*/ 30956 h 164306"/>
                        <a:gd name="connsiteX8" fmla="*/ 2891 w 93378"/>
                        <a:gd name="connsiteY8" fmla="*/ 33337 h 164306"/>
                        <a:gd name="connsiteX9" fmla="*/ 510 w 93378"/>
                        <a:gd name="connsiteY9" fmla="*/ 40481 h 164306"/>
                        <a:gd name="connsiteX10" fmla="*/ 14797 w 93378"/>
                        <a:gd name="connsiteY10" fmla="*/ 45244 h 164306"/>
                        <a:gd name="connsiteX11" fmla="*/ 29085 w 93378"/>
                        <a:gd name="connsiteY11" fmla="*/ 52387 h 164306"/>
                        <a:gd name="connsiteX12" fmla="*/ 40991 w 93378"/>
                        <a:gd name="connsiteY12" fmla="*/ 64294 h 164306"/>
                        <a:gd name="connsiteX13" fmla="*/ 48135 w 93378"/>
                        <a:gd name="connsiteY13" fmla="*/ 69056 h 164306"/>
                        <a:gd name="connsiteX14" fmla="*/ 57660 w 93378"/>
                        <a:gd name="connsiteY14" fmla="*/ 83344 h 164306"/>
                        <a:gd name="connsiteX15" fmla="*/ 62422 w 93378"/>
                        <a:gd name="connsiteY15" fmla="*/ 90487 h 164306"/>
                        <a:gd name="connsiteX16" fmla="*/ 67185 w 93378"/>
                        <a:gd name="connsiteY16" fmla="*/ 104775 h 164306"/>
                        <a:gd name="connsiteX17" fmla="*/ 69566 w 93378"/>
                        <a:gd name="connsiteY17" fmla="*/ 111919 h 164306"/>
                        <a:gd name="connsiteX18" fmla="*/ 67185 w 93378"/>
                        <a:gd name="connsiteY18" fmla="*/ 140494 h 164306"/>
                        <a:gd name="connsiteX19" fmla="*/ 62422 w 93378"/>
                        <a:gd name="connsiteY19" fmla="*/ 154781 h 164306"/>
                        <a:gd name="connsiteX20" fmla="*/ 60041 w 93378"/>
                        <a:gd name="connsiteY20" fmla="*/ 164306 h 164306"/>
                        <a:gd name="connsiteX0" fmla="*/ 93378 w 93378"/>
                        <a:gd name="connsiteY0" fmla="*/ 0 h 154781"/>
                        <a:gd name="connsiteX1" fmla="*/ 81472 w 93378"/>
                        <a:gd name="connsiteY1" fmla="*/ 4762 h 154781"/>
                        <a:gd name="connsiteX2" fmla="*/ 74328 w 93378"/>
                        <a:gd name="connsiteY2" fmla="*/ 7144 h 154781"/>
                        <a:gd name="connsiteX3" fmla="*/ 60041 w 93378"/>
                        <a:gd name="connsiteY3" fmla="*/ 16669 h 154781"/>
                        <a:gd name="connsiteX4" fmla="*/ 52897 w 93378"/>
                        <a:gd name="connsiteY4" fmla="*/ 19050 h 154781"/>
                        <a:gd name="connsiteX5" fmla="*/ 45753 w 93378"/>
                        <a:gd name="connsiteY5" fmla="*/ 23812 h 154781"/>
                        <a:gd name="connsiteX6" fmla="*/ 31466 w 93378"/>
                        <a:gd name="connsiteY6" fmla="*/ 28575 h 154781"/>
                        <a:gd name="connsiteX7" fmla="*/ 24322 w 93378"/>
                        <a:gd name="connsiteY7" fmla="*/ 30956 h 154781"/>
                        <a:gd name="connsiteX8" fmla="*/ 2891 w 93378"/>
                        <a:gd name="connsiteY8" fmla="*/ 33337 h 154781"/>
                        <a:gd name="connsiteX9" fmla="*/ 510 w 93378"/>
                        <a:gd name="connsiteY9" fmla="*/ 40481 h 154781"/>
                        <a:gd name="connsiteX10" fmla="*/ 14797 w 93378"/>
                        <a:gd name="connsiteY10" fmla="*/ 45244 h 154781"/>
                        <a:gd name="connsiteX11" fmla="*/ 29085 w 93378"/>
                        <a:gd name="connsiteY11" fmla="*/ 52387 h 154781"/>
                        <a:gd name="connsiteX12" fmla="*/ 40991 w 93378"/>
                        <a:gd name="connsiteY12" fmla="*/ 64294 h 154781"/>
                        <a:gd name="connsiteX13" fmla="*/ 48135 w 93378"/>
                        <a:gd name="connsiteY13" fmla="*/ 69056 h 154781"/>
                        <a:gd name="connsiteX14" fmla="*/ 57660 w 93378"/>
                        <a:gd name="connsiteY14" fmla="*/ 83344 h 154781"/>
                        <a:gd name="connsiteX15" fmla="*/ 62422 w 93378"/>
                        <a:gd name="connsiteY15" fmla="*/ 90487 h 154781"/>
                        <a:gd name="connsiteX16" fmla="*/ 67185 w 93378"/>
                        <a:gd name="connsiteY16" fmla="*/ 104775 h 154781"/>
                        <a:gd name="connsiteX17" fmla="*/ 69566 w 93378"/>
                        <a:gd name="connsiteY17" fmla="*/ 111919 h 154781"/>
                        <a:gd name="connsiteX18" fmla="*/ 67185 w 93378"/>
                        <a:gd name="connsiteY18" fmla="*/ 140494 h 154781"/>
                        <a:gd name="connsiteX19" fmla="*/ 62422 w 93378"/>
                        <a:gd name="connsiteY19" fmla="*/ 154781 h 154781"/>
                        <a:gd name="connsiteX0" fmla="*/ 93378 w 93378"/>
                        <a:gd name="connsiteY0" fmla="*/ 0 h 140494"/>
                        <a:gd name="connsiteX1" fmla="*/ 81472 w 93378"/>
                        <a:gd name="connsiteY1" fmla="*/ 4762 h 140494"/>
                        <a:gd name="connsiteX2" fmla="*/ 74328 w 93378"/>
                        <a:gd name="connsiteY2" fmla="*/ 7144 h 140494"/>
                        <a:gd name="connsiteX3" fmla="*/ 60041 w 93378"/>
                        <a:gd name="connsiteY3" fmla="*/ 16669 h 140494"/>
                        <a:gd name="connsiteX4" fmla="*/ 52897 w 93378"/>
                        <a:gd name="connsiteY4" fmla="*/ 19050 h 140494"/>
                        <a:gd name="connsiteX5" fmla="*/ 45753 w 93378"/>
                        <a:gd name="connsiteY5" fmla="*/ 23812 h 140494"/>
                        <a:gd name="connsiteX6" fmla="*/ 31466 w 93378"/>
                        <a:gd name="connsiteY6" fmla="*/ 28575 h 140494"/>
                        <a:gd name="connsiteX7" fmla="*/ 24322 w 93378"/>
                        <a:gd name="connsiteY7" fmla="*/ 30956 h 140494"/>
                        <a:gd name="connsiteX8" fmla="*/ 2891 w 93378"/>
                        <a:gd name="connsiteY8" fmla="*/ 33337 h 140494"/>
                        <a:gd name="connsiteX9" fmla="*/ 510 w 93378"/>
                        <a:gd name="connsiteY9" fmla="*/ 40481 h 140494"/>
                        <a:gd name="connsiteX10" fmla="*/ 14797 w 93378"/>
                        <a:gd name="connsiteY10" fmla="*/ 45244 h 140494"/>
                        <a:gd name="connsiteX11" fmla="*/ 29085 w 93378"/>
                        <a:gd name="connsiteY11" fmla="*/ 52387 h 140494"/>
                        <a:gd name="connsiteX12" fmla="*/ 40991 w 93378"/>
                        <a:gd name="connsiteY12" fmla="*/ 64294 h 140494"/>
                        <a:gd name="connsiteX13" fmla="*/ 48135 w 93378"/>
                        <a:gd name="connsiteY13" fmla="*/ 69056 h 140494"/>
                        <a:gd name="connsiteX14" fmla="*/ 57660 w 93378"/>
                        <a:gd name="connsiteY14" fmla="*/ 83344 h 140494"/>
                        <a:gd name="connsiteX15" fmla="*/ 62422 w 93378"/>
                        <a:gd name="connsiteY15" fmla="*/ 90487 h 140494"/>
                        <a:gd name="connsiteX16" fmla="*/ 67185 w 93378"/>
                        <a:gd name="connsiteY16" fmla="*/ 104775 h 140494"/>
                        <a:gd name="connsiteX17" fmla="*/ 69566 w 93378"/>
                        <a:gd name="connsiteY17" fmla="*/ 111919 h 140494"/>
                        <a:gd name="connsiteX18" fmla="*/ 67185 w 93378"/>
                        <a:gd name="connsiteY18" fmla="*/ 140494 h 140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3378" h="140494">
                          <a:moveTo>
                            <a:pt x="93378" y="0"/>
                          </a:moveTo>
                          <a:cubicBezTo>
                            <a:pt x="89409" y="1587"/>
                            <a:pt x="85474" y="3261"/>
                            <a:pt x="81472" y="4762"/>
                          </a:cubicBezTo>
                          <a:cubicBezTo>
                            <a:pt x="79122" y="5643"/>
                            <a:pt x="76522" y="5925"/>
                            <a:pt x="74328" y="7144"/>
                          </a:cubicBezTo>
                          <a:cubicBezTo>
                            <a:pt x="69325" y="9924"/>
                            <a:pt x="65471" y="14859"/>
                            <a:pt x="60041" y="16669"/>
                          </a:cubicBezTo>
                          <a:cubicBezTo>
                            <a:pt x="57660" y="17463"/>
                            <a:pt x="55142" y="17928"/>
                            <a:pt x="52897" y="19050"/>
                          </a:cubicBezTo>
                          <a:cubicBezTo>
                            <a:pt x="50337" y="20330"/>
                            <a:pt x="48368" y="22650"/>
                            <a:pt x="45753" y="23812"/>
                          </a:cubicBezTo>
                          <a:cubicBezTo>
                            <a:pt x="41166" y="25851"/>
                            <a:pt x="36228" y="26987"/>
                            <a:pt x="31466" y="28575"/>
                          </a:cubicBezTo>
                          <a:cubicBezTo>
                            <a:pt x="29085" y="29369"/>
                            <a:pt x="26817" y="30679"/>
                            <a:pt x="24322" y="30956"/>
                          </a:cubicBezTo>
                          <a:lnTo>
                            <a:pt x="2891" y="33337"/>
                          </a:lnTo>
                          <a:cubicBezTo>
                            <a:pt x="2097" y="35718"/>
                            <a:pt x="-1265" y="38706"/>
                            <a:pt x="510" y="40481"/>
                          </a:cubicBezTo>
                          <a:cubicBezTo>
                            <a:pt x="4060" y="44031"/>
                            <a:pt x="10620" y="42460"/>
                            <a:pt x="14797" y="45244"/>
                          </a:cubicBezTo>
                          <a:cubicBezTo>
                            <a:pt x="24030" y="51398"/>
                            <a:pt x="19226" y="49101"/>
                            <a:pt x="29085" y="52387"/>
                          </a:cubicBezTo>
                          <a:cubicBezTo>
                            <a:pt x="48140" y="65093"/>
                            <a:pt x="25109" y="48413"/>
                            <a:pt x="40991" y="64294"/>
                          </a:cubicBezTo>
                          <a:cubicBezTo>
                            <a:pt x="43015" y="66318"/>
                            <a:pt x="45754" y="67469"/>
                            <a:pt x="48135" y="69056"/>
                          </a:cubicBezTo>
                          <a:lnTo>
                            <a:pt x="57660" y="83344"/>
                          </a:lnTo>
                          <a:lnTo>
                            <a:pt x="62422" y="90487"/>
                          </a:lnTo>
                          <a:lnTo>
                            <a:pt x="67185" y="104775"/>
                          </a:lnTo>
                          <a:lnTo>
                            <a:pt x="69566" y="111919"/>
                          </a:lnTo>
                          <a:cubicBezTo>
                            <a:pt x="68772" y="121444"/>
                            <a:pt x="68756" y="131066"/>
                            <a:pt x="67185" y="140494"/>
                          </a:cubicBezTo>
                        </a:path>
                      </a:pathLst>
                    </a:custGeom>
                    <a:ln w="1905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33" name="Freeform 232"/>
                    <p:cNvSpPr/>
                    <p:nvPr/>
                  </p:nvSpPr>
                  <p:spPr>
                    <a:xfrm>
                      <a:off x="6347923" y="1795945"/>
                      <a:ext cx="42860" cy="52388"/>
                    </a:xfrm>
                    <a:custGeom>
                      <a:avLst/>
                      <a:gdLst>
                        <a:gd name="connsiteX0" fmla="*/ 0 w 42862"/>
                        <a:gd name="connsiteY0" fmla="*/ 52387 h 52387"/>
                        <a:gd name="connsiteX1" fmla="*/ 16668 w 42862"/>
                        <a:gd name="connsiteY1" fmla="*/ 40481 h 52387"/>
                        <a:gd name="connsiteX2" fmla="*/ 30956 w 42862"/>
                        <a:gd name="connsiteY2" fmla="*/ 30956 h 52387"/>
                        <a:gd name="connsiteX3" fmla="*/ 35718 w 42862"/>
                        <a:gd name="connsiteY3" fmla="*/ 23812 h 52387"/>
                        <a:gd name="connsiteX4" fmla="*/ 40481 w 42862"/>
                        <a:gd name="connsiteY4" fmla="*/ 7143 h 52387"/>
                        <a:gd name="connsiteX5" fmla="*/ 42862 w 42862"/>
                        <a:gd name="connsiteY5" fmla="*/ 0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862" h="52387">
                          <a:moveTo>
                            <a:pt x="0" y="52387"/>
                          </a:moveTo>
                          <a:cubicBezTo>
                            <a:pt x="28583" y="40955"/>
                            <a:pt x="148" y="54936"/>
                            <a:pt x="16668" y="40481"/>
                          </a:cubicBezTo>
                          <a:cubicBezTo>
                            <a:pt x="20976" y="36712"/>
                            <a:pt x="30956" y="30956"/>
                            <a:pt x="30956" y="30956"/>
                          </a:cubicBezTo>
                          <a:cubicBezTo>
                            <a:pt x="32543" y="28575"/>
                            <a:pt x="34438" y="26372"/>
                            <a:pt x="35718" y="23812"/>
                          </a:cubicBezTo>
                          <a:cubicBezTo>
                            <a:pt x="37624" y="20000"/>
                            <a:pt x="39462" y="10711"/>
                            <a:pt x="40481" y="7143"/>
                          </a:cubicBezTo>
                          <a:cubicBezTo>
                            <a:pt x="41170" y="4730"/>
                            <a:pt x="42862" y="0"/>
                            <a:pt x="42862" y="0"/>
                          </a:cubicBezTo>
                        </a:path>
                      </a:pathLst>
                    </a:custGeom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657532" y="1459659"/>
                    <a:ext cx="771474" cy="239871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</p:grpSp>
        <p:grpSp>
          <p:nvGrpSpPr>
            <p:cNvPr id="57349" name="Group 268"/>
            <p:cNvGrpSpPr>
              <a:grpSpLocks/>
            </p:cNvGrpSpPr>
            <p:nvPr/>
          </p:nvGrpSpPr>
          <p:grpSpPr bwMode="auto">
            <a:xfrm>
              <a:off x="9086389" y="6367140"/>
              <a:ext cx="1158419" cy="685800"/>
              <a:chOff x="1447800" y="4343400"/>
              <a:chExt cx="1158419" cy="685800"/>
            </a:xfrm>
          </p:grpSpPr>
          <p:cxnSp>
            <p:nvCxnSpPr>
              <p:cNvPr id="270" name="Straight Connector 269"/>
              <p:cNvCxnSpPr/>
              <p:nvPr/>
            </p:nvCxnSpPr>
            <p:spPr>
              <a:xfrm>
                <a:off x="1448312" y="4343400"/>
                <a:ext cx="8524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1600702" y="4419600"/>
                <a:ext cx="8524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1753092" y="4495800"/>
                <a:ext cx="8524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1753092" y="4572000"/>
                <a:ext cx="8524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1600702" y="4648200"/>
                <a:ext cx="8524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1600702" y="4724400"/>
                <a:ext cx="8524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1448312" y="4800600"/>
                <a:ext cx="85243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1600702" y="4876800"/>
                <a:ext cx="85243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1753092" y="4953000"/>
                <a:ext cx="85243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1600702" y="5029200"/>
                <a:ext cx="85243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50" name="Group 279"/>
            <p:cNvGrpSpPr>
              <a:grpSpLocks/>
            </p:cNvGrpSpPr>
            <p:nvPr/>
          </p:nvGrpSpPr>
          <p:grpSpPr bwMode="auto">
            <a:xfrm>
              <a:off x="13571805" y="6367140"/>
              <a:ext cx="1206903" cy="1244469"/>
              <a:chOff x="3990116" y="4419600"/>
              <a:chExt cx="1206903" cy="1244469"/>
            </a:xfrm>
          </p:grpSpPr>
          <p:cxnSp>
            <p:nvCxnSpPr>
              <p:cNvPr id="281" name="Straight Connector 280"/>
              <p:cNvCxnSpPr/>
              <p:nvPr/>
            </p:nvCxnSpPr>
            <p:spPr>
              <a:xfrm>
                <a:off x="3989602" y="44196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4141992" y="44958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4294382" y="45720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4141992" y="47498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4141992" y="48260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3989602" y="51308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4141992" y="52070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4294382" y="52832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4141992" y="55118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4295970" y="4648200"/>
                <a:ext cx="854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4327718" y="4902200"/>
                <a:ext cx="8540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4327718" y="4978400"/>
                <a:ext cx="8540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4343592" y="5054600"/>
                <a:ext cx="8540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4295970" y="5359400"/>
                <a:ext cx="8540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4305494" y="5435600"/>
                <a:ext cx="8540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4153104" y="5588000"/>
                <a:ext cx="8540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4165803" y="5664200"/>
                <a:ext cx="8540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351" name="TextBox 297"/>
            <p:cNvSpPr txBox="1">
              <a:spLocks noChangeArrowheads="1"/>
            </p:cNvSpPr>
            <p:nvPr/>
          </p:nvSpPr>
          <p:spPr bwMode="auto">
            <a:xfrm>
              <a:off x="9048290" y="2797408"/>
              <a:ext cx="1377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Image Data</a:t>
              </a:r>
            </a:p>
          </p:txBody>
        </p:sp>
        <p:sp>
          <p:nvSpPr>
            <p:cNvPr id="57352" name="TextBox 298"/>
            <p:cNvSpPr txBox="1">
              <a:spLocks noChangeArrowheads="1"/>
            </p:cNvSpPr>
            <p:nvPr/>
          </p:nvSpPr>
          <p:spPr bwMode="auto">
            <a:xfrm>
              <a:off x="15162633" y="2633340"/>
              <a:ext cx="1505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CC3D Model</a:t>
              </a:r>
            </a:p>
          </p:txBody>
        </p:sp>
        <p:sp>
          <p:nvSpPr>
            <p:cNvPr id="57353" name="TextBox 299"/>
            <p:cNvSpPr txBox="1">
              <a:spLocks noChangeArrowheads="1"/>
            </p:cNvSpPr>
            <p:nvPr/>
          </p:nvSpPr>
          <p:spPr bwMode="auto">
            <a:xfrm rot="-5400000">
              <a:off x="7568811" y="6484724"/>
              <a:ext cx="19800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Semantic Markup</a:t>
              </a:r>
            </a:p>
          </p:txBody>
        </p:sp>
        <p:grpSp>
          <p:nvGrpSpPr>
            <p:cNvPr id="57354" name="Group 300"/>
            <p:cNvGrpSpPr>
              <a:grpSpLocks/>
            </p:cNvGrpSpPr>
            <p:nvPr/>
          </p:nvGrpSpPr>
          <p:grpSpPr bwMode="auto">
            <a:xfrm>
              <a:off x="10343689" y="3062583"/>
              <a:ext cx="2553675" cy="2466357"/>
              <a:chOff x="2322387" y="1408175"/>
              <a:chExt cx="4252196" cy="4106800"/>
            </a:xfrm>
          </p:grpSpPr>
          <p:pic>
            <p:nvPicPr>
              <p:cNvPr id="5747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47340" y="1934755"/>
                <a:ext cx="1162050" cy="3533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474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38425" y="1552575"/>
                <a:ext cx="1876425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75" name="TextBox 303"/>
              <p:cNvSpPr txBox="1">
                <a:spLocks noChangeArrowheads="1"/>
              </p:cNvSpPr>
              <p:nvPr/>
            </p:nvSpPr>
            <p:spPr bwMode="auto">
              <a:xfrm>
                <a:off x="2322387" y="1408175"/>
                <a:ext cx="4252196" cy="6844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Table 1</a:t>
                </a:r>
              </a:p>
              <a:p>
                <a:r>
                  <a:rPr lang="en-US" sz="700" dirty="0"/>
                  <a:t>Genes differentially expressed between psm and somite I–V</a:t>
                </a:r>
              </a:p>
              <a:p>
                <a:r>
                  <a:rPr lang="en-US" sz="700" dirty="0"/>
                  <a:t>identified by microarray and independently confirmed.</a:t>
                </a:r>
              </a:p>
            </p:txBody>
          </p:sp>
        </p:grpSp>
        <p:sp>
          <p:nvSpPr>
            <p:cNvPr id="57355" name="TextBox 304"/>
            <p:cNvSpPr txBox="1">
              <a:spLocks noChangeArrowheads="1"/>
            </p:cNvSpPr>
            <p:nvPr/>
          </p:nvSpPr>
          <p:spPr bwMode="auto">
            <a:xfrm>
              <a:off x="10583814" y="2796853"/>
              <a:ext cx="16961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Microarray Data</a:t>
              </a:r>
              <a:endParaRPr lang="en-US" dirty="0"/>
            </a:p>
          </p:txBody>
        </p:sp>
        <p:grpSp>
          <p:nvGrpSpPr>
            <p:cNvPr id="57356" name="Group 305"/>
            <p:cNvGrpSpPr>
              <a:grpSpLocks/>
            </p:cNvGrpSpPr>
            <p:nvPr/>
          </p:nvGrpSpPr>
          <p:grpSpPr bwMode="auto">
            <a:xfrm>
              <a:off x="10932619" y="6367140"/>
              <a:ext cx="1158419" cy="685800"/>
              <a:chOff x="1447800" y="4343400"/>
              <a:chExt cx="1158419" cy="685800"/>
            </a:xfrm>
          </p:grpSpPr>
          <p:cxnSp>
            <p:nvCxnSpPr>
              <p:cNvPr id="307" name="Straight Connector 306"/>
              <p:cNvCxnSpPr/>
              <p:nvPr/>
            </p:nvCxnSpPr>
            <p:spPr>
              <a:xfrm>
                <a:off x="1448222" y="4343400"/>
                <a:ext cx="8524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>
                <a:off x="1600612" y="4419600"/>
                <a:ext cx="8524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1753002" y="4495800"/>
                <a:ext cx="8524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1753002" y="4572000"/>
                <a:ext cx="8524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>
                <a:off x="1600612" y="4648200"/>
                <a:ext cx="8524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1600612" y="4724400"/>
                <a:ext cx="8524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1448222" y="4800600"/>
                <a:ext cx="852431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1600612" y="4876800"/>
                <a:ext cx="852431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1753002" y="4953000"/>
                <a:ext cx="852431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1600612" y="5029200"/>
                <a:ext cx="852431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57" name="Group 316"/>
            <p:cNvGrpSpPr>
              <a:grpSpLocks/>
            </p:cNvGrpSpPr>
            <p:nvPr/>
          </p:nvGrpSpPr>
          <p:grpSpPr bwMode="auto">
            <a:xfrm>
              <a:off x="15443864" y="6127907"/>
              <a:ext cx="1376825" cy="1789527"/>
              <a:chOff x="7197477" y="4077873"/>
              <a:chExt cx="1376825" cy="1789527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7198030" y="4077394"/>
                <a:ext cx="1376272" cy="17907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57439" name="Group 318"/>
              <p:cNvGrpSpPr>
                <a:grpSpLocks/>
              </p:cNvGrpSpPr>
              <p:nvPr/>
            </p:nvGrpSpPr>
            <p:grpSpPr bwMode="auto">
              <a:xfrm>
                <a:off x="7265986" y="4188320"/>
                <a:ext cx="1263540" cy="1570186"/>
                <a:chOff x="6504655" y="4413250"/>
                <a:chExt cx="1343945" cy="1670104"/>
              </a:xfrm>
            </p:grpSpPr>
            <p:cxnSp>
              <p:nvCxnSpPr>
                <p:cNvPr id="320" name="Straight Connector 319"/>
                <p:cNvCxnSpPr/>
                <p:nvPr/>
              </p:nvCxnSpPr>
              <p:spPr>
                <a:xfrm>
                  <a:off x="6504976" y="4413462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6656933" y="4496199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6810577" y="4572183"/>
                  <a:ext cx="85264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>
                  <a:off x="6656933" y="4712329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6656933" y="4788313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6504976" y="5245901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6656933" y="5321885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6810577" y="5473852"/>
                  <a:ext cx="85264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6656933" y="5779474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6810577" y="4639723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6842658" y="4864296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6842658" y="4940280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>
                  <a:off x="6857853" y="5092247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6810577" y="5549835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6820708" y="5625819"/>
                  <a:ext cx="852646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6667063" y="5855458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6680571" y="5931440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6994614" y="5016263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6857853" y="5169919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6807201" y="5397868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6933832" y="5701802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>
                  <a:off x="6933832" y="6007424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6933832" y="6083407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358" name="Group 342"/>
            <p:cNvGrpSpPr>
              <a:grpSpLocks/>
            </p:cNvGrpSpPr>
            <p:nvPr/>
          </p:nvGrpSpPr>
          <p:grpSpPr bwMode="auto">
            <a:xfrm>
              <a:off x="15357031" y="6019808"/>
              <a:ext cx="1376825" cy="1789527"/>
              <a:chOff x="7197477" y="4077873"/>
              <a:chExt cx="1376825" cy="1789527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7197557" y="4077543"/>
                <a:ext cx="1376271" cy="17891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57414" name="Group 344"/>
              <p:cNvGrpSpPr>
                <a:grpSpLocks/>
              </p:cNvGrpSpPr>
              <p:nvPr/>
            </p:nvGrpSpPr>
            <p:grpSpPr bwMode="auto">
              <a:xfrm>
                <a:off x="7265986" y="4188320"/>
                <a:ext cx="1263540" cy="1570186"/>
                <a:chOff x="6504655" y="4413250"/>
                <a:chExt cx="1343945" cy="1670104"/>
              </a:xfrm>
            </p:grpSpPr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6504472" y="4413620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6656429" y="4496357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>
                  <a:off x="6810074" y="4572341"/>
                  <a:ext cx="85264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>
                  <a:off x="6656429" y="4712488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/>
                <p:cNvCxnSpPr/>
                <p:nvPr/>
              </p:nvCxnSpPr>
              <p:spPr>
                <a:xfrm>
                  <a:off x="6656429" y="4788472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>
                <a:xfrm>
                  <a:off x="6504472" y="5244372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6656429" y="5320355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6810074" y="5472322"/>
                  <a:ext cx="85264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>
                  <a:off x="6656429" y="5767813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6810074" y="4639882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6842154" y="4864454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>
                  <a:off x="6842154" y="4940438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6857350" y="5092405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6810074" y="5538174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6820205" y="5615846"/>
                  <a:ext cx="852645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6666559" y="5843796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6680066" y="5919780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>
                  <a:off x="6994110" y="5016421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6857350" y="5168388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6806698" y="5396339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6933328" y="5691829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6933328" y="5995763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6933328" y="6071747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359" name="Group 368"/>
            <p:cNvGrpSpPr>
              <a:grpSpLocks/>
            </p:cNvGrpSpPr>
            <p:nvPr/>
          </p:nvGrpSpPr>
          <p:grpSpPr bwMode="auto">
            <a:xfrm>
              <a:off x="15257796" y="5920573"/>
              <a:ext cx="1376825" cy="1789527"/>
              <a:chOff x="7197477" y="4077873"/>
              <a:chExt cx="1376825" cy="1789527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7196785" y="4078353"/>
                <a:ext cx="1377859" cy="17891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57389" name="Group 370"/>
              <p:cNvGrpSpPr>
                <a:grpSpLocks/>
              </p:cNvGrpSpPr>
              <p:nvPr/>
            </p:nvGrpSpPr>
            <p:grpSpPr bwMode="auto">
              <a:xfrm>
                <a:off x="7265986" y="4188320"/>
                <a:ext cx="1263540" cy="1570186"/>
                <a:chOff x="6504655" y="4413250"/>
                <a:chExt cx="1343945" cy="1670104"/>
              </a:xfrm>
            </p:grpSpPr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6493522" y="4424613"/>
                  <a:ext cx="86446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655609" y="4507350"/>
                  <a:ext cx="8560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6809253" y="4583334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6655609" y="4723480"/>
                  <a:ext cx="8560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6655609" y="4789333"/>
                  <a:ext cx="8560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6493522" y="5245233"/>
                  <a:ext cx="86446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>
                  <a:off x="6655609" y="5321216"/>
                  <a:ext cx="8560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6809253" y="5473183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>
                  <a:off x="6655609" y="5778806"/>
                  <a:ext cx="85602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>
                  <a:off x="6810942" y="4650874"/>
                  <a:ext cx="85433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>
                  <a:off x="6841334" y="4865316"/>
                  <a:ext cx="856022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/>
                <p:cNvCxnSpPr/>
                <p:nvPr/>
              </p:nvCxnSpPr>
              <p:spPr>
                <a:xfrm>
                  <a:off x="6841334" y="4941300"/>
                  <a:ext cx="856022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>
                  <a:off x="6858218" y="5093267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>
                  <a:off x="6810942" y="5549167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>
                  <a:off x="6819384" y="5626839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>
                  <a:off x="6667427" y="5854789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>
                  <a:off x="6679246" y="5930772"/>
                  <a:ext cx="85433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/>
                <p:cNvCxnSpPr/>
                <p:nvPr/>
              </p:nvCxnSpPr>
              <p:spPr>
                <a:xfrm>
                  <a:off x="6994978" y="5017283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>
                  <a:off x="6858218" y="5169249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>
                  <a:off x="6805877" y="5397200"/>
                  <a:ext cx="856023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6934196" y="5702822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6934196" y="6006755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>
                  <a:off x="6934196" y="6082739"/>
                  <a:ext cx="854334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5" name="Rectangle 394"/>
            <p:cNvSpPr/>
            <p:nvPr/>
          </p:nvSpPr>
          <p:spPr>
            <a:xfrm>
              <a:off x="15174560" y="5833740"/>
              <a:ext cx="1377859" cy="1789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57361" name="Group 395"/>
            <p:cNvGrpSpPr>
              <a:grpSpLocks/>
            </p:cNvGrpSpPr>
            <p:nvPr/>
          </p:nvGrpSpPr>
          <p:grpSpPr bwMode="auto">
            <a:xfrm>
              <a:off x="15252348" y="6381634"/>
              <a:ext cx="1172832" cy="1140340"/>
              <a:chOff x="6504655" y="4413250"/>
              <a:chExt cx="1247465" cy="1212904"/>
            </a:xfrm>
          </p:grpSpPr>
          <p:cxnSp>
            <p:nvCxnSpPr>
              <p:cNvPr id="397" name="Straight Connector 396"/>
              <p:cNvCxnSpPr/>
              <p:nvPr/>
            </p:nvCxnSpPr>
            <p:spPr>
              <a:xfrm>
                <a:off x="6504650" y="4413031"/>
                <a:ext cx="8543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>
                <a:off x="6656606" y="4495768"/>
                <a:ext cx="8543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>
                <a:off x="6810251" y="4571752"/>
                <a:ext cx="85264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6656606" y="4711898"/>
                <a:ext cx="8543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6656606" y="4787882"/>
                <a:ext cx="8543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6504650" y="5243782"/>
                <a:ext cx="8543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>
                <a:off x="6656606" y="5321454"/>
                <a:ext cx="8543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>
                <a:off x="6810251" y="5473420"/>
                <a:ext cx="85264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6810251" y="4639292"/>
                <a:ext cx="8543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6842331" y="4863865"/>
                <a:ext cx="85433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6842331" y="4939849"/>
                <a:ext cx="85433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6857526" y="5091815"/>
                <a:ext cx="85433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6810251" y="5549403"/>
                <a:ext cx="85433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6820381" y="5625387"/>
                <a:ext cx="852647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>
                <a:off x="6994288" y="5015831"/>
                <a:ext cx="758095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6857526" y="5167798"/>
                <a:ext cx="854334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6806874" y="5397437"/>
                <a:ext cx="854334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4" name="Rounded Rectangle 413"/>
            <p:cNvSpPr/>
            <p:nvPr/>
          </p:nvSpPr>
          <p:spPr>
            <a:xfrm>
              <a:off x="8975783" y="5787703"/>
              <a:ext cx="7713152" cy="503237"/>
            </a:xfrm>
            <a:prstGeom prst="roundRect">
              <a:avLst/>
            </a:prstGeom>
            <a:solidFill>
              <a:schemeClr val="accent5">
                <a:lumMod val="75000"/>
                <a:alpha val="2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Rectangular Callout 414"/>
            <p:cNvSpPr/>
            <p:nvPr/>
          </p:nvSpPr>
          <p:spPr>
            <a:xfrm>
              <a:off x="10953677" y="7227565"/>
              <a:ext cx="2160444" cy="892175"/>
            </a:xfrm>
            <a:prstGeom prst="wedgeRectCallout">
              <a:avLst>
                <a:gd name="adj1" fmla="val 28163"/>
                <a:gd name="adj2" fmla="val -1530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Common markup describing the </a:t>
              </a:r>
              <a:r>
                <a:rPr lang="en-US" b="1" i="1" dirty="0"/>
                <a:t>biological system</a:t>
              </a:r>
            </a:p>
          </p:txBody>
        </p:sp>
        <p:sp>
          <p:nvSpPr>
            <p:cNvPr id="416" name="Left Brace 415"/>
            <p:cNvSpPr/>
            <p:nvPr/>
          </p:nvSpPr>
          <p:spPr>
            <a:xfrm>
              <a:off x="8667829" y="5787703"/>
              <a:ext cx="231760" cy="169703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365" name="TextBox 416"/>
            <p:cNvSpPr txBox="1">
              <a:spLocks noChangeArrowheads="1"/>
            </p:cNvSpPr>
            <p:nvPr/>
          </p:nvSpPr>
          <p:spPr bwMode="auto">
            <a:xfrm>
              <a:off x="8895888" y="5783109"/>
              <a:ext cx="163759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 anchorCtr="1">
              <a:spAutoFit/>
            </a:bodyPr>
            <a:lstStyle/>
            <a:p>
              <a:r>
                <a:rPr lang="en-US" sz="900" dirty="0"/>
                <a:t>Species: chicken</a:t>
              </a:r>
            </a:p>
            <a:p>
              <a:r>
                <a:rPr lang="en-US" sz="900" dirty="0"/>
                <a:t>Process: embryogenesis</a:t>
              </a:r>
            </a:p>
            <a:p>
              <a:r>
                <a:rPr lang="en-US" sz="900" dirty="0"/>
                <a:t>Sub process: somitogenesis</a:t>
              </a:r>
            </a:p>
          </p:txBody>
        </p:sp>
        <p:sp>
          <p:nvSpPr>
            <p:cNvPr id="57366" name="TextBox 417"/>
            <p:cNvSpPr txBox="1">
              <a:spLocks noChangeArrowheads="1"/>
            </p:cNvSpPr>
            <p:nvPr/>
          </p:nvSpPr>
          <p:spPr bwMode="auto">
            <a:xfrm>
              <a:off x="10724689" y="5783109"/>
              <a:ext cx="163759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 anchorCtr="1">
              <a:spAutoFit/>
            </a:bodyPr>
            <a:lstStyle/>
            <a:p>
              <a:r>
                <a:rPr lang="en-US" sz="900" dirty="0"/>
                <a:t>Species: chicken</a:t>
              </a:r>
            </a:p>
            <a:p>
              <a:r>
                <a:rPr lang="en-US" sz="900" dirty="0"/>
                <a:t>Process: embryogenesis</a:t>
              </a:r>
            </a:p>
            <a:p>
              <a:r>
                <a:rPr lang="en-US" sz="900" dirty="0"/>
                <a:t>Sub process: somitogenesis</a:t>
              </a:r>
            </a:p>
          </p:txBody>
        </p:sp>
        <p:sp>
          <p:nvSpPr>
            <p:cNvPr id="57367" name="TextBox 418"/>
            <p:cNvSpPr txBox="1">
              <a:spLocks noChangeArrowheads="1"/>
            </p:cNvSpPr>
            <p:nvPr/>
          </p:nvSpPr>
          <p:spPr bwMode="auto">
            <a:xfrm>
              <a:off x="13278092" y="5783109"/>
              <a:ext cx="163759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 anchorCtr="1">
              <a:spAutoFit/>
            </a:bodyPr>
            <a:lstStyle/>
            <a:p>
              <a:r>
                <a:rPr lang="en-US" sz="900" dirty="0"/>
                <a:t>Species: chicken</a:t>
              </a:r>
            </a:p>
            <a:p>
              <a:r>
                <a:rPr lang="en-US" sz="900" dirty="0"/>
                <a:t>Process: embryogenesis</a:t>
              </a:r>
            </a:p>
            <a:p>
              <a:r>
                <a:rPr lang="en-US" sz="900" dirty="0"/>
                <a:t>Sub process: somitogenesis</a:t>
              </a:r>
            </a:p>
          </p:txBody>
        </p:sp>
        <p:sp>
          <p:nvSpPr>
            <p:cNvPr id="57368" name="TextBox 419"/>
            <p:cNvSpPr txBox="1">
              <a:spLocks noChangeArrowheads="1"/>
            </p:cNvSpPr>
            <p:nvPr/>
          </p:nvSpPr>
          <p:spPr bwMode="auto">
            <a:xfrm>
              <a:off x="15030692" y="5783109"/>
              <a:ext cx="163759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 anchorCtr="1">
              <a:spAutoFit/>
            </a:bodyPr>
            <a:lstStyle/>
            <a:p>
              <a:r>
                <a:rPr lang="en-US" sz="900" dirty="0"/>
                <a:t>Species: chicken</a:t>
              </a:r>
            </a:p>
            <a:p>
              <a:r>
                <a:rPr lang="en-US" sz="900" dirty="0"/>
                <a:t>Process: embryogenesis</a:t>
              </a:r>
            </a:p>
            <a:p>
              <a:r>
                <a:rPr lang="en-US" sz="900" dirty="0"/>
                <a:t>Sub process: somitogenesis</a:t>
              </a:r>
            </a:p>
          </p:txBody>
        </p:sp>
        <p:sp>
          <p:nvSpPr>
            <p:cNvPr id="57369" name="TextBox 420"/>
            <p:cNvSpPr txBox="1">
              <a:spLocks noChangeArrowheads="1"/>
            </p:cNvSpPr>
            <p:nvPr/>
          </p:nvSpPr>
          <p:spPr bwMode="auto">
            <a:xfrm>
              <a:off x="13146597" y="2797408"/>
              <a:ext cx="14969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SBML Model</a:t>
              </a:r>
            </a:p>
          </p:txBody>
        </p:sp>
        <p:pic>
          <p:nvPicPr>
            <p:cNvPr id="57370" name="Picture 421"/>
            <p:cNvPicPr>
              <a:picLocks noChangeAspect="1"/>
            </p:cNvPicPr>
            <p:nvPr/>
          </p:nvPicPr>
          <p:blipFill>
            <a:blip r:embed="rId6"/>
            <a:srcRect r="21515"/>
            <a:stretch>
              <a:fillRect/>
            </a:stretch>
          </p:blipFill>
          <p:spPr bwMode="auto">
            <a:xfrm>
              <a:off x="12744600" y="3505829"/>
              <a:ext cx="2318379" cy="15659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CE801DC-5553-4E9F-93EE-8A76A435F4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BioModels Database annotation description:</a:t>
            </a:r>
            <a:br>
              <a:rPr lang="en-US" sz="2400" dirty="0" smtClean="0"/>
            </a:br>
            <a:r>
              <a:rPr lang="en-US" sz="2400" u="sng" dirty="0" smtClean="0">
                <a:hlinkClick r:id="rId2"/>
              </a:rPr>
              <a:t>https</a:t>
            </a:r>
            <a:r>
              <a:rPr lang="en-US" sz="2400" u="sng" dirty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www.ebi.ac.uk/biomodels-main/faq</a:t>
            </a:r>
            <a:endParaRPr lang="en-US" sz="2400" u="sng" dirty="0" smtClean="0"/>
          </a:p>
          <a:p>
            <a:r>
              <a:rPr lang="en-US" sz="2400" dirty="0"/>
              <a:t> </a:t>
            </a:r>
            <a:r>
              <a:rPr lang="en-US" sz="2400" dirty="0" err="1" smtClean="0"/>
              <a:t>Juty</a:t>
            </a:r>
            <a:r>
              <a:rPr lang="en-US" sz="2400" dirty="0"/>
              <a:t>, N. </a:t>
            </a:r>
            <a:r>
              <a:rPr lang="en-US" sz="2400" i="1" dirty="0"/>
              <a:t>et al.</a:t>
            </a:r>
            <a:r>
              <a:rPr lang="en-US" sz="2400" dirty="0"/>
              <a:t> BioModels: Content, Features, Functionality, and Use. </a:t>
            </a:r>
            <a:r>
              <a:rPr lang="en-US" sz="2400" i="1" dirty="0"/>
              <a:t>CPT </a:t>
            </a:r>
            <a:r>
              <a:rPr lang="en-US" sz="2400" i="1" dirty="0" err="1"/>
              <a:t>Pharmacometrics</a:t>
            </a:r>
            <a:r>
              <a:rPr lang="en-US" sz="2400" i="1" dirty="0"/>
              <a:t> Syst. </a:t>
            </a:r>
            <a:r>
              <a:rPr lang="en-US" sz="2400" i="1" dirty="0" err="1"/>
              <a:t>Pharmacol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r>
              <a:rPr lang="en-US" sz="2400" b="1" dirty="0"/>
              <a:t>4,</a:t>
            </a:r>
            <a:r>
              <a:rPr lang="en-US" sz="2400" dirty="0"/>
              <a:t> 55–68 (2015</a:t>
            </a:r>
            <a:r>
              <a:rPr lang="en-US" sz="2400" dirty="0" smtClean="0"/>
              <a:t>).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://onlinelibrary.wiley.com/doi/10.1002/psp4.3/full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FF38-490E-4CBC-8A71-B255FE36DA5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0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1" y="1595735"/>
            <a:ext cx="4584890" cy="44564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rgbClr val="FF7D7D"/>
              </a:gs>
              <a:gs pos="90000">
                <a:schemeClr val="bg1"/>
              </a:gs>
              <a:gs pos="100000">
                <a:schemeClr val="bg1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74638"/>
            <a:ext cx="853439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the </a:t>
            </a:r>
            <a:r>
              <a:rPr lang="en-US" sz="2800" dirty="0" err="1" smtClean="0"/>
              <a:t>CompBio</a:t>
            </a:r>
            <a:r>
              <a:rPr lang="en-US" sz="2800" dirty="0" smtClean="0"/>
              <a:t> domain:</a:t>
            </a:r>
            <a:br>
              <a:rPr lang="en-US" sz="2800" dirty="0" smtClean="0"/>
            </a:br>
            <a:r>
              <a:rPr lang="en-US" sz="2800" dirty="0" smtClean="0"/>
              <a:t>Description </a:t>
            </a:r>
            <a:r>
              <a:rPr lang="en-US" sz="2800" dirty="0" smtClean="0"/>
              <a:t>of </a:t>
            </a:r>
            <a:r>
              <a:rPr lang="en-US" sz="2800" dirty="0" smtClean="0"/>
              <a:t>the Biology </a:t>
            </a:r>
            <a:r>
              <a:rPr lang="en-US" sz="2800" i="1" dirty="0" smtClean="0"/>
              <a:t>versus</a:t>
            </a:r>
            <a:r>
              <a:rPr lang="en-US" sz="2800" dirty="0" smtClean="0"/>
              <a:t> the Math/Code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09800" y="1620315"/>
            <a:ext cx="4660069" cy="4515407"/>
            <a:chOff x="1809134" y="1563329"/>
            <a:chExt cx="4660069" cy="4515407"/>
          </a:xfrm>
        </p:grpSpPr>
        <p:sp>
          <p:nvSpPr>
            <p:cNvPr id="4" name="Right Arrow 3"/>
            <p:cNvSpPr/>
            <p:nvPr/>
          </p:nvSpPr>
          <p:spPr>
            <a:xfrm rot="16200000">
              <a:off x="-350275" y="3722738"/>
              <a:ext cx="4471220" cy="1524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848759" y="5926335"/>
              <a:ext cx="4620444" cy="1524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2048" y="6167735"/>
            <a:ext cx="552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Mathematical / Computational Description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11973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Biological Description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69869" y="1595735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e.g., SBML</a:t>
            </a:r>
            <a:endParaRPr lang="en-US" sz="1400" i="1" dirty="0"/>
          </a:p>
        </p:txBody>
      </p:sp>
      <p:sp>
        <p:nvSpPr>
          <p:cNvPr id="11" name="Oval 10"/>
          <p:cNvSpPr/>
          <p:nvPr/>
        </p:nvSpPr>
        <p:spPr>
          <a:xfrm>
            <a:off x="6541578" y="5672776"/>
            <a:ext cx="195447" cy="195447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41578" y="1638352"/>
            <a:ext cx="195447" cy="19544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9869" y="5631358"/>
            <a:ext cx="1969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MATLAB, C++, Python, …</a:t>
            </a:r>
            <a:endParaRPr lang="en-US" sz="1400" i="1" dirty="0"/>
          </a:p>
        </p:txBody>
      </p:sp>
      <p:sp>
        <p:nvSpPr>
          <p:cNvPr id="13" name="Oval 12"/>
          <p:cNvSpPr/>
          <p:nvPr/>
        </p:nvSpPr>
        <p:spPr>
          <a:xfrm>
            <a:off x="2438400" y="1665022"/>
            <a:ext cx="195447" cy="195447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76716" y="1295400"/>
            <a:ext cx="1620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e.g., </a:t>
            </a:r>
            <a:r>
              <a:rPr lang="en-US" sz="1400" i="1" dirty="0" smtClean="0"/>
              <a:t>KEGG </a:t>
            </a:r>
            <a:r>
              <a:rPr lang="en-US" sz="1400" i="1" dirty="0" smtClean="0"/>
              <a:t>Pathway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69869" y="3510915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e.g., FEBio, </a:t>
            </a:r>
          </a:p>
          <a:p>
            <a:r>
              <a:rPr lang="en-US" sz="1400" i="1" dirty="0" smtClean="0"/>
              <a:t>CompuCell3D</a:t>
            </a:r>
            <a:endParaRPr lang="en-US" sz="1400" i="1" dirty="0"/>
          </a:p>
        </p:txBody>
      </p:sp>
      <p:sp>
        <p:nvSpPr>
          <p:cNvPr id="17" name="Oval 16"/>
          <p:cNvSpPr/>
          <p:nvPr/>
        </p:nvSpPr>
        <p:spPr>
          <a:xfrm>
            <a:off x="6541578" y="3674802"/>
            <a:ext cx="195447" cy="195447"/>
          </a:xfrm>
          <a:prstGeom prst="ellipse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8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8D640-2CC3-4663-9E95-354326E26B7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Modeling workflow</a:t>
            </a:r>
            <a:endParaRPr lang="en-US" dirty="0"/>
          </a:p>
        </p:txBody>
      </p:sp>
      <p:sp>
        <p:nvSpPr>
          <p:cNvPr id="19" name="Curved Right Arrow 18"/>
          <p:cNvSpPr/>
          <p:nvPr/>
        </p:nvSpPr>
        <p:spPr>
          <a:xfrm rot="10800000" flipH="1">
            <a:off x="2743201" y="3867792"/>
            <a:ext cx="482338" cy="782925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0800000" flipH="1">
            <a:off x="1295400" y="2248670"/>
            <a:ext cx="1917844" cy="3124202"/>
          </a:xfrm>
          <a:prstGeom prst="curvedRightArrow">
            <a:avLst>
              <a:gd name="adj1" fmla="val 14060"/>
              <a:gd name="adj2" fmla="val 28363"/>
              <a:gd name="adj3" fmla="val 19617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630" y="4107418"/>
            <a:ext cx="106586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erification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7393" y="3683128"/>
            <a:ext cx="94891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alidation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331150" y="1628775"/>
            <a:ext cx="2764850" cy="4467225"/>
            <a:chOff x="3331150" y="1628775"/>
            <a:chExt cx="2764850" cy="4467225"/>
          </a:xfrm>
        </p:grpSpPr>
        <p:sp>
          <p:nvSpPr>
            <p:cNvPr id="56" name="Rectangle 55"/>
            <p:cNvSpPr/>
            <p:nvPr/>
          </p:nvSpPr>
          <p:spPr>
            <a:xfrm>
              <a:off x="3331150" y="2324872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Knowledge</a:t>
              </a:r>
              <a:endParaRPr lang="en-US" sz="1400" b="1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31150" y="2991751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31150" y="4325509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Computational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31150" y="4992388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Simulation</a:t>
              </a:r>
              <a:endParaRPr lang="en-US" sz="14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31150" y="5677672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Prediction</a:t>
              </a:r>
            </a:p>
          </p:txBody>
        </p:sp>
        <p:sp>
          <p:nvSpPr>
            <p:cNvPr id="89" name="Curved Right Arrow 88"/>
            <p:cNvSpPr/>
            <p:nvPr/>
          </p:nvSpPr>
          <p:spPr>
            <a:xfrm rot="10800000">
              <a:off x="5150730" y="1628775"/>
              <a:ext cx="945270" cy="4353696"/>
            </a:xfrm>
            <a:prstGeom prst="curvedRightArrow">
              <a:avLst/>
            </a:prstGeom>
            <a:solidFill>
              <a:srgbClr val="FF9797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31150" y="3658630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Mathematical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095339" y="2743200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4095339" y="3410079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Down Arrow 49"/>
            <p:cNvSpPr/>
            <p:nvPr/>
          </p:nvSpPr>
          <p:spPr>
            <a:xfrm>
              <a:off x="4095339" y="4076958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4095339" y="4743837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Down Arrow 51"/>
            <p:cNvSpPr/>
            <p:nvPr/>
          </p:nvSpPr>
          <p:spPr>
            <a:xfrm>
              <a:off x="4095339" y="5410716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4114800" y="2047875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38524" y="1628775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Experiments</a:t>
              </a:r>
              <a:endParaRPr lang="en-US" sz="1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62600" y="3733800"/>
            <a:ext cx="150720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New Knowledge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241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8D640-2CC3-4663-9E95-354326E26B7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workflow:</a:t>
            </a:r>
            <a:br>
              <a:rPr lang="en-US" dirty="0" smtClean="0"/>
            </a:br>
            <a:r>
              <a:rPr lang="en-US" dirty="0" smtClean="0"/>
              <a:t>what often gets published</a:t>
            </a:r>
            <a:endParaRPr lang="en-US" dirty="0"/>
          </a:p>
        </p:txBody>
      </p:sp>
      <p:sp>
        <p:nvSpPr>
          <p:cNvPr id="25" name="Curved Right Arrow 24"/>
          <p:cNvSpPr/>
          <p:nvPr/>
        </p:nvSpPr>
        <p:spPr>
          <a:xfrm rot="10800000" flipH="1">
            <a:off x="2963404" y="3965531"/>
            <a:ext cx="482338" cy="782925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10800000" flipH="1">
            <a:off x="1515603" y="2346409"/>
            <a:ext cx="1917844" cy="3124202"/>
          </a:xfrm>
          <a:prstGeom prst="curvedRightArrow">
            <a:avLst>
              <a:gd name="adj1" fmla="val 14060"/>
              <a:gd name="adj2" fmla="val 28363"/>
              <a:gd name="adj3" fmla="val 19617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8833" y="4205157"/>
            <a:ext cx="106586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erification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957596" y="3780867"/>
            <a:ext cx="94891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alidation</a:t>
            </a:r>
            <a:endParaRPr lang="en-US" i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51353" y="1726514"/>
            <a:ext cx="2764850" cy="4467225"/>
            <a:chOff x="3331150" y="1628775"/>
            <a:chExt cx="2764850" cy="4467225"/>
          </a:xfrm>
        </p:grpSpPr>
        <p:sp>
          <p:nvSpPr>
            <p:cNvPr id="31" name="Rectangle 30"/>
            <p:cNvSpPr/>
            <p:nvPr/>
          </p:nvSpPr>
          <p:spPr>
            <a:xfrm>
              <a:off x="3331150" y="2324872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Knowledge</a:t>
              </a:r>
              <a:endParaRPr lang="en-US" sz="14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31150" y="2991751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31150" y="4325509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Computational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31150" y="4992388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Simulation</a:t>
              </a:r>
              <a:endParaRPr lang="en-US" sz="1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31150" y="5677672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Prediction</a:t>
              </a:r>
            </a:p>
          </p:txBody>
        </p:sp>
        <p:sp>
          <p:nvSpPr>
            <p:cNvPr id="36" name="Curved Right Arrow 35"/>
            <p:cNvSpPr/>
            <p:nvPr/>
          </p:nvSpPr>
          <p:spPr>
            <a:xfrm rot="10800000">
              <a:off x="5150730" y="1628775"/>
              <a:ext cx="945270" cy="4353696"/>
            </a:xfrm>
            <a:prstGeom prst="curvedRightArrow">
              <a:avLst/>
            </a:prstGeom>
            <a:solidFill>
              <a:srgbClr val="FF9797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31150" y="3658630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Mathematical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4095339" y="2743200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4095339" y="3410079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4095339" y="4076958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4095339" y="4743837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4095339" y="5410716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114800" y="2047875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38524" y="1628775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Experiments</a:t>
              </a:r>
              <a:endParaRPr lang="en-US" sz="14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782803" y="3831539"/>
            <a:ext cx="150720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New Knowledge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1924033" y="2663373"/>
            <a:ext cx="3707096" cy="2945158"/>
          </a:xfrm>
          <a:custGeom>
            <a:avLst/>
            <a:gdLst>
              <a:gd name="connsiteX0" fmla="*/ 0 w 3401570"/>
              <a:gd name="connsiteY0" fmla="*/ 0 h 2418965"/>
              <a:gd name="connsiteX1" fmla="*/ 3401570 w 3401570"/>
              <a:gd name="connsiteY1" fmla="*/ 0 h 2418965"/>
              <a:gd name="connsiteX2" fmla="*/ 3401570 w 3401570"/>
              <a:gd name="connsiteY2" fmla="*/ 2418965 h 2418965"/>
              <a:gd name="connsiteX3" fmla="*/ 0 w 3401570"/>
              <a:gd name="connsiteY3" fmla="*/ 2418965 h 2418965"/>
              <a:gd name="connsiteX4" fmla="*/ 0 w 3401570"/>
              <a:gd name="connsiteY4" fmla="*/ 0 h 2418965"/>
              <a:gd name="connsiteX0" fmla="*/ 0 w 3401570"/>
              <a:gd name="connsiteY0" fmla="*/ 16787 h 2435752"/>
              <a:gd name="connsiteX1" fmla="*/ 2068847 w 3401570"/>
              <a:gd name="connsiteY1" fmla="*/ 0 h 2435752"/>
              <a:gd name="connsiteX2" fmla="*/ 3401570 w 3401570"/>
              <a:gd name="connsiteY2" fmla="*/ 16787 h 2435752"/>
              <a:gd name="connsiteX3" fmla="*/ 3401570 w 3401570"/>
              <a:gd name="connsiteY3" fmla="*/ 2435752 h 2435752"/>
              <a:gd name="connsiteX4" fmla="*/ 0 w 3401570"/>
              <a:gd name="connsiteY4" fmla="*/ 2435752 h 2435752"/>
              <a:gd name="connsiteX5" fmla="*/ 0 w 3401570"/>
              <a:gd name="connsiteY5" fmla="*/ 16787 h 2435752"/>
              <a:gd name="connsiteX0" fmla="*/ 0 w 3401570"/>
              <a:gd name="connsiteY0" fmla="*/ 0 h 2418965"/>
              <a:gd name="connsiteX1" fmla="*/ 1245887 w 3401570"/>
              <a:gd name="connsiteY1" fmla="*/ 135613 h 2418965"/>
              <a:gd name="connsiteX2" fmla="*/ 3401570 w 3401570"/>
              <a:gd name="connsiteY2" fmla="*/ 0 h 2418965"/>
              <a:gd name="connsiteX3" fmla="*/ 3401570 w 3401570"/>
              <a:gd name="connsiteY3" fmla="*/ 2418965 h 2418965"/>
              <a:gd name="connsiteX4" fmla="*/ 0 w 3401570"/>
              <a:gd name="connsiteY4" fmla="*/ 2418965 h 2418965"/>
              <a:gd name="connsiteX5" fmla="*/ 0 w 3401570"/>
              <a:gd name="connsiteY5" fmla="*/ 0 h 2418965"/>
              <a:gd name="connsiteX0" fmla="*/ 365760 w 3401570"/>
              <a:gd name="connsiteY0" fmla="*/ 609600 h 2418965"/>
              <a:gd name="connsiteX1" fmla="*/ 1245887 w 3401570"/>
              <a:gd name="connsiteY1" fmla="*/ 135613 h 2418965"/>
              <a:gd name="connsiteX2" fmla="*/ 3401570 w 3401570"/>
              <a:gd name="connsiteY2" fmla="*/ 0 h 2418965"/>
              <a:gd name="connsiteX3" fmla="*/ 3401570 w 3401570"/>
              <a:gd name="connsiteY3" fmla="*/ 2418965 h 2418965"/>
              <a:gd name="connsiteX4" fmla="*/ 0 w 3401570"/>
              <a:gd name="connsiteY4" fmla="*/ 2418965 h 2418965"/>
              <a:gd name="connsiteX5" fmla="*/ 365760 w 3401570"/>
              <a:gd name="connsiteY5" fmla="*/ 609600 h 2418965"/>
              <a:gd name="connsiteX0" fmla="*/ 0 w 3660650"/>
              <a:gd name="connsiteY0" fmla="*/ 944880 h 2418965"/>
              <a:gd name="connsiteX1" fmla="*/ 1504967 w 3660650"/>
              <a:gd name="connsiteY1" fmla="*/ 135613 h 2418965"/>
              <a:gd name="connsiteX2" fmla="*/ 3660650 w 3660650"/>
              <a:gd name="connsiteY2" fmla="*/ 0 h 2418965"/>
              <a:gd name="connsiteX3" fmla="*/ 3660650 w 3660650"/>
              <a:gd name="connsiteY3" fmla="*/ 2418965 h 2418965"/>
              <a:gd name="connsiteX4" fmla="*/ 259080 w 3660650"/>
              <a:gd name="connsiteY4" fmla="*/ 2418965 h 2418965"/>
              <a:gd name="connsiteX5" fmla="*/ 0 w 3660650"/>
              <a:gd name="connsiteY5" fmla="*/ 944880 h 2418965"/>
              <a:gd name="connsiteX0" fmla="*/ 0 w 3660650"/>
              <a:gd name="connsiteY0" fmla="*/ 944880 h 2418965"/>
              <a:gd name="connsiteX1" fmla="*/ 1504967 w 3660650"/>
              <a:gd name="connsiteY1" fmla="*/ 135613 h 2418965"/>
              <a:gd name="connsiteX2" fmla="*/ 3660650 w 3660650"/>
              <a:gd name="connsiteY2" fmla="*/ 0 h 2418965"/>
              <a:gd name="connsiteX3" fmla="*/ 3660650 w 3660650"/>
              <a:gd name="connsiteY3" fmla="*/ 2418965 h 2418965"/>
              <a:gd name="connsiteX4" fmla="*/ 411480 w 3660650"/>
              <a:gd name="connsiteY4" fmla="*/ 2251325 h 2418965"/>
              <a:gd name="connsiteX5" fmla="*/ 0 w 3660650"/>
              <a:gd name="connsiteY5" fmla="*/ 944880 h 2418965"/>
              <a:gd name="connsiteX0" fmla="*/ 0 w 3660650"/>
              <a:gd name="connsiteY0" fmla="*/ 944880 h 2418965"/>
              <a:gd name="connsiteX1" fmla="*/ 1504967 w 3660650"/>
              <a:gd name="connsiteY1" fmla="*/ 135613 h 2418965"/>
              <a:gd name="connsiteX2" fmla="*/ 3660650 w 3660650"/>
              <a:gd name="connsiteY2" fmla="*/ 0 h 2418965"/>
              <a:gd name="connsiteX3" fmla="*/ 3660650 w 3660650"/>
              <a:gd name="connsiteY3" fmla="*/ 2418965 h 2418965"/>
              <a:gd name="connsiteX4" fmla="*/ 411480 w 3660650"/>
              <a:gd name="connsiteY4" fmla="*/ 2251325 h 2418965"/>
              <a:gd name="connsiteX5" fmla="*/ 0 w 3660650"/>
              <a:gd name="connsiteY5" fmla="*/ 944880 h 2418965"/>
              <a:gd name="connsiteX0" fmla="*/ 0 w 3660650"/>
              <a:gd name="connsiteY0" fmla="*/ 944880 h 2388485"/>
              <a:gd name="connsiteX1" fmla="*/ 1504967 w 3660650"/>
              <a:gd name="connsiteY1" fmla="*/ 135613 h 2388485"/>
              <a:gd name="connsiteX2" fmla="*/ 3660650 w 3660650"/>
              <a:gd name="connsiteY2" fmla="*/ 0 h 2388485"/>
              <a:gd name="connsiteX3" fmla="*/ 3614930 w 3660650"/>
              <a:gd name="connsiteY3" fmla="*/ 2388485 h 2388485"/>
              <a:gd name="connsiteX4" fmla="*/ 411480 w 3660650"/>
              <a:gd name="connsiteY4" fmla="*/ 2251325 h 2388485"/>
              <a:gd name="connsiteX5" fmla="*/ 0 w 3660650"/>
              <a:gd name="connsiteY5" fmla="*/ 944880 h 2388485"/>
              <a:gd name="connsiteX0" fmla="*/ 0 w 3660650"/>
              <a:gd name="connsiteY0" fmla="*/ 944880 h 2327525"/>
              <a:gd name="connsiteX1" fmla="*/ 1504967 w 3660650"/>
              <a:gd name="connsiteY1" fmla="*/ 135613 h 2327525"/>
              <a:gd name="connsiteX2" fmla="*/ 3660650 w 3660650"/>
              <a:gd name="connsiteY2" fmla="*/ 0 h 2327525"/>
              <a:gd name="connsiteX3" fmla="*/ 3614930 w 3660650"/>
              <a:gd name="connsiteY3" fmla="*/ 2327525 h 2327525"/>
              <a:gd name="connsiteX4" fmla="*/ 411480 w 3660650"/>
              <a:gd name="connsiteY4" fmla="*/ 2251325 h 2327525"/>
              <a:gd name="connsiteX5" fmla="*/ 0 w 3660650"/>
              <a:gd name="connsiteY5" fmla="*/ 944880 h 2327525"/>
              <a:gd name="connsiteX0" fmla="*/ 0 w 3660650"/>
              <a:gd name="connsiteY0" fmla="*/ 944880 h 2373245"/>
              <a:gd name="connsiteX1" fmla="*/ 1504967 w 3660650"/>
              <a:gd name="connsiteY1" fmla="*/ 135613 h 2373245"/>
              <a:gd name="connsiteX2" fmla="*/ 3660650 w 3660650"/>
              <a:gd name="connsiteY2" fmla="*/ 0 h 2373245"/>
              <a:gd name="connsiteX3" fmla="*/ 3614930 w 3660650"/>
              <a:gd name="connsiteY3" fmla="*/ 2373245 h 2373245"/>
              <a:gd name="connsiteX4" fmla="*/ 411480 w 3660650"/>
              <a:gd name="connsiteY4" fmla="*/ 2251325 h 2373245"/>
              <a:gd name="connsiteX5" fmla="*/ 0 w 3660650"/>
              <a:gd name="connsiteY5" fmla="*/ 944880 h 2373245"/>
              <a:gd name="connsiteX0" fmla="*/ 0 w 3660650"/>
              <a:gd name="connsiteY0" fmla="*/ 944880 h 2373245"/>
              <a:gd name="connsiteX1" fmla="*/ 1504967 w 3660650"/>
              <a:gd name="connsiteY1" fmla="*/ 135613 h 2373245"/>
              <a:gd name="connsiteX2" fmla="*/ 3660650 w 3660650"/>
              <a:gd name="connsiteY2" fmla="*/ 0 h 2373245"/>
              <a:gd name="connsiteX3" fmla="*/ 3614930 w 3660650"/>
              <a:gd name="connsiteY3" fmla="*/ 2373245 h 2373245"/>
              <a:gd name="connsiteX4" fmla="*/ 670560 w 3660650"/>
              <a:gd name="connsiteY4" fmla="*/ 2266565 h 2373245"/>
              <a:gd name="connsiteX5" fmla="*/ 0 w 3660650"/>
              <a:gd name="connsiteY5" fmla="*/ 944880 h 2373245"/>
              <a:gd name="connsiteX0" fmla="*/ 0 w 3645410"/>
              <a:gd name="connsiteY0" fmla="*/ 809267 h 2237632"/>
              <a:gd name="connsiteX1" fmla="*/ 1504967 w 3645410"/>
              <a:gd name="connsiteY1" fmla="*/ 0 h 2237632"/>
              <a:gd name="connsiteX2" fmla="*/ 3645410 w 3645410"/>
              <a:gd name="connsiteY2" fmla="*/ 92987 h 2237632"/>
              <a:gd name="connsiteX3" fmla="*/ 3614930 w 3645410"/>
              <a:gd name="connsiteY3" fmla="*/ 2237632 h 2237632"/>
              <a:gd name="connsiteX4" fmla="*/ 670560 w 3645410"/>
              <a:gd name="connsiteY4" fmla="*/ 2130952 h 2237632"/>
              <a:gd name="connsiteX5" fmla="*/ 0 w 3645410"/>
              <a:gd name="connsiteY5" fmla="*/ 809267 h 2237632"/>
              <a:gd name="connsiteX0" fmla="*/ 0 w 3645410"/>
              <a:gd name="connsiteY0" fmla="*/ 748307 h 2176672"/>
              <a:gd name="connsiteX1" fmla="*/ 1459247 w 3645410"/>
              <a:gd name="connsiteY1" fmla="*/ 0 h 2176672"/>
              <a:gd name="connsiteX2" fmla="*/ 3645410 w 3645410"/>
              <a:gd name="connsiteY2" fmla="*/ 32027 h 2176672"/>
              <a:gd name="connsiteX3" fmla="*/ 3614930 w 3645410"/>
              <a:gd name="connsiteY3" fmla="*/ 2176672 h 2176672"/>
              <a:gd name="connsiteX4" fmla="*/ 670560 w 3645410"/>
              <a:gd name="connsiteY4" fmla="*/ 2069992 h 2176672"/>
              <a:gd name="connsiteX5" fmla="*/ 0 w 3645410"/>
              <a:gd name="connsiteY5" fmla="*/ 748307 h 2176672"/>
              <a:gd name="connsiteX0" fmla="*/ 0 w 3721610"/>
              <a:gd name="connsiteY0" fmla="*/ 1251227 h 2176672"/>
              <a:gd name="connsiteX1" fmla="*/ 1535447 w 3721610"/>
              <a:gd name="connsiteY1" fmla="*/ 0 h 2176672"/>
              <a:gd name="connsiteX2" fmla="*/ 3721610 w 3721610"/>
              <a:gd name="connsiteY2" fmla="*/ 32027 h 2176672"/>
              <a:gd name="connsiteX3" fmla="*/ 3691130 w 3721610"/>
              <a:gd name="connsiteY3" fmla="*/ 2176672 h 2176672"/>
              <a:gd name="connsiteX4" fmla="*/ 746760 w 3721610"/>
              <a:gd name="connsiteY4" fmla="*/ 2069992 h 2176672"/>
              <a:gd name="connsiteX5" fmla="*/ 0 w 3721610"/>
              <a:gd name="connsiteY5" fmla="*/ 1251227 h 2176672"/>
              <a:gd name="connsiteX0" fmla="*/ 0 w 3721610"/>
              <a:gd name="connsiteY0" fmla="*/ 1483456 h 2408901"/>
              <a:gd name="connsiteX1" fmla="*/ 1578989 w 3721610"/>
              <a:gd name="connsiteY1" fmla="*/ 0 h 2408901"/>
              <a:gd name="connsiteX2" fmla="*/ 3721610 w 3721610"/>
              <a:gd name="connsiteY2" fmla="*/ 264256 h 2408901"/>
              <a:gd name="connsiteX3" fmla="*/ 3691130 w 3721610"/>
              <a:gd name="connsiteY3" fmla="*/ 2408901 h 2408901"/>
              <a:gd name="connsiteX4" fmla="*/ 746760 w 3721610"/>
              <a:gd name="connsiteY4" fmla="*/ 2302221 h 2408901"/>
              <a:gd name="connsiteX5" fmla="*/ 0 w 3721610"/>
              <a:gd name="connsiteY5" fmla="*/ 1483456 h 2408901"/>
              <a:gd name="connsiteX0" fmla="*/ 0 w 3707096"/>
              <a:gd name="connsiteY0" fmla="*/ 1483456 h 2408901"/>
              <a:gd name="connsiteX1" fmla="*/ 1578989 w 3707096"/>
              <a:gd name="connsiteY1" fmla="*/ 0 h 2408901"/>
              <a:gd name="connsiteX2" fmla="*/ 3707096 w 3707096"/>
              <a:gd name="connsiteY2" fmla="*/ 17513 h 2408901"/>
              <a:gd name="connsiteX3" fmla="*/ 3691130 w 3707096"/>
              <a:gd name="connsiteY3" fmla="*/ 2408901 h 2408901"/>
              <a:gd name="connsiteX4" fmla="*/ 746760 w 3707096"/>
              <a:gd name="connsiteY4" fmla="*/ 2302221 h 2408901"/>
              <a:gd name="connsiteX5" fmla="*/ 0 w 3707096"/>
              <a:gd name="connsiteY5" fmla="*/ 1483456 h 2408901"/>
              <a:gd name="connsiteX0" fmla="*/ 0 w 3707096"/>
              <a:gd name="connsiteY0" fmla="*/ 1483456 h 2409716"/>
              <a:gd name="connsiteX1" fmla="*/ 1578989 w 3707096"/>
              <a:gd name="connsiteY1" fmla="*/ 0 h 2409716"/>
              <a:gd name="connsiteX2" fmla="*/ 3707096 w 3707096"/>
              <a:gd name="connsiteY2" fmla="*/ 17513 h 2409716"/>
              <a:gd name="connsiteX3" fmla="*/ 3691130 w 3707096"/>
              <a:gd name="connsiteY3" fmla="*/ 2408901 h 2409716"/>
              <a:gd name="connsiteX4" fmla="*/ 775789 w 3707096"/>
              <a:gd name="connsiteY4" fmla="*/ 2374793 h 2409716"/>
              <a:gd name="connsiteX5" fmla="*/ 0 w 3707096"/>
              <a:gd name="connsiteY5" fmla="*/ 1483456 h 2409716"/>
              <a:gd name="connsiteX0" fmla="*/ 0 w 3707096"/>
              <a:gd name="connsiteY0" fmla="*/ 1483456 h 2575723"/>
              <a:gd name="connsiteX1" fmla="*/ 1578989 w 3707096"/>
              <a:gd name="connsiteY1" fmla="*/ 0 h 2575723"/>
              <a:gd name="connsiteX2" fmla="*/ 3707096 w 3707096"/>
              <a:gd name="connsiteY2" fmla="*/ 17513 h 2575723"/>
              <a:gd name="connsiteX3" fmla="*/ 3691130 w 3707096"/>
              <a:gd name="connsiteY3" fmla="*/ 2408901 h 2575723"/>
              <a:gd name="connsiteX4" fmla="*/ 1631967 w 3707096"/>
              <a:gd name="connsiteY4" fmla="*/ 2373085 h 2575723"/>
              <a:gd name="connsiteX5" fmla="*/ 775789 w 3707096"/>
              <a:gd name="connsiteY5" fmla="*/ 2374793 h 2575723"/>
              <a:gd name="connsiteX6" fmla="*/ 0 w 3707096"/>
              <a:gd name="connsiteY6" fmla="*/ 1483456 h 2575723"/>
              <a:gd name="connsiteX0" fmla="*/ 0 w 3707096"/>
              <a:gd name="connsiteY0" fmla="*/ 1483456 h 2924807"/>
              <a:gd name="connsiteX1" fmla="*/ 1578989 w 3707096"/>
              <a:gd name="connsiteY1" fmla="*/ 0 h 2924807"/>
              <a:gd name="connsiteX2" fmla="*/ 3707096 w 3707096"/>
              <a:gd name="connsiteY2" fmla="*/ 17513 h 2924807"/>
              <a:gd name="connsiteX3" fmla="*/ 3691130 w 3707096"/>
              <a:gd name="connsiteY3" fmla="*/ 2408901 h 2924807"/>
              <a:gd name="connsiteX4" fmla="*/ 1646482 w 3707096"/>
              <a:gd name="connsiteY4" fmla="*/ 2924628 h 2924807"/>
              <a:gd name="connsiteX5" fmla="*/ 775789 w 3707096"/>
              <a:gd name="connsiteY5" fmla="*/ 2374793 h 2924807"/>
              <a:gd name="connsiteX6" fmla="*/ 0 w 3707096"/>
              <a:gd name="connsiteY6" fmla="*/ 1483456 h 2924807"/>
              <a:gd name="connsiteX0" fmla="*/ 0 w 3749187"/>
              <a:gd name="connsiteY0" fmla="*/ 1483456 h 2956202"/>
              <a:gd name="connsiteX1" fmla="*/ 1578989 w 3749187"/>
              <a:gd name="connsiteY1" fmla="*/ 0 h 2956202"/>
              <a:gd name="connsiteX2" fmla="*/ 3707096 w 3749187"/>
              <a:gd name="connsiteY2" fmla="*/ 17513 h 2956202"/>
              <a:gd name="connsiteX3" fmla="*/ 3749187 w 3749187"/>
              <a:gd name="connsiteY3" fmla="*/ 2684673 h 2956202"/>
              <a:gd name="connsiteX4" fmla="*/ 1646482 w 3749187"/>
              <a:gd name="connsiteY4" fmla="*/ 2924628 h 2956202"/>
              <a:gd name="connsiteX5" fmla="*/ 775789 w 3749187"/>
              <a:gd name="connsiteY5" fmla="*/ 2374793 h 2956202"/>
              <a:gd name="connsiteX6" fmla="*/ 0 w 3749187"/>
              <a:gd name="connsiteY6" fmla="*/ 1483456 h 2956202"/>
              <a:gd name="connsiteX0" fmla="*/ 0 w 3707096"/>
              <a:gd name="connsiteY0" fmla="*/ 1483456 h 3034428"/>
              <a:gd name="connsiteX1" fmla="*/ 1578989 w 3707096"/>
              <a:gd name="connsiteY1" fmla="*/ 0 h 3034428"/>
              <a:gd name="connsiteX2" fmla="*/ 3707096 w 3707096"/>
              <a:gd name="connsiteY2" fmla="*/ 17513 h 3034428"/>
              <a:gd name="connsiteX3" fmla="*/ 3502444 w 3707096"/>
              <a:gd name="connsiteY3" fmla="*/ 2829816 h 3034428"/>
              <a:gd name="connsiteX4" fmla="*/ 1646482 w 3707096"/>
              <a:gd name="connsiteY4" fmla="*/ 2924628 h 3034428"/>
              <a:gd name="connsiteX5" fmla="*/ 775789 w 3707096"/>
              <a:gd name="connsiteY5" fmla="*/ 2374793 h 3034428"/>
              <a:gd name="connsiteX6" fmla="*/ 0 w 3707096"/>
              <a:gd name="connsiteY6" fmla="*/ 1483456 h 3034428"/>
              <a:gd name="connsiteX0" fmla="*/ 0 w 3707096"/>
              <a:gd name="connsiteY0" fmla="*/ 1483456 h 2945158"/>
              <a:gd name="connsiteX1" fmla="*/ 1578989 w 3707096"/>
              <a:gd name="connsiteY1" fmla="*/ 0 h 2945158"/>
              <a:gd name="connsiteX2" fmla="*/ 3707096 w 3707096"/>
              <a:gd name="connsiteY2" fmla="*/ 17513 h 2945158"/>
              <a:gd name="connsiteX3" fmla="*/ 3502444 w 3707096"/>
              <a:gd name="connsiteY3" fmla="*/ 2829816 h 2945158"/>
              <a:gd name="connsiteX4" fmla="*/ 1646482 w 3707096"/>
              <a:gd name="connsiteY4" fmla="*/ 2924628 h 2945158"/>
              <a:gd name="connsiteX5" fmla="*/ 775789 w 3707096"/>
              <a:gd name="connsiteY5" fmla="*/ 2374793 h 2945158"/>
              <a:gd name="connsiteX6" fmla="*/ 0 w 3707096"/>
              <a:gd name="connsiteY6" fmla="*/ 1483456 h 2945158"/>
              <a:gd name="connsiteX0" fmla="*/ 0 w 3707096"/>
              <a:gd name="connsiteY0" fmla="*/ 1483456 h 2945158"/>
              <a:gd name="connsiteX1" fmla="*/ 1578989 w 3707096"/>
              <a:gd name="connsiteY1" fmla="*/ 0 h 2945158"/>
              <a:gd name="connsiteX2" fmla="*/ 3707096 w 3707096"/>
              <a:gd name="connsiteY2" fmla="*/ 17513 h 2945158"/>
              <a:gd name="connsiteX3" fmla="*/ 3502444 w 3707096"/>
              <a:gd name="connsiteY3" fmla="*/ 2829816 h 2945158"/>
              <a:gd name="connsiteX4" fmla="*/ 1646482 w 3707096"/>
              <a:gd name="connsiteY4" fmla="*/ 2924628 h 2945158"/>
              <a:gd name="connsiteX5" fmla="*/ 775789 w 3707096"/>
              <a:gd name="connsiteY5" fmla="*/ 2374793 h 2945158"/>
              <a:gd name="connsiteX6" fmla="*/ 0 w 3707096"/>
              <a:gd name="connsiteY6" fmla="*/ 1483456 h 29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7096" h="2945158">
                <a:moveTo>
                  <a:pt x="0" y="1483456"/>
                </a:moveTo>
                <a:lnTo>
                  <a:pt x="1578989" y="0"/>
                </a:lnTo>
                <a:lnTo>
                  <a:pt x="3707096" y="17513"/>
                </a:lnTo>
                <a:lnTo>
                  <a:pt x="3502444" y="2829816"/>
                </a:lnTo>
                <a:cubicBezTo>
                  <a:pt x="2967903" y="3004697"/>
                  <a:pt x="2132372" y="2930313"/>
                  <a:pt x="1646482" y="2924628"/>
                </a:cubicBezTo>
                <a:cubicBezTo>
                  <a:pt x="1218649" y="2730258"/>
                  <a:pt x="1047784" y="2523065"/>
                  <a:pt x="775789" y="2374793"/>
                </a:cubicBezTo>
                <a:lnTo>
                  <a:pt x="0" y="148345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67000">
                <a:srgbClr val="FFFFFF">
                  <a:alpha val="86000"/>
                </a:srgbClr>
              </a:gs>
              <a:gs pos="36000">
                <a:schemeClr val="bg1">
                  <a:lumMod val="100000"/>
                  <a:alpha val="88000"/>
                </a:schemeClr>
              </a:gs>
              <a:gs pos="99000">
                <a:schemeClr val="accent1">
                  <a:tint val="23500"/>
                  <a:satMod val="160000"/>
                  <a:lumMod val="0"/>
                  <a:lumOff val="100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8D640-2CC3-4663-9E95-354326E26B7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Modeling workflow:</a:t>
            </a:r>
            <a:br>
              <a:rPr lang="en-US" sz="2800" dirty="0" smtClean="0"/>
            </a:br>
            <a:r>
              <a:rPr lang="en-US" sz="2800" dirty="0" smtClean="0"/>
              <a:t>what </a:t>
            </a:r>
            <a:r>
              <a:rPr lang="en-US" sz="2800" dirty="0" smtClean="0"/>
              <a:t>we would like to be in the model file itself</a:t>
            </a:r>
            <a:endParaRPr lang="en-US" sz="2800" dirty="0"/>
          </a:p>
        </p:txBody>
      </p:sp>
      <p:sp>
        <p:nvSpPr>
          <p:cNvPr id="25" name="Curved Right Arrow 24"/>
          <p:cNvSpPr/>
          <p:nvPr/>
        </p:nvSpPr>
        <p:spPr>
          <a:xfrm rot="10800000" flipH="1">
            <a:off x="2963404" y="3965531"/>
            <a:ext cx="482338" cy="782925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10800000" flipH="1">
            <a:off x="1515603" y="2346409"/>
            <a:ext cx="1917844" cy="3124202"/>
          </a:xfrm>
          <a:prstGeom prst="curvedRightArrow">
            <a:avLst>
              <a:gd name="adj1" fmla="val 14060"/>
              <a:gd name="adj2" fmla="val 28363"/>
              <a:gd name="adj3" fmla="val 19617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8833" y="4205157"/>
            <a:ext cx="106586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erification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957596" y="3780867"/>
            <a:ext cx="94891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alidation</a:t>
            </a:r>
            <a:endParaRPr lang="en-US" i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51353" y="1726514"/>
            <a:ext cx="2764850" cy="4467225"/>
            <a:chOff x="3331150" y="1628775"/>
            <a:chExt cx="2764850" cy="4467225"/>
          </a:xfrm>
        </p:grpSpPr>
        <p:sp>
          <p:nvSpPr>
            <p:cNvPr id="31" name="Rectangle 30"/>
            <p:cNvSpPr/>
            <p:nvPr/>
          </p:nvSpPr>
          <p:spPr>
            <a:xfrm>
              <a:off x="3331150" y="2324872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Knowledge</a:t>
              </a:r>
              <a:endParaRPr lang="en-US" sz="14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31150" y="2991751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31150" y="4325509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Computational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31150" y="4992388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Simulation</a:t>
              </a:r>
              <a:endParaRPr lang="en-US" sz="1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31150" y="5677672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Prediction</a:t>
              </a:r>
            </a:p>
          </p:txBody>
        </p:sp>
        <p:sp>
          <p:nvSpPr>
            <p:cNvPr id="36" name="Curved Right Arrow 35"/>
            <p:cNvSpPr/>
            <p:nvPr/>
          </p:nvSpPr>
          <p:spPr>
            <a:xfrm rot="10800000">
              <a:off x="5150730" y="1628775"/>
              <a:ext cx="945270" cy="4353696"/>
            </a:xfrm>
            <a:prstGeom prst="curvedRightArrow">
              <a:avLst/>
            </a:prstGeom>
            <a:solidFill>
              <a:srgbClr val="FF9797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31150" y="3658630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Mathematical</a:t>
              </a:r>
              <a:br>
                <a:rPr lang="en-US" sz="1400" b="1" dirty="0" smtClean="0"/>
              </a:br>
              <a:r>
                <a:rPr lang="en-US" sz="1400" b="1" dirty="0" smtClean="0"/>
                <a:t>Model</a:t>
              </a:r>
              <a:endParaRPr lang="en-US" sz="1400" b="1" dirty="0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4095339" y="2743200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4095339" y="3410079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4095339" y="4076958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4095339" y="4743837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4095339" y="5410716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114800" y="2047875"/>
              <a:ext cx="228600" cy="2485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38524" y="1628775"/>
              <a:ext cx="1756978" cy="4183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b="1" dirty="0" smtClean="0"/>
                <a:t>Biological</a:t>
              </a:r>
              <a:br>
                <a:rPr lang="en-US" sz="1400" b="1" dirty="0" smtClean="0"/>
              </a:br>
              <a:r>
                <a:rPr lang="en-US" sz="1400" b="1" dirty="0" smtClean="0"/>
                <a:t>Experiments</a:t>
              </a:r>
              <a:endParaRPr lang="en-US" sz="14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782803" y="3831539"/>
            <a:ext cx="150720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1" dirty="0" smtClean="0"/>
              <a:t>New Knowledge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3433447" y="2269889"/>
            <a:ext cx="2052953" cy="336284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3354</Words>
  <Application>Microsoft Office PowerPoint</Application>
  <PresentationFormat>On-screen Show (4:3)</PresentationFormat>
  <Paragraphs>628</Paragraphs>
  <Slides>50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Microsoft Word Document</vt:lpstr>
      <vt:lpstr>Annotating Models: Practical Experiences, Approaches and Future Directions</vt:lpstr>
      <vt:lpstr>Outline</vt:lpstr>
      <vt:lpstr>Outline</vt:lpstr>
      <vt:lpstr>Annotation facilitates understanding and reuse</vt:lpstr>
      <vt:lpstr>Long Term Vision: Common annotation (description) across multiple data sources (Somitogenesis example)</vt:lpstr>
      <vt:lpstr>In the CompBio domain: Description of the Biology versus the Math/Code</vt:lpstr>
      <vt:lpstr>Typical Modeling workflow</vt:lpstr>
      <vt:lpstr>Modeling workflow: what often gets published</vt:lpstr>
      <vt:lpstr>Modeling workflow: what we would like to be in the model file itself</vt:lpstr>
      <vt:lpstr>Typical ad hoc biomodel publication modality</vt:lpstr>
      <vt:lpstr>The model sharing and re-use challenge</vt:lpstr>
      <vt:lpstr>Search Challenge I: Why we need ontological annotation of models</vt:lpstr>
      <vt:lpstr>Search Challenge II: Models are often not searchable. Why?</vt:lpstr>
      <vt:lpstr>Ontologies and Controlled Vocabularies</vt:lpstr>
      <vt:lpstr>What is an ontology?</vt:lpstr>
      <vt:lpstr>Model and Data Annotation: Archiving (publishing) and Searching</vt:lpstr>
      <vt:lpstr>Outline</vt:lpstr>
      <vt:lpstr>“Who, What, When, Where, Why and How”</vt:lpstr>
      <vt:lpstr>“Who, What, When, Where, Why and How”</vt:lpstr>
      <vt:lpstr>“Who, What, When, Where, Why and How”</vt:lpstr>
      <vt:lpstr>“Who, What, When, Where, Why and How”</vt:lpstr>
      <vt:lpstr>“Who, What, When, Where, Why and How”</vt:lpstr>
      <vt:lpstr>“Who, What, When, Where, Why and How”</vt:lpstr>
      <vt:lpstr>“Who, What, When, Where, Why and How”</vt:lpstr>
      <vt:lpstr>“Who, What, When, Where, Why and How”</vt:lpstr>
      <vt:lpstr>Typical sources of annotation terms</vt:lpstr>
      <vt:lpstr>Outline</vt:lpstr>
      <vt:lpstr>The model annotation Big Challenge</vt:lpstr>
      <vt:lpstr>Standard Annotation syntax is ugly and hard to do correctly (SBML example)</vt:lpstr>
      <vt:lpstr>Standard Annotation syntax is ugly and hard to do correctly (SBML example)</vt:lpstr>
      <vt:lpstr>Standard Annotation syntax is ugly and hard to do correctly (SBML example)</vt:lpstr>
      <vt:lpstr>Compare GUIs for COPASI and SBMLeditor for creating and annotating an SBML model file</vt:lpstr>
      <vt:lpstr>Challenges in annotating a model</vt:lpstr>
      <vt:lpstr>A GUI should embed knowledge… of how to properly annotate a model</vt:lpstr>
      <vt:lpstr>Outline</vt:lpstr>
      <vt:lpstr>Annotation Types in SBML†</vt:lpstr>
      <vt:lpstr>BioModels SBML Qualifiers Summary†</vt:lpstr>
      <vt:lpstr>PowerPoint Presentation</vt:lpstr>
      <vt:lpstr>PowerPoint Presentation</vt:lpstr>
      <vt:lpstr>Outline</vt:lpstr>
      <vt:lpstr>Outline</vt:lpstr>
      <vt:lpstr>Fall back annotation</vt:lpstr>
      <vt:lpstr>Direct annotation of code</vt:lpstr>
      <vt:lpstr>Embedded annotation in Python</vt:lpstr>
      <vt:lpstr>Google can find the file (and it is the only file found)</vt:lpstr>
      <vt:lpstr>Need helper tools for annotation</vt:lpstr>
      <vt:lpstr>Repositories</vt:lpstr>
      <vt:lpstr>CodeAsKnowledge</vt:lpstr>
      <vt:lpstr>Acknowledgments</vt:lpstr>
      <vt:lpstr>Additional Resources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Multiscale Models in CompuCell3D</dc:title>
  <dc:creator>James Sluka</dc:creator>
  <cp:lastModifiedBy>Jim Sluka</cp:lastModifiedBy>
  <cp:revision>64</cp:revision>
  <cp:lastPrinted>2015-09-04T16:18:59Z</cp:lastPrinted>
  <dcterms:created xsi:type="dcterms:W3CDTF">2015-08-31T18:54:05Z</dcterms:created>
  <dcterms:modified xsi:type="dcterms:W3CDTF">2015-09-10T02:57:55Z</dcterms:modified>
</cp:coreProperties>
</file>