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68608" autoAdjust="0"/>
  </p:normalViewPr>
  <p:slideViewPr>
    <p:cSldViewPr snapToGrid="0">
      <p:cViewPr varScale="1">
        <p:scale>
          <a:sx n="88" d="100"/>
          <a:sy n="88" d="100"/>
        </p:scale>
        <p:origin x="98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2/22/19</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2/22/19</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2/22/19</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2/22/19</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2/22/19</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2/22/19</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2/22/19</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2/22/19</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2/22/19</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2/22/19</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2/22/19</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2/22/19</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tif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9B81F7-3220-4822-93BA-9AB368C34FBD}"/>
              </a:ext>
            </a:extLst>
          </p:cNvPr>
          <p:cNvSpPr txBox="1"/>
          <p:nvPr/>
        </p:nvSpPr>
        <p:spPr>
          <a:xfrm>
            <a:off x="0" y="51336"/>
            <a:ext cx="6871368" cy="707886"/>
          </a:xfrm>
          <a:prstGeom prst="rect">
            <a:avLst/>
          </a:prstGeom>
          <a:noFill/>
        </p:spPr>
        <p:txBody>
          <a:bodyPr wrap="none" rtlCol="0">
            <a:spAutoFit/>
          </a:bodyPr>
          <a:lstStyle/>
          <a:p>
            <a:r>
              <a:rPr lang="en-US" sz="2000" b="1" dirty="0"/>
              <a:t>DATA-DRIVEN, BIOLOGICALLY CONSTRAINED COMPUTATIONAL </a:t>
            </a:r>
          </a:p>
          <a:p>
            <a:r>
              <a:rPr lang="en-US" sz="2000" b="1" dirty="0"/>
              <a:t>MODELS OF HIPPOCAMPAL NEURONAL NETWORKS AT SCALE</a:t>
            </a:r>
          </a:p>
        </p:txBody>
      </p:sp>
      <p:pic>
        <p:nvPicPr>
          <p:cNvPr id="11" name="Picture 10">
            <a:extLst>
              <a:ext uri="{FF2B5EF4-FFF2-40B4-BE49-F238E27FC236}">
                <a16:creationId xmlns:a16="http://schemas.microsoft.com/office/drawing/2014/main" id="{97392383-A9AA-974A-9D94-DE65A417FC05}"/>
              </a:ext>
            </a:extLst>
          </p:cNvPr>
          <p:cNvPicPr>
            <a:picLocks noChangeAspect="1"/>
          </p:cNvPicPr>
          <p:nvPr/>
        </p:nvPicPr>
        <p:blipFill>
          <a:blip r:embed="rId3"/>
          <a:stretch>
            <a:fillRect/>
          </a:stretch>
        </p:blipFill>
        <p:spPr>
          <a:xfrm>
            <a:off x="10301884" y="6189619"/>
            <a:ext cx="1693866" cy="596165"/>
          </a:xfrm>
          <a:prstGeom prst="rect">
            <a:avLst/>
          </a:prstGeom>
        </p:spPr>
      </p:pic>
      <p:pic>
        <p:nvPicPr>
          <p:cNvPr id="13" name="Picture 12">
            <a:extLst>
              <a:ext uri="{FF2B5EF4-FFF2-40B4-BE49-F238E27FC236}">
                <a16:creationId xmlns:a16="http://schemas.microsoft.com/office/drawing/2014/main" id="{B9A0DA07-EF02-6641-A9FB-47ED1887D112}"/>
              </a:ext>
            </a:extLst>
          </p:cNvPr>
          <p:cNvPicPr>
            <a:picLocks noChangeAspect="1"/>
          </p:cNvPicPr>
          <p:nvPr/>
        </p:nvPicPr>
        <p:blipFill>
          <a:blip r:embed="rId4"/>
          <a:stretch>
            <a:fillRect/>
          </a:stretch>
        </p:blipFill>
        <p:spPr>
          <a:xfrm>
            <a:off x="5496877" y="6189619"/>
            <a:ext cx="2782104" cy="534656"/>
          </a:xfrm>
          <a:prstGeom prst="rect">
            <a:avLst/>
          </a:prstGeom>
        </p:spPr>
      </p:pic>
      <p:pic>
        <p:nvPicPr>
          <p:cNvPr id="15" name="Picture 14">
            <a:extLst>
              <a:ext uri="{FF2B5EF4-FFF2-40B4-BE49-F238E27FC236}">
                <a16:creationId xmlns:a16="http://schemas.microsoft.com/office/drawing/2014/main" id="{46B3D23F-008B-5B45-B169-9413FA686B07}"/>
              </a:ext>
            </a:extLst>
          </p:cNvPr>
          <p:cNvPicPr>
            <a:picLocks noChangeAspect="1"/>
          </p:cNvPicPr>
          <p:nvPr/>
        </p:nvPicPr>
        <p:blipFill>
          <a:blip r:embed="rId5"/>
          <a:stretch>
            <a:fillRect/>
          </a:stretch>
        </p:blipFill>
        <p:spPr>
          <a:xfrm>
            <a:off x="7036692" y="51336"/>
            <a:ext cx="2252355" cy="622300"/>
          </a:xfrm>
          <a:prstGeom prst="rect">
            <a:avLst/>
          </a:prstGeom>
        </p:spPr>
      </p:pic>
      <p:pic>
        <p:nvPicPr>
          <p:cNvPr id="16" name="Picture 15">
            <a:extLst>
              <a:ext uri="{FF2B5EF4-FFF2-40B4-BE49-F238E27FC236}">
                <a16:creationId xmlns:a16="http://schemas.microsoft.com/office/drawing/2014/main" id="{8254101D-EE5C-B848-B804-FFA05C8FC93F}"/>
              </a:ext>
            </a:extLst>
          </p:cNvPr>
          <p:cNvPicPr>
            <a:picLocks noChangeAspect="1"/>
          </p:cNvPicPr>
          <p:nvPr/>
        </p:nvPicPr>
        <p:blipFill>
          <a:blip r:embed="rId6"/>
          <a:stretch>
            <a:fillRect/>
          </a:stretch>
        </p:blipFill>
        <p:spPr>
          <a:xfrm>
            <a:off x="9642215" y="56464"/>
            <a:ext cx="2353535" cy="688974"/>
          </a:xfrm>
          <a:prstGeom prst="rect">
            <a:avLst/>
          </a:prstGeom>
        </p:spPr>
      </p:pic>
      <p:pic>
        <p:nvPicPr>
          <p:cNvPr id="18" name="Picture 17">
            <a:extLst>
              <a:ext uri="{FF2B5EF4-FFF2-40B4-BE49-F238E27FC236}">
                <a16:creationId xmlns:a16="http://schemas.microsoft.com/office/drawing/2014/main" id="{FA8D3C7F-30CD-DA46-BE78-200D978C523E}"/>
              </a:ext>
            </a:extLst>
          </p:cNvPr>
          <p:cNvPicPr>
            <a:picLocks noChangeAspect="1"/>
          </p:cNvPicPr>
          <p:nvPr/>
        </p:nvPicPr>
        <p:blipFill>
          <a:blip r:embed="rId7"/>
          <a:stretch>
            <a:fillRect/>
          </a:stretch>
        </p:blipFill>
        <p:spPr>
          <a:xfrm>
            <a:off x="8273142" y="6106456"/>
            <a:ext cx="1988457" cy="751543"/>
          </a:xfrm>
          <a:prstGeom prst="rect">
            <a:avLst/>
          </a:prstGeom>
        </p:spPr>
      </p:pic>
      <p:sp>
        <p:nvSpPr>
          <p:cNvPr id="2" name="Rectangle 1">
            <a:extLst>
              <a:ext uri="{FF2B5EF4-FFF2-40B4-BE49-F238E27FC236}">
                <a16:creationId xmlns:a16="http://schemas.microsoft.com/office/drawing/2014/main" id="{7E144550-479D-4A49-88A8-413802B06FF6}"/>
              </a:ext>
            </a:extLst>
          </p:cNvPr>
          <p:cNvSpPr/>
          <p:nvPr/>
        </p:nvSpPr>
        <p:spPr>
          <a:xfrm>
            <a:off x="9598673" y="759222"/>
            <a:ext cx="1951175" cy="369332"/>
          </a:xfrm>
          <a:prstGeom prst="rect">
            <a:avLst/>
          </a:prstGeom>
        </p:spPr>
        <p:txBody>
          <a:bodyPr wrap="none">
            <a:spAutoFit/>
          </a:bodyPr>
          <a:lstStyle/>
          <a:p>
            <a:r>
              <a:rPr lang="en-US" dirty="0"/>
              <a:t>U19-NS104590-01 </a:t>
            </a:r>
          </a:p>
        </p:txBody>
      </p:sp>
      <p:sp>
        <p:nvSpPr>
          <p:cNvPr id="19" name="Rectangle 18">
            <a:extLst>
              <a:ext uri="{FF2B5EF4-FFF2-40B4-BE49-F238E27FC236}">
                <a16:creationId xmlns:a16="http://schemas.microsoft.com/office/drawing/2014/main" id="{46540A41-867B-1E4A-824E-3D31AF8EBA67}"/>
              </a:ext>
            </a:extLst>
          </p:cNvPr>
          <p:cNvSpPr/>
          <p:nvPr/>
        </p:nvSpPr>
        <p:spPr>
          <a:xfrm>
            <a:off x="7619135" y="759222"/>
            <a:ext cx="1217256" cy="369332"/>
          </a:xfrm>
          <a:prstGeom prst="rect">
            <a:avLst/>
          </a:prstGeom>
        </p:spPr>
        <p:txBody>
          <a:bodyPr wrap="none">
            <a:spAutoFit/>
          </a:bodyPr>
          <a:lstStyle/>
          <a:p>
            <a:r>
              <a:rPr lang="en-US" dirty="0"/>
              <a:t>Soltesz Lab</a:t>
            </a:r>
          </a:p>
        </p:txBody>
      </p:sp>
      <p:sp>
        <p:nvSpPr>
          <p:cNvPr id="20" name="Text Placeholder 4">
            <a:extLst>
              <a:ext uri="{FF2B5EF4-FFF2-40B4-BE49-F238E27FC236}">
                <a16:creationId xmlns:a16="http://schemas.microsoft.com/office/drawing/2014/main" id="{A56B4EFB-13A3-CA40-9BC9-13458A1E8C5D}"/>
              </a:ext>
            </a:extLst>
          </p:cNvPr>
          <p:cNvSpPr txBox="1">
            <a:spLocks/>
          </p:cNvSpPr>
          <p:nvPr/>
        </p:nvSpPr>
        <p:spPr>
          <a:xfrm>
            <a:off x="7546287" y="4770847"/>
            <a:ext cx="4578199" cy="9684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(A) Activity of model hippocampal dentate granule cells during simulated spatial navigation, ordered by location of peak firing rate. (B) Rhythmic population activity of the major cell types in the network model.</a:t>
            </a:r>
            <a:endParaRPr lang="en-US" sz="1600" b="1" dirty="0"/>
          </a:p>
        </p:txBody>
      </p:sp>
      <p:pic>
        <p:nvPicPr>
          <p:cNvPr id="3" name="Picture 2">
            <a:extLst>
              <a:ext uri="{FF2B5EF4-FFF2-40B4-BE49-F238E27FC236}">
                <a16:creationId xmlns:a16="http://schemas.microsoft.com/office/drawing/2014/main" id="{98D4AE23-707F-B646-8D31-017D97E530FF}"/>
              </a:ext>
            </a:extLst>
          </p:cNvPr>
          <p:cNvPicPr>
            <a:picLocks noChangeAspect="1"/>
          </p:cNvPicPr>
          <p:nvPr/>
        </p:nvPicPr>
        <p:blipFill>
          <a:blip r:embed="rId8"/>
          <a:stretch>
            <a:fillRect/>
          </a:stretch>
        </p:blipFill>
        <p:spPr>
          <a:xfrm>
            <a:off x="7546288" y="1446369"/>
            <a:ext cx="4578199" cy="3174663"/>
          </a:xfrm>
          <a:prstGeom prst="rect">
            <a:avLst/>
          </a:prstGeom>
        </p:spPr>
      </p:pic>
      <p:sp>
        <p:nvSpPr>
          <p:cNvPr id="23" name="Text Placeholder 5">
            <a:extLst>
              <a:ext uri="{FF2B5EF4-FFF2-40B4-BE49-F238E27FC236}">
                <a16:creationId xmlns:a16="http://schemas.microsoft.com/office/drawing/2014/main" id="{F5E2C534-7959-2941-8242-92C7F2282454}"/>
              </a:ext>
            </a:extLst>
          </p:cNvPr>
          <p:cNvSpPr txBox="1">
            <a:spLocks/>
          </p:cNvSpPr>
          <p:nvPr/>
        </p:nvSpPr>
        <p:spPr>
          <a:xfrm>
            <a:off x="85942" y="791505"/>
            <a:ext cx="7272799" cy="6037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800"/>
              </a:spcAft>
              <a:buClr>
                <a:schemeClr val="tx1"/>
              </a:buClr>
              <a:buNone/>
            </a:pPr>
            <a:r>
              <a:rPr lang="en-US" sz="1600" b="1" dirty="0"/>
              <a:t>Research Challenge</a:t>
            </a:r>
          </a:p>
          <a:p>
            <a:pPr marL="0" indent="0">
              <a:spcBef>
                <a:spcPts val="0"/>
              </a:spcBef>
              <a:spcAft>
                <a:spcPts val="800"/>
              </a:spcAft>
              <a:buClr>
                <a:schemeClr val="tx1"/>
              </a:buClr>
              <a:buNone/>
            </a:pPr>
            <a:r>
              <a:rPr lang="en-US" sz="1600" dirty="0"/>
              <a:t>Elucidating the mechanisms of sharp-wave ripples (SWRs), which are oscillatory events in the hippocampus required for consolidation of spatial and episodic memories. We are constructing large-scale, biophysically detailed computational models of the neural circuits that comprise the mammalian hippocampus. These models will help provide insight into the neural circuit mechanisms of sparse and selective memory representations, and oscillatory neuronal population dynamics.</a:t>
            </a:r>
          </a:p>
          <a:p>
            <a:pPr marL="0" indent="0">
              <a:spcBef>
                <a:spcPts val="0"/>
              </a:spcBef>
              <a:spcAft>
                <a:spcPts val="800"/>
              </a:spcAft>
              <a:buClr>
                <a:schemeClr val="tx1"/>
              </a:buClr>
              <a:buNone/>
            </a:pPr>
            <a:r>
              <a:rPr lang="en-US" sz="1600" b="1" dirty="0"/>
              <a:t>Methods</a:t>
            </a:r>
          </a:p>
          <a:p>
            <a:pPr marL="285750" indent="-285750">
              <a:lnSpc>
                <a:spcPct val="100000"/>
              </a:lnSpc>
              <a:spcBef>
                <a:spcPts val="0"/>
              </a:spcBef>
              <a:buClr>
                <a:schemeClr val="tx1"/>
              </a:buClr>
            </a:pPr>
            <a:r>
              <a:rPr lang="en-US" sz="1600" dirty="0"/>
              <a:t>NEURON as the principal simulation environment, implemented in Python.</a:t>
            </a:r>
          </a:p>
          <a:p>
            <a:pPr marL="285750" indent="-285750">
              <a:lnSpc>
                <a:spcPct val="100000"/>
              </a:lnSpc>
              <a:spcBef>
                <a:spcPts val="0"/>
              </a:spcBef>
              <a:buClr>
                <a:schemeClr val="tx1"/>
              </a:buClr>
            </a:pPr>
            <a:r>
              <a:rPr lang="en-US" sz="1600" dirty="0"/>
              <a:t>Morphologically and biophysically detailed cell models of diverse cell types.</a:t>
            </a:r>
          </a:p>
          <a:p>
            <a:pPr marL="285750" indent="-285750">
              <a:lnSpc>
                <a:spcPct val="100000"/>
              </a:lnSpc>
              <a:spcBef>
                <a:spcPts val="0"/>
              </a:spcBef>
              <a:buClr>
                <a:schemeClr val="tx1"/>
              </a:buClr>
            </a:pPr>
            <a:r>
              <a:rPr lang="en-US" sz="1600" dirty="0"/>
              <a:t>High performance parallel computing tools for data I/O, specification, simulation, and analysis of large-scale network models containing &gt; 1 million neurons running on up to 32,000 computer processors. </a:t>
            </a:r>
          </a:p>
          <a:p>
            <a:pPr marL="285750" indent="-285750">
              <a:lnSpc>
                <a:spcPct val="100000"/>
              </a:lnSpc>
              <a:spcBef>
                <a:spcPts val="0"/>
              </a:spcBef>
              <a:spcAft>
                <a:spcPts val="800"/>
              </a:spcAft>
              <a:buClr>
                <a:schemeClr val="tx1"/>
              </a:buClr>
            </a:pPr>
            <a:r>
              <a:rPr lang="en-US" sz="1600" dirty="0"/>
              <a:t>New optimization algorithm, "population annealing,” a parallelized multi-objective version of simulated annealing to efficiently tune large-scale network models to match experimental data.</a:t>
            </a:r>
          </a:p>
          <a:p>
            <a:pPr marL="0" indent="0">
              <a:lnSpc>
                <a:spcPct val="100000"/>
              </a:lnSpc>
              <a:spcBef>
                <a:spcPts val="0"/>
              </a:spcBef>
              <a:spcAft>
                <a:spcPts val="800"/>
              </a:spcAft>
              <a:buClr>
                <a:schemeClr val="tx1"/>
              </a:buClr>
              <a:buNone/>
            </a:pPr>
            <a:r>
              <a:rPr lang="en-US" sz="1600" b="1" dirty="0"/>
              <a:t>Results and Impact</a:t>
            </a:r>
          </a:p>
          <a:p>
            <a:pPr marL="0" indent="0">
              <a:spcBef>
                <a:spcPts val="0"/>
              </a:spcBef>
              <a:buClr>
                <a:schemeClr val="tx1"/>
              </a:buClr>
              <a:buNone/>
            </a:pPr>
            <a:r>
              <a:rPr lang="en-US" sz="1600" dirty="0"/>
              <a:t>The hippocampal neural circuits involved in spatial memory storage and recall are comprised of numerous diverse cell types. Connections between cell types are highly selective, and each cell type exhibits distinct dynamics and selectivity. Large-scale models that contain the same elements that can be measured</a:t>
            </a:r>
          </a:p>
          <a:p>
            <a:pPr marL="0" indent="0">
              <a:spcBef>
                <a:spcPts val="0"/>
              </a:spcBef>
              <a:buClr>
                <a:schemeClr val="tx1"/>
              </a:buClr>
              <a:buNone/>
            </a:pPr>
            <a:r>
              <a:rPr lang="en-US" sz="1600" dirty="0"/>
              <a:t>and perturbed in experimental systems can be used to explore</a:t>
            </a:r>
          </a:p>
          <a:p>
            <a:pPr marL="0" indent="0">
              <a:spcBef>
                <a:spcPts val="0"/>
              </a:spcBef>
              <a:buClr>
                <a:schemeClr val="tx1"/>
              </a:buClr>
              <a:buNone/>
            </a:pPr>
            <a:r>
              <a:rPr lang="en-US" sz="1600" dirty="0"/>
              <a:t>candidate mechanisms, generate hypotheses, and inform the </a:t>
            </a:r>
          </a:p>
          <a:p>
            <a:pPr marL="0" indent="0">
              <a:spcBef>
                <a:spcPts val="0"/>
              </a:spcBef>
              <a:buClr>
                <a:schemeClr val="tx1"/>
              </a:buClr>
              <a:buNone/>
            </a:pPr>
            <a:r>
              <a:rPr lang="en-US" sz="1600" dirty="0"/>
              <a:t>design and interpretation of experimental manipulations.</a:t>
            </a:r>
          </a:p>
        </p:txBody>
      </p:sp>
    </p:spTree>
    <p:extLst>
      <p:ext uri="{BB962C8B-B14F-4D97-AF65-F5344CB8AC3E}">
        <p14:creationId xmlns:p14="http://schemas.microsoft.com/office/powerpoint/2010/main" val="2618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285</Words>
  <Application>Microsoft Macintosh PowerPoint</Application>
  <PresentationFormat>Widescreen</PresentationFormat>
  <Paragraphs>18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Aaron Milstein</cp:lastModifiedBy>
  <cp:revision>21</cp:revision>
  <dcterms:created xsi:type="dcterms:W3CDTF">2019-02-06T14:40:55Z</dcterms:created>
  <dcterms:modified xsi:type="dcterms:W3CDTF">2019-02-22T20:01:42Z</dcterms:modified>
</cp:coreProperties>
</file>