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89" r:id="rId2"/>
    <p:sldId id="384" r:id="rId3"/>
    <p:sldId id="391" r:id="rId4"/>
    <p:sldId id="381" r:id="rId5"/>
    <p:sldId id="393" r:id="rId6"/>
    <p:sldId id="379" r:id="rId7"/>
    <p:sldId id="386" r:id="rId8"/>
    <p:sldId id="394" r:id="rId9"/>
    <p:sldId id="395" r:id="rId10"/>
    <p:sldId id="416" r:id="rId11"/>
    <p:sldId id="397" r:id="rId12"/>
    <p:sldId id="413" r:id="rId13"/>
    <p:sldId id="417" r:id="rId14"/>
    <p:sldId id="404" r:id="rId15"/>
    <p:sldId id="405" r:id="rId16"/>
    <p:sldId id="406" r:id="rId17"/>
    <p:sldId id="408" r:id="rId18"/>
    <p:sldId id="410" r:id="rId19"/>
    <p:sldId id="412" r:id="rId20"/>
    <p:sldId id="399" r:id="rId21"/>
    <p:sldId id="396" r:id="rId22"/>
    <p:sldId id="400" r:id="rId23"/>
    <p:sldId id="401" r:id="rId24"/>
    <p:sldId id="402" r:id="rId25"/>
    <p:sldId id="403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texas" initials="ka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4F"/>
    <a:srgbClr val="7AB535"/>
    <a:srgbClr val="94B540"/>
    <a:srgbClr val="01F9E9"/>
    <a:srgbClr val="3AEB00"/>
    <a:srgbClr val="EC8353"/>
    <a:srgbClr val="2DDC27"/>
    <a:srgbClr val="6EED84"/>
    <a:srgbClr val="FFFEEB"/>
    <a:srgbClr val="EB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10" autoAdjust="0"/>
    <p:restoredTop sz="90666" autoAdjust="0"/>
  </p:normalViewPr>
  <p:slideViewPr>
    <p:cSldViewPr>
      <p:cViewPr varScale="1">
        <p:scale>
          <a:sx n="108" d="100"/>
          <a:sy n="108" d="100"/>
        </p:scale>
        <p:origin x="4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8" rIns="93177" bIns="4658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7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8" rIns="93177" bIns="4658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8" rIns="93177" bIns="4658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7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8" rIns="93177" bIns="4658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AFDCF3-6E1C-42A0-B6B3-474A7615B1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93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7B3220DE-8DC0-4B25-B41E-B3705D9C9F3F}" type="datetimeFigureOut">
              <a:rPr lang="en-US" smtClean="0"/>
              <a:pPr/>
              <a:t>3/21/18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8" rIns="93177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8" rIns="93177" bIns="465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29979760-E92F-4B16-8AD1-F9CF2EF076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Jennifer starts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4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aseline="0" dirty="0"/>
              <a:t>So finally, with these predictions we are able to design our experiments.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aseline="0" dirty="0"/>
              <a:t>-So we have used the regeneration curves to make predictions on when we think the regeneration metrics will be substantially different- and used this data to power our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aseline="0" dirty="0"/>
              <a:t>-Additionally, we used our cell count curves- which are not shown here- to define our terminal time points for histology and immunohistochemistry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0EEF7-33DB-4124-B4E7-5FBA9B9141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19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9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7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2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7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70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Jennifer starts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5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58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79760-E92F-4B16-8AD1-F9CF2EF076E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4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95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44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8" y="6043620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5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D149CC3-C57B-42E9-A95C-23D2557F04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926F-5263-4B17-8298-5407D4390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3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1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9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21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21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70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74CEE-C1B1-450E-AE9B-7DE597337A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 marL="319088" indent="-319088">
              <a:buSzPct val="100000"/>
              <a:buFont typeface="Wingdings" pitchFamily="2" charset="2"/>
              <a:buChar char="§"/>
              <a:defRPr/>
            </a:lvl1pPr>
            <a:lvl2pPr marL="881063" indent="-514350">
              <a:buSzPct val="100000"/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C580F-8286-4FEB-91B1-E85AAA201B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2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2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D22EA6-30C7-4CEC-B925-48E06071B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D6A92A4-EBE9-480C-8263-04A1F6C39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6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937A351-1C24-462B-98D0-3D19CC6016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A8D41-4712-4137-8139-1195E0D5E7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962AD16-36E2-40E2-BA65-9868BD2FC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6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4729F-D9B0-4CD7-B1D5-0422BA49A6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1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3" y="4664077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2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21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7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0846C358-2746-4F46-B457-6BB31B7526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21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1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21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21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82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609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97575B-C8A8-41E3-984A-FF08283272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9" r:id="rId2"/>
    <p:sldLayoutId id="2147483774" r:id="rId3"/>
    <p:sldLayoutId id="2147483775" r:id="rId4"/>
    <p:sldLayoutId id="2147483776" r:id="rId5"/>
    <p:sldLayoutId id="2147483770" r:id="rId6"/>
    <p:sldLayoutId id="2147483777" r:id="rId7"/>
    <p:sldLayoutId id="2147483771" r:id="rId8"/>
    <p:sldLayoutId id="2147483778" r:id="rId9"/>
    <p:sldLayoutId id="2147483772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84ABB0-EB55-5F48-90E7-72C46B9E643B}"/>
              </a:ext>
            </a:extLst>
          </p:cNvPr>
          <p:cNvSpPr/>
          <p:nvPr/>
        </p:nvSpPr>
        <p:spPr>
          <a:xfrm>
            <a:off x="228600" y="1471495"/>
            <a:ext cx="8458200" cy="4170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1C10E-F307-D146-9FD7-AA14F680B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200"/>
            <a:ext cx="8610600" cy="1283667"/>
          </a:xfrm>
        </p:spPr>
        <p:txBody>
          <a:bodyPr/>
          <a:lstStyle/>
          <a:p>
            <a:pPr algn="ctr"/>
            <a:r>
              <a:rPr lang="en-US" sz="3000" b="1" u="sng" cap="none" dirty="0"/>
              <a:t>Collaborative third-party evaluation of MSM projects </a:t>
            </a:r>
            <a:br>
              <a:rPr lang="en-US" sz="3000" u="sng" cap="none" dirty="0"/>
            </a:br>
            <a:r>
              <a:rPr lang="en-US" sz="3000" b="1" u="sng" cap="none" dirty="0"/>
              <a:t>can lead to technical and scientific benefits </a:t>
            </a:r>
            <a:br>
              <a:rPr lang="en-US" sz="3000" b="1" u="sng" cap="none" dirty="0"/>
            </a:br>
            <a:r>
              <a:rPr lang="en-US" sz="3000" b="1" u="sng" cap="none" dirty="0"/>
              <a:t>for funded U01 projects</a:t>
            </a:r>
            <a:endParaRPr lang="en-US" sz="3000" u="sng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4FE3A-DA7B-6D4B-8775-86EFDDF83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Blemker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Linderman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Kirschner, Peirce-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Cottler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9DFF59-1F6D-6D4F-B51F-2A3589804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44" y="1657649"/>
            <a:ext cx="6415156" cy="38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7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681" y="1600200"/>
            <a:ext cx="58631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animal models and disparate types of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scales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Fine vs. coarse graining, e.g. moving from ABM to ODE in portions of model; stochastic vs. deterministic elements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05EAC-6148-884F-8938-E7E72A68C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371"/>
          <a:stretch/>
        </p:blipFill>
        <p:spPr>
          <a:xfrm>
            <a:off x="577021" y="4038600"/>
            <a:ext cx="3613979" cy="2133600"/>
          </a:xfrm>
          <a:prstGeom prst="rect">
            <a:avLst/>
          </a:prstGeom>
        </p:spPr>
      </p:pic>
      <p:pic>
        <p:nvPicPr>
          <p:cNvPr id="7" name="Picture 6" descr="NZ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619500"/>
            <a:ext cx="16002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3390900"/>
            <a:ext cx="14398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7" r="7185"/>
          <a:stretch>
            <a:fillRect/>
          </a:stretch>
        </p:blipFill>
        <p:spPr bwMode="auto">
          <a:xfrm>
            <a:off x="5575300" y="5067300"/>
            <a:ext cx="1524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700" y="4914900"/>
            <a:ext cx="17399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6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94" y="1676400"/>
            <a:ext cx="6019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animal models and disparate types of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scales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Fine vs. coarse graining, e.g. moving from ABM to ODE in portions of model; stochastic vs. deterministic elements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Immunology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rules and cell behavior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6955" y="2286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  <p:pic>
        <p:nvPicPr>
          <p:cNvPr id="5" name="Picture 4" descr="grid.tif">
            <a:extLst>
              <a:ext uri="{FF2B5EF4-FFF2-40B4-BE49-F238E27FC236}">
                <a16:creationId xmlns:a16="http://schemas.microsoft.com/office/drawing/2014/main" id="{D9643FE5-BAEC-F347-A9AC-577AD1C4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2179" y="1447800"/>
            <a:ext cx="2910903" cy="50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114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  <p:pic>
        <p:nvPicPr>
          <p:cNvPr id="5" name="Picture 4" descr="TNF-PRCC.tiff">
            <a:extLst>
              <a:ext uri="{FF2B5EF4-FFF2-40B4-BE49-F238E27FC236}">
                <a16:creationId xmlns:a16="http://schemas.microsoft.com/office/drawing/2014/main" id="{2EA47DFE-B872-4546-AE86-7454A901B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060" y="3352800"/>
            <a:ext cx="4270740" cy="2166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6D8D2-8F4F-AB45-8216-6ABF3284D3E1}"/>
              </a:ext>
            </a:extLst>
          </p:cNvPr>
          <p:cNvSpPr txBox="1"/>
          <p:nvPr/>
        </p:nvSpPr>
        <p:spPr>
          <a:xfrm>
            <a:off x="6182757" y="5410200"/>
            <a:ext cx="29612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Identifying the significant PRCCs from an ABM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894" y="1676400"/>
            <a:ext cx="6019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animal models and disparate types of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scales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Fine vs. coarse graining, e.g. moving from ABM to ODE in portions of model; stochastic vs. deterministic elements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Immunology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rules and cell behavior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Best practices for MSM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Version control, documentation, code-testing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Uncertainty and sensitivity analysis approaches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88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524000"/>
            <a:ext cx="7696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animal models and disparate types of data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Moving between scales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Fine vs. coarse graining, e.g. moving from ABM to ODE in portions of model; stochastic vs. deterministic elements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Immunology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rules and cell behavior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Best practices for MSM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Version control, documentation, code-testing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Uncertainty and sensitivity analysis approaches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Broader education for our students/postdocs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“Looking under the hood” of model-building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How to appeal to not only specialists but also modelers more generally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</p:spTree>
    <p:extLst>
      <p:ext uri="{BB962C8B-B14F-4D97-AF65-F5344CB8AC3E}">
        <p14:creationId xmlns:p14="http://schemas.microsoft.com/office/powerpoint/2010/main" val="233794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990600"/>
          </a:xfrm>
        </p:spPr>
        <p:txBody>
          <a:bodyPr/>
          <a:lstStyle/>
          <a:p>
            <a:r>
              <a:rPr lang="en-US" sz="4000" dirty="0"/>
              <a:t>DMD Grant Overview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4191000"/>
            <a:ext cx="8839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r>
              <a:rPr lang="en-US" dirty="0"/>
              <a:t>Develop and validate a multiscale model of muscle degeneration in dystrophic mouse muscles. </a:t>
            </a:r>
          </a:p>
          <a:p>
            <a:pPr marL="342900" indent="-342900">
              <a:buAutoNum type="arabicParenBoth"/>
            </a:pPr>
            <a:r>
              <a:rPr lang="en-US" dirty="0"/>
              <a:t>Use the multiscale model to simulate pre-clinical treatments in dystrophic mouse muscles. </a:t>
            </a:r>
          </a:p>
          <a:p>
            <a:pPr marL="342900" indent="-342900">
              <a:buAutoNum type="arabicParenBoth"/>
            </a:pPr>
            <a:r>
              <a:rPr lang="en-US" dirty="0"/>
              <a:t>Extend the multiscale model to simulate muscle degeneration and treatment effects in boys with DMD.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Develop novel treatments for </a:t>
            </a:r>
            <a:r>
              <a:rPr lang="en-US" sz="2000" dirty="0" err="1">
                <a:latin typeface="Calibri"/>
                <a:cs typeface="Calibri"/>
              </a:rPr>
              <a:t>Duchemme</a:t>
            </a:r>
            <a:r>
              <a:rPr lang="en-US" sz="2000" dirty="0">
                <a:latin typeface="Calibri"/>
                <a:cs typeface="Calibri"/>
              </a:rPr>
              <a:t> muscular dystrophy by pairing computational modeling with experimental methods for tracking disease progression in mice and humans. </a:t>
            </a:r>
          </a:p>
          <a:p>
            <a:r>
              <a:rPr lang="en-US" sz="2000" dirty="0">
                <a:latin typeface="Calibri"/>
                <a:cs typeface="Calibri"/>
              </a:rPr>
              <a:t> </a:t>
            </a:r>
          </a:p>
          <a:p>
            <a:r>
              <a:rPr lang="en-US" sz="2000" b="1" u="sng" dirty="0">
                <a:latin typeface="Calibri"/>
                <a:cs typeface="Calibri"/>
              </a:rPr>
              <a:t>Specific aims: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27A12-FB3C-AE49-9FA6-5A60742B0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5"/>
          <a:stretch/>
        </p:blipFill>
        <p:spPr>
          <a:xfrm>
            <a:off x="4046839" y="1069624"/>
            <a:ext cx="4792362" cy="33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5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8147" y="5221525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+ ODEs + PDEs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Multiple cell agents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0" y="5067638"/>
            <a:ext cx="4361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Uncertainty and sensitivity analyses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Optimization algorithms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Virtual clinical trials</a:t>
            </a:r>
          </a:p>
          <a:p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990600"/>
          </a:xfrm>
        </p:spPr>
        <p:txBody>
          <a:bodyPr/>
          <a:lstStyle/>
          <a:p>
            <a:r>
              <a:rPr lang="en-US" sz="4000" dirty="0"/>
              <a:t>DMD grant approach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B790F-3D25-6641-82C8-E8B9FD04EEB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6" y="1398950"/>
            <a:ext cx="8525931" cy="355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31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600200"/>
            <a:ext cx="594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=&gt; ODE’s as models evolve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Integrate FE &amp; ABM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2DA0D-7F72-4643-BA9A-9B210C4EA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9" y="1500403"/>
            <a:ext cx="1389817" cy="13739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7A07996-9950-5043-913E-0146AC019D53}"/>
              </a:ext>
            </a:extLst>
          </p:cNvPr>
          <p:cNvGrpSpPr/>
          <p:nvPr/>
        </p:nvGrpSpPr>
        <p:grpSpPr>
          <a:xfrm>
            <a:off x="6019800" y="1597572"/>
            <a:ext cx="2667000" cy="1619860"/>
            <a:chOff x="3277642" y="2777474"/>
            <a:chExt cx="5445777" cy="3307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201130-1817-3A4A-90D3-33B340662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7642" y="3981837"/>
              <a:ext cx="900426" cy="3001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B10A5B-58F8-D94E-BCAD-ECCC6BFB3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39" t="6645" b="25633"/>
            <a:stretch/>
          </p:blipFill>
          <p:spPr>
            <a:xfrm>
              <a:off x="4335645" y="2777474"/>
              <a:ext cx="4387774" cy="33076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6ECA40-7630-D74E-9FDF-1DB15C495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1840" y="4079611"/>
              <a:ext cx="325939" cy="3435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D23A4B-3E8F-5C49-B153-BB514BF4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2020" y="3736053"/>
              <a:ext cx="325939" cy="3435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980FE9-804B-BF40-AB93-D711E5B8F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3981" y="3402298"/>
              <a:ext cx="343558" cy="352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2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12" y="2286000"/>
            <a:ext cx="5029200" cy="4358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5867400"/>
            <a:ext cx="951921" cy="623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121E0-7B20-074E-9D7E-9B0D4C8BF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611" y="1564493"/>
            <a:ext cx="3276600" cy="7504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5EA55B-40C8-9140-A3A8-4DBC257F9E9F}"/>
              </a:ext>
            </a:extLst>
          </p:cNvPr>
          <p:cNvSpPr/>
          <p:nvPr/>
        </p:nvSpPr>
        <p:spPr>
          <a:xfrm>
            <a:off x="137610" y="15697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=&gt; ODE’s as models evolve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Integrate FE &amp; ABM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Experimental design based on model predictions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4ED6C-614C-CA44-BF45-7549AE68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</p:spTree>
    <p:extLst>
      <p:ext uri="{BB962C8B-B14F-4D97-AF65-F5344CB8AC3E}">
        <p14:creationId xmlns:p14="http://schemas.microsoft.com/office/powerpoint/2010/main" val="29216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600200"/>
            <a:ext cx="5943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=&gt; ODE’s as models evolve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Integrate FE &amp; ABM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Experimental design based on model predictions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Best practices for MSM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Version control, documentation, code-testing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Uncertainty and sensitivity analysis approaches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4AEE4A-8157-964A-B0CF-1D9500ED0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29" y="2209800"/>
            <a:ext cx="3237868" cy="31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19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600200"/>
            <a:ext cx="5943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Model structure &amp; assumptions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=&gt; ODE’s as models evolve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Integrate FE &amp; ABM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Experimental design based on model predictions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Best practices for MSM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Version control, documentation, code-testing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Uncertainty and sensitivity analysis approaches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Broader education for our students/postdocs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“Looking under the hood” of model-building – multiple students working with same code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Sharing code between students at U of M and UVA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15400" cy="990600"/>
          </a:xfrm>
        </p:spPr>
        <p:txBody>
          <a:bodyPr/>
          <a:lstStyle/>
          <a:p>
            <a:r>
              <a:rPr lang="en-US" sz="3600" dirty="0"/>
              <a:t>Particular areas of interest for our discussion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9D446-665D-284F-BF2A-C11B9FB9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954690"/>
            <a:ext cx="2603500" cy="17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A7AC-9A93-9E46-B67C-DD79A122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613648" cy="9906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The Two Projects for 3</a:t>
            </a:r>
            <a:r>
              <a:rPr lang="en-US" baseline="30000" dirty="0">
                <a:latin typeface="Calibri"/>
                <a:cs typeface="Calibri"/>
              </a:rPr>
              <a:t>rd</a:t>
            </a:r>
            <a:r>
              <a:rPr lang="en-US" dirty="0">
                <a:latin typeface="Calibri"/>
                <a:cs typeface="Calibri"/>
              </a:rPr>
              <a:t> Party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DDAED-B9CC-C040-873C-7B185A9F919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58200" cy="4495800"/>
          </a:xfrm>
        </p:spPr>
        <p:txBody>
          <a:bodyPr/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 Multi-scale Systems Pharmacology  Approach to Tuberculosis Treatment: 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U01-HL131072  Multi-PIs:  V. </a:t>
            </a:r>
            <a:r>
              <a:rPr lang="en-US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Dartois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, J. Flynn, D. Kirschner, J. </a:t>
            </a:r>
            <a:r>
              <a:rPr lang="en-US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Linderman</a:t>
            </a:r>
            <a:endParaRPr lang="en-US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Multi-scale Modeling for Treatment Discovery in Duchenne Muscular 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Dystrophy U01-AR069393, S. </a:t>
            </a:r>
            <a:r>
              <a:rPr lang="en-US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Blemker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, S. Salinas and S. Peirce-</a:t>
            </a:r>
            <a:r>
              <a:rPr lang="en-US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Cottler</a:t>
            </a:r>
            <a:r>
              <a:rPr lang="en-US" sz="34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816" y="152400"/>
            <a:ext cx="8153400" cy="990600"/>
          </a:xfrm>
        </p:spPr>
        <p:txBody>
          <a:bodyPr/>
          <a:lstStyle/>
          <a:p>
            <a:r>
              <a:rPr lang="en-US" dirty="0" err="1"/>
              <a:t>U.Mich</a:t>
            </a:r>
            <a:r>
              <a:rPr lang="en-US" dirty="0"/>
              <a:t>-UVA Model Credibility Cross-Evaluation</a:t>
            </a:r>
            <a:r>
              <a:rPr lang="en-US" sz="3600" b="1" dirty="0">
                <a:solidFill>
                  <a:schemeClr val="tx1"/>
                </a:solidFill>
              </a:rPr>
              <a:t> (5-part plan)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8686800" cy="4191000"/>
          </a:xfrm>
        </p:spPr>
        <p:txBody>
          <a:bodyPr/>
          <a:lstStyle/>
          <a:p>
            <a:r>
              <a:rPr lang="en-US" sz="2400" b="1" dirty="0"/>
              <a:t>Part 1. </a:t>
            </a:r>
            <a:r>
              <a:rPr lang="en-US" sz="2400" dirty="0"/>
              <a:t>Download and run each other’s models </a:t>
            </a:r>
            <a:r>
              <a:rPr lang="en-US" sz="1800" dirty="0"/>
              <a:t>[</a:t>
            </a:r>
            <a:r>
              <a:rPr lang="en-US" sz="1800" b="1" dirty="0">
                <a:solidFill>
                  <a:srgbClr val="FF0000"/>
                </a:solidFill>
              </a:rPr>
              <a:t>Rule 1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(define context),</a:t>
            </a:r>
            <a:r>
              <a:rPr lang="en-US" sz="1800" b="1" dirty="0">
                <a:solidFill>
                  <a:srgbClr val="FF0000"/>
                </a:solidFill>
              </a:rPr>
              <a:t> Rule 6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(document)</a:t>
            </a:r>
            <a:r>
              <a:rPr lang="en-US" sz="1800" dirty="0"/>
              <a:t>]</a:t>
            </a:r>
          </a:p>
          <a:p>
            <a:r>
              <a:rPr lang="en-US" sz="2400" b="1" dirty="0"/>
              <a:t>Part 2. </a:t>
            </a:r>
            <a:r>
              <a:rPr lang="en-US" sz="2400" dirty="0"/>
              <a:t>Cross-evaluate model design and implementation with a focus on the use of experimental data in model specification and validation </a:t>
            </a:r>
            <a:r>
              <a:rPr lang="en-US" sz="1800" dirty="0"/>
              <a:t>[</a:t>
            </a:r>
            <a:r>
              <a:rPr lang="en-US" sz="1800" b="1" dirty="0">
                <a:solidFill>
                  <a:srgbClr val="FF0000"/>
                </a:solidFill>
              </a:rPr>
              <a:t>Rule 1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(define context), </a:t>
            </a:r>
            <a:r>
              <a:rPr lang="en-US" sz="1800" b="1" dirty="0">
                <a:solidFill>
                  <a:srgbClr val="FF0000"/>
                </a:solidFill>
              </a:rPr>
              <a:t>Rule 2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(use of data),</a:t>
            </a:r>
            <a:r>
              <a:rPr lang="en-US" sz="1800" b="1" dirty="0">
                <a:solidFill>
                  <a:srgbClr val="FF0000"/>
                </a:solidFill>
              </a:rPr>
              <a:t> Rule 3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(evaluate within context), </a:t>
            </a:r>
            <a:r>
              <a:rPr lang="en-US" sz="1800" b="1" dirty="0">
                <a:solidFill>
                  <a:srgbClr val="FF0000"/>
                </a:solidFill>
              </a:rPr>
              <a:t>Rule 4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(limitations)</a:t>
            </a:r>
            <a:r>
              <a:rPr lang="en-US" sz="1800" dirty="0"/>
              <a:t>]</a:t>
            </a:r>
          </a:p>
          <a:p>
            <a:r>
              <a:rPr lang="en-US" sz="2400" b="1" dirty="0"/>
              <a:t>Part 3. </a:t>
            </a:r>
            <a:r>
              <a:rPr lang="en-US" sz="2400" dirty="0"/>
              <a:t>Version control best practices sharing </a:t>
            </a:r>
            <a:r>
              <a:rPr lang="en-US" sz="1800" dirty="0"/>
              <a:t>[</a:t>
            </a:r>
            <a:r>
              <a:rPr lang="en-US" sz="1800" b="1" dirty="0">
                <a:solidFill>
                  <a:srgbClr val="FF0000"/>
                </a:solidFill>
              </a:rPr>
              <a:t>Rule 5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(version control), </a:t>
            </a:r>
            <a:r>
              <a:rPr lang="en-US" sz="1800" b="1" dirty="0">
                <a:solidFill>
                  <a:srgbClr val="FF0000"/>
                </a:solidFill>
              </a:rPr>
              <a:t>Rule 6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(document), </a:t>
            </a:r>
            <a:r>
              <a:rPr lang="en-US" sz="1800" b="1" dirty="0">
                <a:solidFill>
                  <a:srgbClr val="FF0000"/>
                </a:solidFill>
              </a:rPr>
              <a:t>Rule 9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(competing implementations)</a:t>
            </a:r>
            <a:r>
              <a:rPr lang="en-US" sz="1800" dirty="0"/>
              <a:t>]</a:t>
            </a:r>
          </a:p>
          <a:p>
            <a:r>
              <a:rPr lang="en-US" sz="2400" b="1" dirty="0"/>
              <a:t>Part 4. </a:t>
            </a:r>
            <a:r>
              <a:rPr lang="en-US" sz="2400" dirty="0"/>
              <a:t>Publication strategy </a:t>
            </a:r>
            <a:r>
              <a:rPr lang="en-US" sz="1800" dirty="0"/>
              <a:t>[</a:t>
            </a:r>
            <a:r>
              <a:rPr lang="en-US" sz="1800" b="1" dirty="0">
                <a:solidFill>
                  <a:srgbClr val="FF0000"/>
                </a:solidFill>
              </a:rPr>
              <a:t>Rule 7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(disseminate broadly),</a:t>
            </a:r>
            <a:r>
              <a:rPr lang="en-US" sz="1800" b="1" dirty="0">
                <a:solidFill>
                  <a:srgbClr val="FF0000"/>
                </a:solidFill>
              </a:rPr>
              <a:t> Rule 8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(independent reviews), </a:t>
            </a:r>
            <a:r>
              <a:rPr lang="en-US" sz="1800" b="1" dirty="0">
                <a:solidFill>
                  <a:srgbClr val="FF0000"/>
                </a:solidFill>
              </a:rPr>
              <a:t>Rule 10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(conform to standards)</a:t>
            </a:r>
            <a:r>
              <a:rPr lang="en-US" sz="1800" dirty="0"/>
              <a:t>]</a:t>
            </a:r>
          </a:p>
          <a:p>
            <a:r>
              <a:rPr lang="en-US" sz="2400" b="1" dirty="0"/>
              <a:t>Part 5. </a:t>
            </a:r>
            <a:r>
              <a:rPr lang="en-US" sz="2400" dirty="0"/>
              <a:t>Journal the experience!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090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wnload Us Map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7" r="1349" b="40708"/>
          <a:stretch/>
        </p:blipFill>
        <p:spPr bwMode="auto">
          <a:xfrm>
            <a:off x="6705600" y="1732005"/>
            <a:ext cx="2362200" cy="23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81000"/>
            <a:ext cx="8153400" cy="990600"/>
          </a:xfrm>
        </p:spPr>
        <p:txBody>
          <a:bodyPr/>
          <a:lstStyle/>
          <a:p>
            <a:r>
              <a:rPr lang="en-US" sz="3200" b="1" dirty="0"/>
              <a:t>Part 1. </a:t>
            </a:r>
            <a:r>
              <a:rPr lang="en-US" sz="3200" dirty="0"/>
              <a:t>Download and run each other’s models </a:t>
            </a:r>
            <a:r>
              <a:rPr lang="en-US" sz="2400" dirty="0"/>
              <a:t>[</a:t>
            </a:r>
            <a:r>
              <a:rPr lang="en-US" sz="2400" b="1" dirty="0">
                <a:solidFill>
                  <a:srgbClr val="FF0000"/>
                </a:solidFill>
              </a:rPr>
              <a:t>Rule 1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(define context),</a:t>
            </a:r>
            <a:r>
              <a:rPr lang="en-US" sz="2400" b="1" dirty="0">
                <a:solidFill>
                  <a:srgbClr val="FF0000"/>
                </a:solidFill>
              </a:rPr>
              <a:t> Rule 6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(document)</a:t>
            </a:r>
            <a:r>
              <a:rPr lang="en-US" sz="2400" dirty="0"/>
              <a:t>]</a:t>
            </a:r>
            <a:br>
              <a:rPr lang="en-US" sz="24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8176054" cy="2971800"/>
          </a:xfrm>
        </p:spPr>
        <p:txBody>
          <a:bodyPr/>
          <a:lstStyle/>
          <a:p>
            <a:r>
              <a:rPr lang="en-US" sz="2800" dirty="0"/>
              <a:t>Prior to submitting a model for publication</a:t>
            </a:r>
          </a:p>
          <a:p>
            <a:r>
              <a:rPr lang="en-US" sz="2800" dirty="0"/>
              <a:t>Share the model (or a portion thereof)</a:t>
            </a:r>
          </a:p>
          <a:p>
            <a:r>
              <a:rPr lang="en-US" sz="2800" dirty="0"/>
              <a:t>Download, run, explore, read                         provided documentation, give feedback</a:t>
            </a:r>
          </a:p>
          <a:p>
            <a:r>
              <a:rPr lang="en-US" sz="2800" dirty="0"/>
              <a:t>Blemker and Peirce-</a:t>
            </a:r>
            <a:r>
              <a:rPr lang="en-US" sz="2800" dirty="0" err="1"/>
              <a:t>Cottler</a:t>
            </a:r>
            <a:r>
              <a:rPr lang="en-US" sz="2800" dirty="0"/>
              <a:t> post published           models on </a:t>
            </a:r>
            <a:r>
              <a:rPr lang="en-US" sz="2800" dirty="0" err="1"/>
              <a:t>SimTK</a:t>
            </a:r>
            <a:r>
              <a:rPr lang="en-US" sz="2800" dirty="0"/>
              <a:t>. </a:t>
            </a:r>
          </a:p>
          <a:p>
            <a:r>
              <a:rPr lang="en-US" sz="2800" dirty="0" err="1"/>
              <a:t>Linderman</a:t>
            </a:r>
            <a:r>
              <a:rPr lang="en-US" sz="2800" dirty="0"/>
              <a:t> and </a:t>
            </a:r>
            <a:r>
              <a:rPr lang="en-US" sz="2800" dirty="0" err="1"/>
              <a:t>Kirshner</a:t>
            </a:r>
            <a:r>
              <a:rPr lang="en-US" sz="2800" dirty="0"/>
              <a:t> post compiled code on their websites.</a:t>
            </a:r>
          </a:p>
        </p:txBody>
      </p:sp>
      <p:sp>
        <p:nvSpPr>
          <p:cNvPr id="4" name="Arc 3"/>
          <p:cNvSpPr/>
          <p:nvPr/>
        </p:nvSpPr>
        <p:spPr>
          <a:xfrm>
            <a:off x="6819900" y="2933699"/>
            <a:ext cx="1219200" cy="914400"/>
          </a:xfrm>
          <a:prstGeom prst="arc">
            <a:avLst>
              <a:gd name="adj1" fmla="val 14569082"/>
              <a:gd name="adj2" fmla="val 1181255"/>
            </a:avLst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10800000">
            <a:off x="7097927" y="2743200"/>
            <a:ext cx="1219200" cy="914400"/>
          </a:xfrm>
          <a:prstGeom prst="arc">
            <a:avLst>
              <a:gd name="adj1" fmla="val 14569082"/>
              <a:gd name="adj2" fmla="val 1181255"/>
            </a:avLst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ichigan Wolverines &quot;Block M&quot;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102" y="2324099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ge result for university of Virginia rotunda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27" y="3609747"/>
            <a:ext cx="654620" cy="6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91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94" y="152400"/>
            <a:ext cx="8153400" cy="990600"/>
          </a:xfrm>
        </p:spPr>
        <p:txBody>
          <a:bodyPr/>
          <a:lstStyle/>
          <a:p>
            <a:r>
              <a:rPr lang="en-US" sz="3200" b="1" dirty="0"/>
              <a:t>Part 2. </a:t>
            </a:r>
            <a:r>
              <a:rPr lang="en-US" sz="3200" dirty="0"/>
              <a:t>Cross-evaluate model design and implementation </a:t>
            </a:r>
            <a:r>
              <a:rPr lang="en-US" sz="2000" dirty="0"/>
              <a:t>[</a:t>
            </a:r>
            <a:r>
              <a:rPr lang="en-US" sz="2000" b="1" dirty="0">
                <a:solidFill>
                  <a:srgbClr val="FF0000"/>
                </a:solidFill>
              </a:rPr>
              <a:t>Rule 1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(define context), </a:t>
            </a:r>
            <a:r>
              <a:rPr lang="en-US" sz="2000" b="1" dirty="0">
                <a:solidFill>
                  <a:srgbClr val="FF0000"/>
                </a:solidFill>
              </a:rPr>
              <a:t>Rule 2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(use of data),</a:t>
            </a:r>
            <a:r>
              <a:rPr lang="en-US" sz="2000" b="1" dirty="0">
                <a:solidFill>
                  <a:srgbClr val="FF0000"/>
                </a:solidFill>
              </a:rPr>
              <a:t> Rule 3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(evaluate within context), </a:t>
            </a:r>
            <a:r>
              <a:rPr lang="en-US" sz="2000" b="1" dirty="0">
                <a:solidFill>
                  <a:srgbClr val="FF0000"/>
                </a:solidFill>
              </a:rPr>
              <a:t>Rule 4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(limitations)</a:t>
            </a:r>
            <a:r>
              <a:rPr lang="en-US" sz="2000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5694" y="1752600"/>
            <a:ext cx="8153400" cy="4953000"/>
          </a:xfrm>
        </p:spPr>
        <p:txBody>
          <a:bodyPr/>
          <a:lstStyle/>
          <a:p>
            <a:r>
              <a:rPr lang="en-US" sz="2800" dirty="0"/>
              <a:t>Bi-monthly 1.5 hr. group “</a:t>
            </a:r>
            <a:r>
              <a:rPr lang="en-US" sz="2800" dirty="0" err="1"/>
              <a:t>Bluejeans</a:t>
            </a:r>
            <a:r>
              <a:rPr lang="en-US" sz="2800" dirty="0"/>
              <a:t>” video conference meetings with U. Mich. Team and UVA Team</a:t>
            </a:r>
          </a:p>
          <a:p>
            <a:r>
              <a:rPr lang="en-US" sz="2800" dirty="0"/>
              <a:t>Includes graduate students and post docs </a:t>
            </a:r>
          </a:p>
          <a:p>
            <a:r>
              <a:rPr lang="en-US" sz="2800" dirty="0"/>
              <a:t>45 min. presentations with 45 min. discussion</a:t>
            </a:r>
          </a:p>
          <a:p>
            <a:r>
              <a:rPr lang="en-US" sz="2800" dirty="0"/>
              <a:t>Dive under the hood of the model </a:t>
            </a:r>
          </a:p>
          <a:p>
            <a:r>
              <a:rPr lang="en-US" sz="2800" dirty="0"/>
              <a:t>Focus on how we’re using data to </a:t>
            </a:r>
            <a:r>
              <a:rPr lang="en-US" sz="2800" dirty="0" err="1"/>
              <a:t>parametrize</a:t>
            </a:r>
            <a:r>
              <a:rPr lang="en-US" sz="2800" dirty="0"/>
              <a:t>/specify and validate our models. </a:t>
            </a:r>
          </a:p>
          <a:p>
            <a:r>
              <a:rPr lang="en-US" sz="2800" dirty="0"/>
              <a:t>February 2018: Kelley </a:t>
            </a:r>
            <a:r>
              <a:rPr lang="en-US" sz="2800" dirty="0" err="1"/>
              <a:t>Virgilo</a:t>
            </a:r>
            <a:r>
              <a:rPr lang="en-US" sz="2800" dirty="0"/>
              <a:t>, UVA presenter</a:t>
            </a:r>
          </a:p>
          <a:p>
            <a:r>
              <a:rPr lang="en-US" sz="2800" dirty="0">
                <a:solidFill>
                  <a:srgbClr val="7030A0"/>
                </a:solidFill>
              </a:rPr>
              <a:t>April    2018: Josey </a:t>
            </a:r>
            <a:r>
              <a:rPr lang="en-US" sz="2800" dirty="0" err="1">
                <a:solidFill>
                  <a:srgbClr val="7030A0"/>
                </a:solidFill>
              </a:rPr>
              <a:t>Cicchese</a:t>
            </a:r>
            <a:r>
              <a:rPr lang="en-US" sz="2800" dirty="0">
                <a:solidFill>
                  <a:srgbClr val="7030A0"/>
                </a:solidFill>
              </a:rPr>
              <a:t>, U. </a:t>
            </a:r>
            <a:r>
              <a:rPr lang="en-US" sz="2800" dirty="0" err="1">
                <a:solidFill>
                  <a:srgbClr val="7030A0"/>
                </a:solidFill>
              </a:rPr>
              <a:t>Mich</a:t>
            </a:r>
            <a:r>
              <a:rPr lang="en-US" sz="2800" dirty="0">
                <a:solidFill>
                  <a:srgbClr val="7030A0"/>
                </a:solidFill>
              </a:rPr>
              <a:t> presenter</a:t>
            </a:r>
          </a:p>
        </p:txBody>
      </p:sp>
      <p:pic>
        <p:nvPicPr>
          <p:cNvPr id="1026" name="Picture 2" descr="http://bme.virginia.edu/muscle/img/team/Kelle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5814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cheresearch.engin.umich.edu/linderman/People/Images/Joey-small.jpeg">
            <a:extLst>
              <a:ext uri="{FF2B5EF4-FFF2-40B4-BE49-F238E27FC236}">
                <a16:creationId xmlns:a16="http://schemas.microsoft.com/office/drawing/2014/main" id="{1F402ACF-215C-BB41-8903-52A92332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105400"/>
            <a:ext cx="121920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45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94" y="152400"/>
            <a:ext cx="8153400" cy="990600"/>
          </a:xfrm>
        </p:spPr>
        <p:txBody>
          <a:bodyPr/>
          <a:lstStyle/>
          <a:p>
            <a:r>
              <a:rPr lang="en-US" sz="3200" b="1" dirty="0"/>
              <a:t>Part 3. </a:t>
            </a:r>
            <a:r>
              <a:rPr lang="en-US" sz="3200" dirty="0"/>
              <a:t>Version control best practices sharing </a:t>
            </a:r>
            <a:r>
              <a:rPr lang="en-US" sz="2000" dirty="0"/>
              <a:t>[</a:t>
            </a:r>
            <a:r>
              <a:rPr lang="en-US" sz="2000" b="1" dirty="0">
                <a:solidFill>
                  <a:srgbClr val="FF0000"/>
                </a:solidFill>
              </a:rPr>
              <a:t>Rule 5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(version control), </a:t>
            </a:r>
            <a:r>
              <a:rPr lang="en-US" sz="2000" b="1" dirty="0">
                <a:solidFill>
                  <a:srgbClr val="FF0000"/>
                </a:solidFill>
              </a:rPr>
              <a:t>Rule 6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(document), </a:t>
            </a:r>
            <a:r>
              <a:rPr lang="en-US" sz="2000" b="1" dirty="0">
                <a:solidFill>
                  <a:srgbClr val="FF0000"/>
                </a:solidFill>
              </a:rPr>
              <a:t>Rule 9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(competing implementations)</a:t>
            </a:r>
            <a:r>
              <a:rPr lang="en-US" sz="2000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9994" y="1676400"/>
            <a:ext cx="8153400" cy="4953000"/>
          </a:xfrm>
        </p:spPr>
        <p:txBody>
          <a:bodyPr/>
          <a:lstStyle/>
          <a:p>
            <a:r>
              <a:rPr lang="en-US" sz="2800" dirty="0"/>
              <a:t>Each team crafted a bulleted list of how we do version control for our models. </a:t>
            </a:r>
          </a:p>
          <a:p>
            <a:r>
              <a:rPr lang="en-US" sz="2800" dirty="0"/>
              <a:t>Then, we swapped lists and provided feedback to each other.</a:t>
            </a:r>
          </a:p>
          <a:p>
            <a:r>
              <a:rPr lang="en-US" sz="2800" dirty="0"/>
              <a:t>Currently, we’re revising based on the feedback and combining into a “final” version that can be shared with IMAG community. 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mage result for doc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81600"/>
            <a:ext cx="934627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ge result for doc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19" y="5181600"/>
            <a:ext cx="934627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ge result for UV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42" y="5488716"/>
            <a:ext cx="633541" cy="63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ge result for Univ. Michig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73" y="5526101"/>
            <a:ext cx="943557" cy="59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971800" y="5638800"/>
            <a:ext cx="6096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971800" y="6019800"/>
            <a:ext cx="6096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53000" y="5867400"/>
            <a:ext cx="609600" cy="0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mage result for doc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978" y="5200291"/>
            <a:ext cx="934627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c 9"/>
          <p:cNvSpPr/>
          <p:nvPr/>
        </p:nvSpPr>
        <p:spPr>
          <a:xfrm>
            <a:off x="6459788" y="5540541"/>
            <a:ext cx="1028390" cy="728842"/>
          </a:xfrm>
          <a:prstGeom prst="arc">
            <a:avLst>
              <a:gd name="adj1" fmla="val 16200000"/>
              <a:gd name="adj2" fmla="val 5924305"/>
            </a:avLst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71062" y="572029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IMAG</a:t>
            </a:r>
          </a:p>
        </p:txBody>
      </p:sp>
    </p:spTree>
    <p:extLst>
      <p:ext uri="{BB962C8B-B14F-4D97-AF65-F5344CB8AC3E}">
        <p14:creationId xmlns:p14="http://schemas.microsoft.com/office/powerpoint/2010/main" val="162291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94" y="152400"/>
            <a:ext cx="8153400" cy="990600"/>
          </a:xfrm>
        </p:spPr>
        <p:txBody>
          <a:bodyPr/>
          <a:lstStyle/>
          <a:p>
            <a:r>
              <a:rPr lang="en-US" sz="3200" b="1" dirty="0"/>
              <a:t>Part 4. </a:t>
            </a:r>
            <a:r>
              <a:rPr lang="en-US" sz="3200" dirty="0"/>
              <a:t>Publication strategy </a:t>
            </a:r>
            <a:r>
              <a:rPr lang="en-US" sz="2000" dirty="0"/>
              <a:t>[</a:t>
            </a:r>
            <a:r>
              <a:rPr lang="en-US" sz="2000" b="1" dirty="0">
                <a:solidFill>
                  <a:srgbClr val="FF0000"/>
                </a:solidFill>
              </a:rPr>
              <a:t>Rule 7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(disseminate broadly),</a:t>
            </a:r>
            <a:r>
              <a:rPr lang="en-US" sz="2000" b="1" dirty="0">
                <a:solidFill>
                  <a:srgbClr val="FF0000"/>
                </a:solidFill>
              </a:rPr>
              <a:t> Rule 8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(independent reviews), </a:t>
            </a:r>
            <a:r>
              <a:rPr lang="en-US" sz="2000" b="1" dirty="0">
                <a:solidFill>
                  <a:srgbClr val="FF0000"/>
                </a:solidFill>
              </a:rPr>
              <a:t>Rule 10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(conform to standards)</a:t>
            </a:r>
            <a:r>
              <a:rPr lang="en-US" sz="2000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9994" y="1676400"/>
            <a:ext cx="8153400" cy="4953000"/>
          </a:xfrm>
        </p:spPr>
        <p:txBody>
          <a:bodyPr/>
          <a:lstStyle/>
          <a:p>
            <a:r>
              <a:rPr lang="en-US" sz="2800" dirty="0"/>
              <a:t>Prior to publication, teams share manuscripts and provide feedback</a:t>
            </a:r>
          </a:p>
          <a:p>
            <a:r>
              <a:rPr lang="en-US" sz="2800" dirty="0"/>
              <a:t>Discuss strategy for publication (journals, reviewers, etc.)</a:t>
            </a:r>
          </a:p>
          <a:p>
            <a:r>
              <a:rPr lang="en-US" sz="2800" dirty="0"/>
              <a:t>Meet face-to-face once per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6D9A8-AFFE-6646-B610-8234DC3AD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287156"/>
            <a:ext cx="249555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2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94" y="152400"/>
            <a:ext cx="8153400" cy="990600"/>
          </a:xfrm>
        </p:spPr>
        <p:txBody>
          <a:bodyPr/>
          <a:lstStyle/>
          <a:p>
            <a:r>
              <a:rPr lang="en-US" sz="3200" b="1" dirty="0"/>
              <a:t>Part 5. </a:t>
            </a:r>
            <a:r>
              <a:rPr lang="en-US" sz="3200" dirty="0"/>
              <a:t>Journal the experience!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9994" y="1676400"/>
            <a:ext cx="8153400" cy="4953000"/>
          </a:xfrm>
        </p:spPr>
        <p:txBody>
          <a:bodyPr/>
          <a:lstStyle/>
          <a:p>
            <a:r>
              <a:rPr lang="en-US" sz="2800" dirty="0"/>
              <a:t>Document all meetings and interactions (notes, photos, and video) on Google Drive</a:t>
            </a:r>
          </a:p>
          <a:p>
            <a:r>
              <a:rPr lang="en-US" sz="2800" dirty="0"/>
              <a:t>Goal: Produce a “reflection” paper or documentary to summarize our experiences</a:t>
            </a:r>
          </a:p>
          <a:p>
            <a:r>
              <a:rPr lang="en-US" sz="2800" dirty="0"/>
              <a:t>Share with and receive feedback from others in the IMAG community</a:t>
            </a:r>
          </a:p>
          <a:p>
            <a:r>
              <a:rPr lang="en-US" sz="2800"/>
              <a:t>Possible white paper?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20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B696-920A-F545-9269-CC95A73C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9144000" cy="990600"/>
          </a:xfrm>
        </p:spPr>
        <p:txBody>
          <a:bodyPr/>
          <a:lstStyle/>
          <a:p>
            <a:r>
              <a:rPr lang="en-US" sz="4000" dirty="0"/>
              <a:t>Committee on Credible Practice in </a:t>
            </a:r>
            <a:br>
              <a:rPr lang="en-US" sz="4000" dirty="0"/>
            </a:br>
            <a:r>
              <a:rPr lang="en-US" sz="4000" dirty="0"/>
              <a:t>Modeling and Simulation in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90ABB-ABEB-A34F-87F3-8F5E014737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153400" cy="4724400"/>
          </a:xfrm>
        </p:spPr>
        <p:txBody>
          <a:bodyPr/>
          <a:lstStyle/>
          <a:p>
            <a:r>
              <a:rPr lang="en-US" b="1" dirty="0"/>
              <a:t>Goals</a:t>
            </a:r>
            <a:br>
              <a:rPr lang="en-US" sz="2400" dirty="0"/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(1) Developing and adapting guidelines and procedures for credible MSM practice in healthcare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(2) cultivating consistent terminology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(3) demonstrate workflows for credible practice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(4) promoting credible practice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established to provide a collaborative platform to outline good practice of simulation-based medicine.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focus is to enhance the credibility of computational modeling &amp; simulation for clinical research and decision making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/>
          <a:lstStyle/>
          <a:p>
            <a:r>
              <a:rPr lang="en-US" sz="3200" dirty="0"/>
              <a:t>The Perspective of Committee on Credible Practice of Modeling and Simulation in Healthcare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5760" y="1447800"/>
            <a:ext cx="85924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Our two groups have joined together to create a workflow that can </a:t>
            </a:r>
          </a:p>
          <a:p>
            <a:r>
              <a:rPr lang="en-US" sz="2400" dirty="0">
                <a:latin typeface="Calibri"/>
                <a:cs typeface="Calibri"/>
              </a:rPr>
              <a:t>serve as a template to other MSM groups as well. We are following </a:t>
            </a:r>
          </a:p>
          <a:p>
            <a:r>
              <a:rPr lang="en-US" sz="2400" dirty="0">
                <a:latin typeface="Calibri"/>
                <a:cs typeface="Calibri"/>
              </a:rPr>
              <a:t>these 10 rules:</a:t>
            </a:r>
          </a:p>
          <a:p>
            <a:r>
              <a:rPr lang="en-US" sz="2400" dirty="0">
                <a:latin typeface="Calibri"/>
                <a:cs typeface="Calibri"/>
              </a:rPr>
              <a:t> </a:t>
            </a:r>
          </a:p>
          <a:p>
            <a:r>
              <a:rPr lang="en-US" sz="2400" dirty="0">
                <a:latin typeface="Calibri"/>
                <a:cs typeface="Calibri"/>
              </a:rPr>
              <a:t>*Rule 1 – Define context clearly</a:t>
            </a:r>
          </a:p>
          <a:p>
            <a:r>
              <a:rPr lang="en-US" sz="2400" dirty="0">
                <a:latin typeface="Calibri"/>
                <a:cs typeface="Calibri"/>
              </a:rPr>
              <a:t>*Rule 2 – Use appropriate data</a:t>
            </a:r>
          </a:p>
          <a:p>
            <a:r>
              <a:rPr lang="en-US" sz="2400" dirty="0">
                <a:latin typeface="Calibri"/>
                <a:cs typeface="Calibri"/>
              </a:rPr>
              <a:t>*Rule 3 – Evaluate within context</a:t>
            </a:r>
          </a:p>
          <a:p>
            <a:r>
              <a:rPr lang="en-US" sz="2400" dirty="0">
                <a:latin typeface="Calibri"/>
                <a:cs typeface="Calibri"/>
              </a:rPr>
              <a:t>*Rule 4 – List limitations explicitly</a:t>
            </a:r>
          </a:p>
          <a:p>
            <a:r>
              <a:rPr lang="en-US" sz="2400" dirty="0">
                <a:latin typeface="Calibri"/>
                <a:cs typeface="Calibri"/>
              </a:rPr>
              <a:t>*Rule 5 – Use version control</a:t>
            </a:r>
          </a:p>
          <a:p>
            <a:r>
              <a:rPr lang="en-US" sz="2400" dirty="0">
                <a:latin typeface="Calibri"/>
                <a:cs typeface="Calibri"/>
              </a:rPr>
              <a:t>*Rule 6 – Document adequately</a:t>
            </a:r>
          </a:p>
          <a:p>
            <a:r>
              <a:rPr lang="en-US" sz="2400" dirty="0">
                <a:latin typeface="Calibri"/>
                <a:cs typeface="Calibri"/>
              </a:rPr>
              <a:t>*Rule 7 – Disseminate broadly</a:t>
            </a:r>
          </a:p>
          <a:p>
            <a:r>
              <a:rPr lang="en-US" sz="2400" dirty="0">
                <a:latin typeface="Calibri"/>
                <a:cs typeface="Calibri"/>
              </a:rPr>
              <a:t>*Rule 8 – Get independent reviews</a:t>
            </a:r>
          </a:p>
          <a:p>
            <a:r>
              <a:rPr lang="en-US" sz="2400" dirty="0">
                <a:latin typeface="Calibri"/>
                <a:cs typeface="Calibri"/>
              </a:rPr>
              <a:t>*Rule 9 – Test competing implementations</a:t>
            </a:r>
          </a:p>
          <a:p>
            <a:r>
              <a:rPr lang="en-US" sz="2400" dirty="0">
                <a:latin typeface="Calibri"/>
                <a:cs typeface="Calibri"/>
              </a:rPr>
              <a:t>*Rule 10 – Conform to standards</a:t>
            </a:r>
          </a:p>
        </p:txBody>
      </p:sp>
    </p:spTree>
    <p:extLst>
      <p:ext uri="{BB962C8B-B14F-4D97-AF65-F5344CB8AC3E}">
        <p14:creationId xmlns:p14="http://schemas.microsoft.com/office/powerpoint/2010/main" val="139755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</p:spPr>
        <p:txBody>
          <a:bodyPr/>
          <a:lstStyle/>
          <a:p>
            <a:r>
              <a:rPr lang="en-US" sz="3200" dirty="0"/>
              <a:t>The Perspective of Committee on Credible Practice of Modeling and Simulation in Healthcare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5760" y="1447800"/>
            <a:ext cx="867378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Our two groups have joined together to create a workflow that can </a:t>
            </a:r>
          </a:p>
          <a:p>
            <a:r>
              <a:rPr lang="en-US" sz="2400" dirty="0">
                <a:latin typeface="Calibri"/>
                <a:cs typeface="Calibri"/>
              </a:rPr>
              <a:t>serve as a template to other MSM groups as well. We are following </a:t>
            </a:r>
          </a:p>
          <a:p>
            <a:r>
              <a:rPr lang="en-US" sz="2400" dirty="0">
                <a:latin typeface="Calibri"/>
                <a:cs typeface="Calibri"/>
              </a:rPr>
              <a:t>these 10 rules:</a:t>
            </a:r>
          </a:p>
          <a:p>
            <a:r>
              <a:rPr lang="en-US" sz="2400" dirty="0">
                <a:latin typeface="Calibri"/>
                <a:cs typeface="Calibri"/>
              </a:rPr>
              <a:t> </a:t>
            </a:r>
          </a:p>
          <a:p>
            <a:r>
              <a:rPr lang="en-US" sz="2400" dirty="0">
                <a:latin typeface="Calibri"/>
                <a:cs typeface="Calibri"/>
              </a:rPr>
              <a:t>*Rule 1 – Define context clearly</a:t>
            </a:r>
          </a:p>
          <a:p>
            <a:r>
              <a:rPr lang="en-US" sz="2400" dirty="0">
                <a:latin typeface="Calibri"/>
                <a:cs typeface="Calibri"/>
              </a:rPr>
              <a:t>*Rule 2 – Use appropriate data</a:t>
            </a:r>
          </a:p>
          <a:p>
            <a:r>
              <a:rPr lang="en-US" sz="2400" dirty="0">
                <a:latin typeface="Calibri"/>
                <a:cs typeface="Calibri"/>
              </a:rPr>
              <a:t>*Rule 3 – Evaluate within context</a:t>
            </a:r>
          </a:p>
          <a:p>
            <a:r>
              <a:rPr lang="en-US" sz="2400" dirty="0">
                <a:latin typeface="Calibri"/>
                <a:cs typeface="Calibri"/>
              </a:rPr>
              <a:t>*Rule 4 – List limitations explicitly</a:t>
            </a:r>
          </a:p>
          <a:p>
            <a:r>
              <a:rPr lang="en-US" sz="2400" dirty="0">
                <a:latin typeface="Calibri"/>
                <a:cs typeface="Calibri"/>
              </a:rPr>
              <a:t>*Rule 5 – Use version control</a:t>
            </a:r>
          </a:p>
          <a:p>
            <a:r>
              <a:rPr lang="en-US" sz="2400" dirty="0">
                <a:latin typeface="Calibri"/>
                <a:cs typeface="Calibri"/>
              </a:rPr>
              <a:t>*Rule 6 – Document adequately</a:t>
            </a:r>
          </a:p>
          <a:p>
            <a:r>
              <a:rPr lang="en-US" sz="2400" dirty="0">
                <a:latin typeface="Calibri"/>
                <a:cs typeface="Calibri"/>
              </a:rPr>
              <a:t>*Rule 7 – Disseminate broadly</a:t>
            </a:r>
          </a:p>
          <a:p>
            <a:r>
              <a:rPr lang="en-US" sz="2400" b="1" dirty="0">
                <a:solidFill>
                  <a:srgbClr val="C00000"/>
                </a:solidFill>
                <a:latin typeface="Calibri"/>
                <a:cs typeface="Calibri"/>
              </a:rPr>
              <a:t>*Rule 8 – Get independent reviews</a:t>
            </a:r>
            <a:r>
              <a:rPr lang="en-US" sz="2000" b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lang="en-US" sz="2000" dirty="0">
                <a:latin typeface="Calibri"/>
                <a:cs typeface="Calibri"/>
              </a:rPr>
              <a:t>We have two Independent evaluators </a:t>
            </a:r>
            <a:endParaRPr lang="en-US" sz="2000" b="1" dirty="0">
              <a:solidFill>
                <a:srgbClr val="C00000"/>
              </a:solidFill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*Rule 9 – Test competing implementations</a:t>
            </a:r>
          </a:p>
          <a:p>
            <a:r>
              <a:rPr lang="en-US" sz="2400" dirty="0">
                <a:latin typeface="Calibri"/>
                <a:cs typeface="Calibri"/>
              </a:rPr>
              <a:t>*Rule 10 – Conform to standards</a:t>
            </a:r>
          </a:p>
        </p:txBody>
      </p:sp>
    </p:spTree>
    <p:extLst>
      <p:ext uri="{BB962C8B-B14F-4D97-AF65-F5344CB8AC3E}">
        <p14:creationId xmlns:p14="http://schemas.microsoft.com/office/powerpoint/2010/main" val="3530507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Evaluation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153400" cy="52578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latin typeface="Calibri"/>
                <a:cs typeface="Calibri"/>
              </a:rPr>
              <a:t>Dr. Chang Gong , Johns Hopkins from </a:t>
            </a:r>
            <a:r>
              <a:rPr lang="en-US" sz="2800" dirty="0" err="1">
                <a:latin typeface="Calibri"/>
                <a:cs typeface="Calibri"/>
              </a:rPr>
              <a:t>Popel</a:t>
            </a:r>
            <a:r>
              <a:rPr lang="en-US" sz="2800" dirty="0">
                <a:latin typeface="Calibri"/>
                <a:cs typeface="Calibri"/>
              </a:rPr>
              <a:t> Group has provided an independent evaluation of our code:  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latin typeface="Calibri"/>
                <a:cs typeface="Calibri"/>
              </a:rPr>
              <a:t>--ABM, hybrid formulation, ODEs, PDEs, C++, object-oriented programming, graphical interfaces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latin typeface="Calibri"/>
              <a:cs typeface="Calibri"/>
            </a:endParaRPr>
          </a:p>
          <a:p>
            <a:pPr lvl="1"/>
            <a:r>
              <a:rPr lang="en-US" sz="2500" dirty="0">
                <a:latin typeface="Calibri"/>
                <a:cs typeface="Calibri"/>
              </a:rPr>
              <a:t>Meetings: August 11, 2017 and January 30</a:t>
            </a:r>
            <a:r>
              <a:rPr lang="en-US" sz="2500" baseline="30000" dirty="0">
                <a:latin typeface="Calibri"/>
                <a:cs typeface="Calibri"/>
              </a:rPr>
              <a:t>th</a:t>
            </a:r>
            <a:r>
              <a:rPr lang="en-US" sz="2500" dirty="0">
                <a:latin typeface="Calibri"/>
                <a:cs typeface="Calibri"/>
              </a:rPr>
              <a:t>, 2018</a:t>
            </a:r>
          </a:p>
          <a:p>
            <a:pPr lvl="1"/>
            <a:endParaRPr lang="en-US" sz="2500" dirty="0">
              <a:latin typeface="Calibri"/>
              <a:cs typeface="Calibri"/>
            </a:endParaRPr>
          </a:p>
          <a:p>
            <a:pPr lvl="1"/>
            <a:r>
              <a:rPr lang="en-US" sz="2500" b="1" dirty="0">
                <a:latin typeface="Calibri"/>
                <a:cs typeface="Calibri"/>
              </a:rPr>
              <a:t>Conclusion:</a:t>
            </a:r>
            <a:r>
              <a:rPr lang="en-US" sz="2500" dirty="0">
                <a:latin typeface="Calibri"/>
                <a:cs typeface="Calibri"/>
              </a:rPr>
              <a:t> test implicit Crank-Nicholson PDE solver to improve speed over current FFT and ADE algorithms</a:t>
            </a:r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80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515C-8F8A-D641-9758-002D5ED1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/>
          <a:lstStyle/>
          <a:p>
            <a:r>
              <a:rPr lang="en-US" sz="4000" dirty="0"/>
              <a:t>Evaluation 2 - more in depth-focus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E0649-4B6E-C047-9189-98FC93EE2CC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Drs. </a:t>
            </a:r>
            <a:r>
              <a:rPr lang="en-US" sz="2800" dirty="0" err="1">
                <a:latin typeface="Calibri"/>
                <a:cs typeface="Calibri"/>
              </a:rPr>
              <a:t>Blemker</a:t>
            </a:r>
            <a:r>
              <a:rPr lang="en-US" sz="2800" dirty="0">
                <a:latin typeface="Calibri"/>
                <a:cs typeface="Calibri"/>
              </a:rPr>
              <a:t> and Peirce-</a:t>
            </a:r>
            <a:r>
              <a:rPr lang="en-US" sz="2800" dirty="0" err="1">
                <a:latin typeface="Calibri"/>
                <a:cs typeface="Calibri"/>
              </a:rPr>
              <a:t>Cottler</a:t>
            </a:r>
            <a:r>
              <a:rPr lang="en-US" sz="2800" dirty="0">
                <a:latin typeface="Calibri"/>
                <a:cs typeface="Calibri"/>
              </a:rPr>
              <a:t> are providing a co-review process with us on their project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pPr lvl="1"/>
            <a:r>
              <a:rPr lang="en-US" sz="2500" dirty="0">
                <a:latin typeface="Calibri"/>
                <a:cs typeface="Calibri"/>
              </a:rPr>
              <a:t>Meetings: Feb 9, 2018 and February 28, 2018 </a:t>
            </a:r>
          </a:p>
          <a:p>
            <a:pPr lvl="1"/>
            <a:r>
              <a:rPr lang="en-US" sz="2500" dirty="0">
                <a:latin typeface="Calibri"/>
                <a:cs typeface="Calibri"/>
              </a:rPr>
              <a:t>planned: March 21, 2018 and April 2018</a:t>
            </a:r>
          </a:p>
          <a:p>
            <a:pPr marL="366713" lvl="1" indent="0">
              <a:buNone/>
            </a:pPr>
            <a:endParaRPr lang="en-US" sz="2500" b="1" dirty="0">
              <a:latin typeface="Calibri"/>
              <a:cs typeface="Calibri"/>
            </a:endParaRPr>
          </a:p>
          <a:p>
            <a:pPr marL="366713" lvl="1" indent="0">
              <a:buNone/>
            </a:pPr>
            <a:r>
              <a:rPr lang="en-US" sz="2500" b="1" dirty="0">
                <a:latin typeface="Calibri"/>
                <a:cs typeface="Calibri"/>
              </a:rPr>
              <a:t>Evaluation on:</a:t>
            </a:r>
          </a:p>
          <a:p>
            <a:pPr lvl="2"/>
            <a:r>
              <a:rPr lang="en-US" sz="2200" dirty="0">
                <a:latin typeface="Calibri"/>
                <a:cs typeface="Calibri"/>
              </a:rPr>
              <a:t>Model formulations, modeling choices, model credibility planning, code versioning,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9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990600"/>
          </a:xfrm>
        </p:spPr>
        <p:txBody>
          <a:bodyPr/>
          <a:lstStyle/>
          <a:p>
            <a:r>
              <a:rPr lang="en-US" sz="4000" dirty="0"/>
              <a:t>TB Grant Overview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41910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r>
              <a:rPr lang="en-US" sz="2000" dirty="0">
                <a:latin typeface="Calibri"/>
                <a:cs typeface="Calibri"/>
              </a:rPr>
              <a:t>Determine spatial and temporal distributions of TB antibiotics within granulomas, and predict the development of resistance</a:t>
            </a:r>
          </a:p>
          <a:p>
            <a:pPr marL="342900" indent="-342900">
              <a:buAutoNum type="arabicParenBoth"/>
            </a:pPr>
            <a:r>
              <a:rPr lang="en-US" sz="2000" dirty="0">
                <a:latin typeface="Calibri"/>
                <a:cs typeface="Calibri"/>
              </a:rPr>
              <a:t>Identify optimal antibiotic treatment regimens for TB </a:t>
            </a:r>
          </a:p>
          <a:p>
            <a:pPr marL="342900" indent="-342900">
              <a:buAutoNum type="arabicParenBoth"/>
            </a:pPr>
            <a:r>
              <a:rPr lang="en-US" sz="2000" dirty="0">
                <a:latin typeface="Calibri"/>
                <a:cs typeface="Calibri"/>
              </a:rPr>
              <a:t>Perform virtual clinical trials to test treatment regimens we identify, and test one identified regimen against the standard regimen in NHPs. </a:t>
            </a:r>
          </a:p>
        </p:txBody>
      </p:sp>
      <p:pic>
        <p:nvPicPr>
          <p:cNvPr id="14" name="Picture 13" descr="Figure1-updated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158" y="304800"/>
            <a:ext cx="4366562" cy="40959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00200"/>
            <a:ext cx="3886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Improve TB treatment with antibiotics by pairing computational modeling with experimental methods for imaging drug distribution within </a:t>
            </a:r>
            <a:r>
              <a:rPr lang="en-US" sz="2000" u="sng" dirty="0">
                <a:latin typeface="Calibri"/>
                <a:cs typeface="Calibri"/>
              </a:rPr>
              <a:t>lung granulomas </a:t>
            </a:r>
            <a:r>
              <a:rPr lang="en-US" sz="2000" dirty="0">
                <a:latin typeface="Calibri"/>
                <a:cs typeface="Calibri"/>
              </a:rPr>
              <a:t>from humans, non-human primates (NHP) and rabbits.   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u="sng" dirty="0">
                <a:latin typeface="Calibri"/>
                <a:cs typeface="Calibri"/>
              </a:rPr>
              <a:t>Specific aims: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97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-Fig1-ReHash cop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5187383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600200"/>
            <a:ext cx="3505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Granuloma model (at right): 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ABM + ODEs + PDEs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Immune cells and bacteria are agents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Paired with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Antibiotic PKPD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Immune cell dynamics in lymph nodes and blood (ODEs)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4839831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And also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Uncertainty and sensitivity analyses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Optimization algorithms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Scaling to whole-host level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Virtual clinical trials</a:t>
            </a:r>
          </a:p>
          <a:p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990600"/>
          </a:xfrm>
        </p:spPr>
        <p:txBody>
          <a:bodyPr/>
          <a:lstStyle/>
          <a:p>
            <a:r>
              <a:rPr lang="en-US" sz="4000" dirty="0"/>
              <a:t>TB Grant Overview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4458831"/>
            <a:ext cx="502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Experimental data: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Multiple antibiotics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Rabbit:  PKPD; MALDI-MS imaging of granulomas to get drug distribution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NHP:  PET imaging; granuloma composition; treatment outcomes, etc.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8152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3">
      <a:dk1>
        <a:sysClr val="windowText" lastClr="000000"/>
      </a:dk1>
      <a:lt1>
        <a:sysClr val="window" lastClr="FFFFFF"/>
      </a:lt1>
      <a:dk2>
        <a:srgbClr val="32649C"/>
      </a:dk2>
      <a:lt2>
        <a:srgbClr val="E7ECED"/>
      </a:lt2>
      <a:accent1>
        <a:srgbClr val="9BCFD5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9557</TotalTime>
  <Words>1704</Words>
  <Application>Microsoft Macintosh PowerPoint</Application>
  <PresentationFormat>On-screen Show (4:3)</PresentationFormat>
  <Paragraphs>225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Tw Cen MT</vt:lpstr>
      <vt:lpstr>Wingdings</vt:lpstr>
      <vt:lpstr>Wingdings 2</vt:lpstr>
      <vt:lpstr>Median</vt:lpstr>
      <vt:lpstr>Collaborative third-party evaluation of MSM projects  can lead to technical and scientific benefits  for funded U01 projects</vt:lpstr>
      <vt:lpstr>The Two Projects for 3rd Party Review</vt:lpstr>
      <vt:lpstr>Committee on Credible Practice in  Modeling and Simulation in Healthcare</vt:lpstr>
      <vt:lpstr>The Perspective of Committee on Credible Practice of Modeling and Simulation in Healthcare</vt:lpstr>
      <vt:lpstr>The Perspective of Committee on Credible Practice of Modeling and Simulation in Healthcare</vt:lpstr>
      <vt:lpstr>Evaluation 1</vt:lpstr>
      <vt:lpstr>Evaluation 2 - more in depth-focus </vt:lpstr>
      <vt:lpstr>TB Grant Overview</vt:lpstr>
      <vt:lpstr>TB Grant Overview</vt:lpstr>
      <vt:lpstr>Particular areas of interest for our discussion</vt:lpstr>
      <vt:lpstr>Particular areas of interest for our discussion</vt:lpstr>
      <vt:lpstr>Particular areas of interest for our discussion</vt:lpstr>
      <vt:lpstr>Particular areas of interest for our discussion</vt:lpstr>
      <vt:lpstr>DMD Grant Overview</vt:lpstr>
      <vt:lpstr>DMD grant approach overview</vt:lpstr>
      <vt:lpstr>Particular areas of interest for our discussion</vt:lpstr>
      <vt:lpstr>Particular areas of interest for our discussion</vt:lpstr>
      <vt:lpstr>Particular areas of interest for our discussion</vt:lpstr>
      <vt:lpstr>Particular areas of interest for our discussion</vt:lpstr>
      <vt:lpstr>U.Mich-UVA Model Credibility Cross-Evaluation (5-part plan)</vt:lpstr>
      <vt:lpstr>Part 1. Download and run each other’s models [Rule 1 (define context), Rule 6 (document)] </vt:lpstr>
      <vt:lpstr>Part 2. Cross-evaluate model design and implementation [Rule 1 (define context), Rule 2 (use of data), Rule 3 (evaluate within context), Rule 4 (limitations)]</vt:lpstr>
      <vt:lpstr>Part 3. Version control best practices sharing [Rule 5 (version control), Rule 6 (document), Rule 9 (competing implementations)]</vt:lpstr>
      <vt:lpstr>Part 4. Publication strategy [Rule 7 (disseminate broadly), Rule 8 (independent reviews), Rule 10 (conform to standards)]</vt:lpstr>
      <vt:lpstr>Part 5. Journal the experience!</vt:lpstr>
    </vt:vector>
  </TitlesOfParts>
  <Company>University of Michigan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Institutional Indicators of Faculty Diversity AY2009</dc:title>
  <dc:creator>College of LSA</dc:creator>
  <cp:lastModifiedBy>Silvia Blemker</cp:lastModifiedBy>
  <cp:revision>404</cp:revision>
  <cp:lastPrinted>2012-10-03T15:25:56Z</cp:lastPrinted>
  <dcterms:created xsi:type="dcterms:W3CDTF">2013-01-29T03:35:15Z</dcterms:created>
  <dcterms:modified xsi:type="dcterms:W3CDTF">2018-03-22T12:10:11Z</dcterms:modified>
</cp:coreProperties>
</file>