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65" r:id="rId2"/>
    <p:sldId id="262" r:id="rId3"/>
    <p:sldId id="263" r:id="rId4"/>
    <p:sldId id="264" r:id="rId5"/>
    <p:sldId id="266" r:id="rId6"/>
    <p:sldId id="258" r:id="rId7"/>
    <p:sldId id="267" r:id="rId8"/>
    <p:sldId id="270"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4"/>
    <p:restoredTop sz="94715"/>
  </p:normalViewPr>
  <p:slideViewPr>
    <p:cSldViewPr snapToGrid="0" snapToObjects="1">
      <p:cViewPr varScale="1">
        <p:scale>
          <a:sx n="53" d="100"/>
          <a:sy n="53" d="100"/>
        </p:scale>
        <p:origin x="1219"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E5297-FF48-BF4E-9A01-2E40A3D73F5A}" type="datetimeFigureOut">
              <a:rPr lang="en-US" smtClean="0"/>
              <a:t>3/23/2017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2A6E5-A448-A147-90B7-347A32787B25}" type="slidenum">
              <a:rPr lang="en-US" smtClean="0"/>
              <a:t>‹#›</a:t>
            </a:fld>
            <a:endParaRPr lang="en-US"/>
          </a:p>
        </p:txBody>
      </p:sp>
    </p:spTree>
    <p:extLst>
      <p:ext uri="{BB962C8B-B14F-4D97-AF65-F5344CB8AC3E}">
        <p14:creationId xmlns:p14="http://schemas.microsoft.com/office/powerpoint/2010/main" val="166660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hlbi.nih.gov/research/funding/nhlbi-topmed-omics-phenotypes-heart-lung-and-blood-disorders-x0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ih.gov/precision-medicine-initiative-cohort-program" TargetMode="External"/><Relationship Id="rId5" Type="http://schemas.openxmlformats.org/officeDocument/2006/relationships/hyperlink" Target="https://www.fbo.gov/index?s=opportunity&amp;mode=form&amp;id=a22e0ebcead581ca6d568363e47a3f4f&amp;tab=core&amp;_cview=1" TargetMode="External"/><Relationship Id="rId4" Type="http://schemas.openxmlformats.org/officeDocument/2006/relationships/hyperlink" Target="https://www.nhlbi.nih.gov/research/funding/faq-rfa-hl-17-011-nhlbi-topmed-program-integrative-omics-approaches-analysis-topmed-data-u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10923-1F4F-4B7F-8B6B-20157DB7E3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6769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a:t>
            </a:r>
            <a:r>
              <a:rPr lang="en-US" baseline="0" dirty="0"/>
              <a:t> up </a:t>
            </a:r>
            <a:endParaRPr lang="en-US" dirty="0"/>
          </a:p>
        </p:txBody>
      </p:sp>
      <p:sp>
        <p:nvSpPr>
          <p:cNvPr id="4" name="Slide Number Placeholder 3"/>
          <p:cNvSpPr>
            <a:spLocks noGrp="1"/>
          </p:cNvSpPr>
          <p:nvPr>
            <p:ph type="sldNum" sz="quarter" idx="10"/>
          </p:nvPr>
        </p:nvSpPr>
        <p:spPr/>
        <p:txBody>
          <a:bodyPr/>
          <a:lstStyle/>
          <a:p>
            <a:fld id="{87585D1A-2A1D-4FDF-B75C-CB0A48CF002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8884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NHLBI is funding and pursuing the following efforts to build critical components of the TOPMed program.</a:t>
            </a:r>
          </a:p>
          <a:p>
            <a:r>
              <a:rPr lang="en-US" b="1" dirty="0"/>
              <a:t>(PAR-16-021) NHLBI TOPMed: Omics Phenotypes of Heart, Lung, and Blood Disorders (X01)</a:t>
            </a:r>
            <a:r>
              <a:rPr lang="en-US" dirty="0"/>
              <a:t>. Through this funding opportunity announcement (FOA), NHLBI plans to review and accept applications from researchers interested in contributing samples for TOPMed WGS and other -omics studies. Researchers interested in helping grow the TOPMed data commons can find more information about this announcement at the </a:t>
            </a:r>
            <a:r>
              <a:rPr lang="en-US" dirty="0">
                <a:hlinkClick r:id="rId3"/>
              </a:rPr>
              <a:t>(PAR-16-021) NHLBI TOPMed: Omics Phenotypes of Heart, Lung, and Blood Disorders (X01) FAQ</a:t>
            </a:r>
            <a:r>
              <a:rPr lang="en-US" dirty="0"/>
              <a:t>.</a:t>
            </a:r>
          </a:p>
          <a:p>
            <a:r>
              <a:rPr lang="en-US" b="1" dirty="0"/>
              <a:t>Centralized Omics REsource (CORE) for TOPMed. </a:t>
            </a:r>
            <a:r>
              <a:rPr lang="en-US" dirty="0"/>
              <a:t>NHLBI has solicited proposals for multiple contract awards that will support the collection of WGS and other -omics data such as genome-wide DNA methylation, sequencing of expressed RNAs, and metabolite profiling.</a:t>
            </a:r>
          </a:p>
          <a:p>
            <a:r>
              <a:rPr lang="en-US" b="1" dirty="0"/>
              <a:t>(RFA-HL-17-011) NHLBP TOPMed Program: Integrative Omics Approaches for Analysis of TOPMed Data (U01)</a:t>
            </a:r>
            <a:r>
              <a:rPr lang="en-US" dirty="0"/>
              <a:t>. Through this funding opportunity announcement (FOA), NHLBI plans to support the development of new methods for the analysis of -omics data in the TOPMed program. Awardees are expected to build and share their analytic tools with the TOPMed data commons. Visit </a:t>
            </a:r>
            <a:r>
              <a:rPr lang="en-US" dirty="0">
                <a:hlinkClick r:id="rId4"/>
              </a:rPr>
              <a:t>(RFA-HL-17-011) NHLBP TOPMed Program: Integrative Omics Approaches for Analysis of TOPMed Data (U01) FAQ</a:t>
            </a:r>
            <a:r>
              <a:rPr lang="en-US" dirty="0"/>
              <a:t> to see discussions about this closed funding announcement.</a:t>
            </a:r>
          </a:p>
          <a:p>
            <a:r>
              <a:rPr lang="en-US" b="1" dirty="0"/>
              <a:t>NHLBI Genomics Portal (GenPort). </a:t>
            </a:r>
            <a:r>
              <a:rPr lang="en-US" dirty="0"/>
              <a:t>NHLBI has released a Small Business Innovation Research (SBIR) award announcement to help develop, operate, and maintain the NHLBI GenPort data commons that will support the TOPMed program. Read </a:t>
            </a:r>
            <a:r>
              <a:rPr lang="en-US" dirty="0">
                <a:hlinkClick r:id="rId5"/>
              </a:rPr>
              <a:t>NHLBI-HR-17-05-CS</a:t>
            </a:r>
            <a:r>
              <a:rPr lang="en-US" dirty="0"/>
              <a:t> for more information. </a:t>
            </a:r>
          </a:p>
          <a:p>
            <a:r>
              <a:rPr lang="en-US" b="1" dirty="0"/>
              <a:t>Trans-NIH collaborations</a:t>
            </a:r>
            <a:r>
              <a:rPr lang="en-US" dirty="0"/>
              <a:t>. NHLBI is working with various National Institutes of Health (NIH) partners to share data and technical advice. Not only will these exchanges stimulate research, but they also will help NHLBI tackle short- and long-term technical issues related to sequencing standardization, large dataset storage and access, data commons and pilot cloud computing design, and how the TOPMed program may complement the NIH </a:t>
            </a:r>
            <a:r>
              <a:rPr lang="en-US" dirty="0">
                <a:hlinkClick r:id="rId6"/>
              </a:rPr>
              <a:t>Precision Medicine Initiative Cohort Program</a:t>
            </a:r>
            <a:r>
              <a:rPr lang="en-US" dirty="0"/>
              <a:t>.</a:t>
            </a:r>
          </a:p>
          <a:p>
            <a:endParaRPr lang="en-US" dirty="0"/>
          </a:p>
        </p:txBody>
      </p:sp>
      <p:sp>
        <p:nvSpPr>
          <p:cNvPr id="4" name="Slide Number Placeholder 3"/>
          <p:cNvSpPr>
            <a:spLocks noGrp="1"/>
          </p:cNvSpPr>
          <p:nvPr>
            <p:ph type="sldNum" sz="quarter" idx="10"/>
          </p:nvPr>
        </p:nvSpPr>
        <p:spPr/>
        <p:txBody>
          <a:bodyPr/>
          <a:lstStyle/>
          <a:p>
            <a:fld id="{476D829D-6F50-6945-B415-7FF26FA4187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322580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875" y="0"/>
            <a:ext cx="9159875" cy="6858000"/>
          </a:xfrm>
          <a:prstGeom prst="rect">
            <a:avLst/>
          </a:prstGeom>
        </p:spPr>
      </p:pic>
      <p:sp>
        <p:nvSpPr>
          <p:cNvPr id="10" name="Rectangle 45"/>
          <p:cNvSpPr>
            <a:spLocks noChangeArrowheads="1"/>
          </p:cNvSpPr>
          <p:nvPr userDrawn="1"/>
        </p:nvSpPr>
        <p:spPr bwMode="auto">
          <a:xfrm>
            <a:off x="-6998" y="0"/>
            <a:ext cx="9159876" cy="152400"/>
          </a:xfrm>
          <a:prstGeom prst="rect">
            <a:avLst/>
          </a:prstGeom>
          <a:solidFill>
            <a:srgbClr val="CC0000"/>
          </a:solidFill>
          <a:ln w="9525">
            <a:noFill/>
            <a:miter lim="800000"/>
            <a:headEnd/>
            <a:tailEnd/>
          </a:ln>
          <a:effectLst/>
        </p:spPr>
        <p:txBody>
          <a:bodyPr wrap="none" anchor="ctr"/>
          <a:lstStyle/>
          <a:p>
            <a:pPr defTabSz="457200">
              <a:defRPr/>
            </a:pPr>
            <a:endParaRPr lang="en-US" dirty="0">
              <a:solidFill>
                <a:prstClr val="black"/>
              </a:solidFill>
            </a:endParaRPr>
          </a:p>
        </p:txBody>
      </p:sp>
      <p:sp>
        <p:nvSpPr>
          <p:cNvPr id="11" name="Rectangle 3"/>
          <p:cNvSpPr>
            <a:spLocks noGrp="1" noChangeArrowheads="1"/>
          </p:cNvSpPr>
          <p:nvPr>
            <p:ph type="subTitle" idx="1" hasCustomPrompt="1"/>
          </p:nvPr>
        </p:nvSpPr>
        <p:spPr>
          <a:xfrm>
            <a:off x="1143793" y="381000"/>
            <a:ext cx="6824663"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9153" y="6224522"/>
            <a:ext cx="1894128" cy="441614"/>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697" y="6006580"/>
            <a:ext cx="693291" cy="699537"/>
          </a:xfrm>
          <a:prstGeom prst="rect">
            <a:avLst/>
          </a:prstGeom>
        </p:spPr>
      </p:pic>
    </p:spTree>
    <p:extLst>
      <p:ext uri="{BB962C8B-B14F-4D97-AF65-F5344CB8AC3E}">
        <p14:creationId xmlns:p14="http://schemas.microsoft.com/office/powerpoint/2010/main" val="103377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482599" y="6384925"/>
            <a:ext cx="584200" cy="374650"/>
          </a:xfrm>
        </p:spPr>
        <p:txBody>
          <a:bodyPr/>
          <a:lstStyle/>
          <a:p>
            <a:pPr>
              <a:defRPr/>
            </a:pPr>
            <a:fld id="{49C0EE74-1F2C-4D2D-91EC-B282DFC749DA}" type="slidenum">
              <a:rPr lang="en-US" smtClean="0">
                <a:solidFill>
                  <a:prstClr val="black"/>
                </a:solidFill>
              </a:rPr>
              <a:pPr>
                <a:defRPr/>
              </a:pPr>
              <a:t>‹#›</a:t>
            </a:fld>
            <a:endParaRPr lang="en-US" dirty="0">
              <a:solidFill>
                <a:prstClr val="black"/>
              </a:solidFill>
            </a:endParaRPr>
          </a:p>
        </p:txBody>
      </p:sp>
      <p:pic>
        <p:nvPicPr>
          <p:cNvPr id="10" name="Picture 9" descr="new bgd lrg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9144000" cy="6858000"/>
          </a:xfrm>
          <a:prstGeom prst="rect">
            <a:avLst/>
          </a:prstGeom>
        </p:spPr>
      </p:pic>
      <p:pic>
        <p:nvPicPr>
          <p:cNvPr id="12" name="Picture 15" descr="DHHS Logo"/>
          <p:cNvPicPr>
            <a:picLocks noChangeAspect="1" noChangeArrowheads="1"/>
          </p:cNvPicPr>
          <p:nvPr userDrawn="1"/>
        </p:nvPicPr>
        <p:blipFill>
          <a:blip r:embed="rId4"/>
          <a:srcRect/>
          <a:stretch>
            <a:fillRect/>
          </a:stretch>
        </p:blipFill>
        <p:spPr bwMode="auto">
          <a:xfrm>
            <a:off x="3169327" y="3958755"/>
            <a:ext cx="838154"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9144000" cy="152400"/>
          </a:xfrm>
          <a:prstGeom prst="rect">
            <a:avLst/>
          </a:prstGeom>
          <a:solidFill>
            <a:srgbClr val="CC0000"/>
          </a:solidFill>
          <a:ln w="9525">
            <a:noFill/>
            <a:miter lim="800000"/>
            <a:headEnd/>
            <a:tailEnd/>
          </a:ln>
          <a:effectLst/>
        </p:spPr>
        <p:txBody>
          <a:bodyPr wrap="none" anchor="ctr"/>
          <a:lstStyle/>
          <a:p>
            <a:pPr defTabSz="457200">
              <a:defRPr/>
            </a:pPr>
            <a:endParaRPr lang="en-US" dirty="0">
              <a:solidFill>
                <a:prstClr val="black"/>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69320" y="4098036"/>
            <a:ext cx="2400155" cy="559594"/>
          </a:xfrm>
          <a:prstGeom prst="rect">
            <a:avLst/>
          </a:prstGeom>
        </p:spPr>
      </p:pic>
    </p:spTree>
    <p:extLst>
      <p:ext uri="{BB962C8B-B14F-4D97-AF65-F5344CB8AC3E}">
        <p14:creationId xmlns:p14="http://schemas.microsoft.com/office/powerpoint/2010/main" val="204561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 name="Rectangle 45"/>
          <p:cNvSpPr>
            <a:spLocks noChangeArrowheads="1"/>
          </p:cNvSpPr>
          <p:nvPr/>
        </p:nvSpPr>
        <p:spPr bwMode="auto">
          <a:xfrm>
            <a:off x="-15876" y="0"/>
            <a:ext cx="9159876" cy="152400"/>
          </a:xfrm>
          <a:prstGeom prst="rect">
            <a:avLst/>
          </a:prstGeom>
          <a:solidFill>
            <a:srgbClr val="990000"/>
          </a:solidFill>
          <a:ln w="9525">
            <a:noFill/>
            <a:miter lim="800000"/>
            <a:headEnd/>
            <a:tailEnd/>
          </a:ln>
          <a:effectLst/>
        </p:spPr>
        <p:txBody>
          <a:bodyPr wrap="none" anchor="ctr"/>
          <a:lstStyle/>
          <a:p>
            <a:pPr defTabSz="457200">
              <a:defRPr/>
            </a:pPr>
            <a:endParaRPr lang="en-US" dirty="0">
              <a:solidFill>
                <a:prstClr val="black"/>
              </a:solidFill>
            </a:endParaRPr>
          </a:p>
        </p:txBody>
      </p:sp>
    </p:spTree>
    <p:extLst>
      <p:ext uri="{BB962C8B-B14F-4D97-AF65-F5344CB8AC3E}">
        <p14:creationId xmlns:p14="http://schemas.microsoft.com/office/powerpoint/2010/main" val="107849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solidFill>
                  <a:prstClr val="black"/>
                </a:solidFill>
              </a:rPr>
              <a:pPr>
                <a:defRPr/>
              </a:pPr>
              <a:t>‹#›</a:t>
            </a:fld>
            <a:endParaRPr lang="en-US" dirty="0">
              <a:solidFill>
                <a:prstClr val="black"/>
              </a:solidFill>
            </a:endParaRPr>
          </a:p>
        </p:txBody>
      </p:sp>
      <p:sp>
        <p:nvSpPr>
          <p:cNvPr id="9" name="Rectangle 36"/>
          <p:cNvSpPr>
            <a:spLocks noGrp="1" noChangeArrowheads="1"/>
          </p:cNvSpPr>
          <p:nvPr>
            <p:ph type="title" hasCustomPrompt="1"/>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Tree>
    <p:extLst>
      <p:ext uri="{BB962C8B-B14F-4D97-AF65-F5344CB8AC3E}">
        <p14:creationId xmlns:p14="http://schemas.microsoft.com/office/powerpoint/2010/main" val="46629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solidFill>
                  <a:prstClr val="black"/>
                </a:solidFill>
              </a:rPr>
              <a:pPr>
                <a:defRPr/>
              </a:pPr>
              <a:t>‹#›</a:t>
            </a:fld>
            <a:endParaRPr lang="en-US" dirty="0">
              <a:solidFill>
                <a:prstClr val="black"/>
              </a:solidFill>
            </a:endParaRPr>
          </a:p>
        </p:txBody>
      </p:sp>
      <p:sp>
        <p:nvSpPr>
          <p:cNvPr id="4" name="Title 3"/>
          <p:cNvSpPr>
            <a:spLocks noGrp="1"/>
          </p:cNvSpPr>
          <p:nvPr>
            <p:ph type="title" hasCustomPrompt="1"/>
          </p:nvPr>
        </p:nvSpPr>
        <p:spPr>
          <a:xfrm>
            <a:off x="422275" y="144463"/>
            <a:ext cx="8294688" cy="846137"/>
          </a:xfrm>
        </p:spPr>
        <p:txBody>
          <a:bodyPr/>
          <a:lstStyle/>
          <a:p>
            <a:r>
              <a:rPr lang="en-US" dirty="0"/>
              <a:t>Click to add title</a:t>
            </a:r>
          </a:p>
        </p:txBody>
      </p:sp>
      <p:sp>
        <p:nvSpPr>
          <p:cNvPr id="6" name="Picture Placeholder 5"/>
          <p:cNvSpPr>
            <a:spLocks noGrp="1"/>
          </p:cNvSpPr>
          <p:nvPr>
            <p:ph type="pic" sz="quarter" idx="11"/>
          </p:nvPr>
        </p:nvSpPr>
        <p:spPr>
          <a:xfrm>
            <a:off x="482600" y="1357313"/>
            <a:ext cx="8234363"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482600" y="5854700"/>
            <a:ext cx="8234363"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extLst>
      <p:ext uri="{BB962C8B-B14F-4D97-AF65-F5344CB8AC3E}">
        <p14:creationId xmlns:p14="http://schemas.microsoft.com/office/powerpoint/2010/main" val="9528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3592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9825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710" y="196347"/>
            <a:ext cx="8229600" cy="7257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1454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600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311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4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52642"/>
            <a:ext cx="5111750"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66177"/>
            <a:ext cx="3008313"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965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5521"/>
            <a:ext cx="82296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Rectangle 28"/>
          <p:cNvSpPr>
            <a:spLocks noGrp="1" noChangeArrowheads="1"/>
          </p:cNvSpPr>
          <p:nvPr>
            <p:ph type="sldNum" sz="quarter" idx="4"/>
          </p:nvPr>
        </p:nvSpPr>
        <p:spPr bwMode="auto">
          <a:xfrm>
            <a:off x="482599" y="6384925"/>
            <a:ext cx="5842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defTabSz="457200">
              <a:defRPr/>
            </a:pPr>
            <a:fld id="{49C0EE74-1F2C-4D2D-91EC-B282DFC749DA}" type="slidenum">
              <a:rPr lang="en-US" smtClean="0">
                <a:solidFill>
                  <a:prstClr val="black"/>
                </a:solidFill>
              </a:rPr>
              <a:pPr defTabSz="457200">
                <a:defRPr/>
              </a:pPr>
              <a:t>‹#›</a:t>
            </a:fld>
            <a:endParaRPr lang="en-US" dirty="0">
              <a:solidFill>
                <a:prstClr val="black"/>
              </a:solidFill>
            </a:endParaRPr>
          </a:p>
        </p:txBody>
      </p:sp>
      <p:pic>
        <p:nvPicPr>
          <p:cNvPr id="9" name="Picture 30"/>
          <p:cNvPicPr>
            <a:picLocks noChangeAspect="1" noChangeArrowheads="1"/>
          </p:cNvPicPr>
          <p:nvPr userDrawn="1"/>
        </p:nvPicPr>
        <p:blipFill>
          <a:blip r:embed="rId13">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0" y="101600"/>
            <a:ext cx="9144000" cy="981075"/>
          </a:xfrm>
          <a:prstGeom prst="rect">
            <a:avLst/>
          </a:prstGeom>
          <a:noFill/>
          <a:ln w="9525">
            <a:noFill/>
            <a:miter lim="800000"/>
            <a:headEnd/>
            <a:tailEnd/>
          </a:ln>
        </p:spPr>
      </p:pic>
      <p:sp>
        <p:nvSpPr>
          <p:cNvPr id="10" name="Rectangle 32"/>
          <p:cNvSpPr>
            <a:spLocks noChangeArrowheads="1"/>
          </p:cNvSpPr>
          <p:nvPr userDrawn="1"/>
        </p:nvSpPr>
        <p:spPr bwMode="auto">
          <a:xfrm>
            <a:off x="0" y="0"/>
            <a:ext cx="9144000" cy="104775"/>
          </a:xfrm>
          <a:prstGeom prst="rect">
            <a:avLst/>
          </a:prstGeom>
          <a:solidFill>
            <a:srgbClr val="CC0000"/>
          </a:solidFill>
          <a:ln w="9525">
            <a:noFill/>
            <a:miter lim="800000"/>
            <a:headEnd/>
            <a:tailEnd/>
          </a:ln>
          <a:effectLst/>
        </p:spPr>
        <p:txBody>
          <a:bodyPr wrap="none" anchor="ctr"/>
          <a:lstStyle/>
          <a:p>
            <a:pPr defTabSz="457200">
              <a:defRPr/>
            </a:pPr>
            <a:endParaRPr lang="en-US" dirty="0">
              <a:solidFill>
                <a:prstClr val="black"/>
              </a:solidFill>
              <a:ea typeface="ＭＳ Ｐゴシック" pitchFamily="48" charset="-128"/>
            </a:endParaRPr>
          </a:p>
        </p:txBody>
      </p:sp>
      <p:sp>
        <p:nvSpPr>
          <p:cNvPr id="11" name="Line 33"/>
          <p:cNvSpPr>
            <a:spLocks noChangeShapeType="1"/>
          </p:cNvSpPr>
          <p:nvPr userDrawn="1"/>
        </p:nvSpPr>
        <p:spPr bwMode="auto">
          <a:xfrm flipH="1">
            <a:off x="533400" y="6311900"/>
            <a:ext cx="6261100"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defTabSz="457200">
              <a:defRPr/>
            </a:pPr>
            <a:endParaRPr lang="en-US" dirty="0">
              <a:solidFill>
                <a:prstClr val="black"/>
              </a:solidFill>
            </a:endParaRPr>
          </a:p>
        </p:txBody>
      </p:sp>
      <p:sp>
        <p:nvSpPr>
          <p:cNvPr id="18" name="Rectangle 36"/>
          <p:cNvSpPr>
            <a:spLocks noGrp="1" noChangeArrowheads="1"/>
          </p:cNvSpPr>
          <p:nvPr>
            <p:ph type="title"/>
          </p:nvPr>
        </p:nvSpPr>
        <p:spPr bwMode="auto">
          <a:xfrm>
            <a:off x="421705" y="144463"/>
            <a:ext cx="8294687"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06727" y="6093522"/>
            <a:ext cx="1873290" cy="436756"/>
          </a:xfrm>
          <a:prstGeom prst="rect">
            <a:avLst/>
          </a:prstGeom>
        </p:spPr>
      </p:pic>
    </p:spTree>
    <p:extLst>
      <p:ext uri="{BB962C8B-B14F-4D97-AF65-F5344CB8AC3E}">
        <p14:creationId xmlns:p14="http://schemas.microsoft.com/office/powerpoint/2010/main" val="168648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381000"/>
            <a:ext cx="8458200" cy="1822450"/>
          </a:xfrm>
        </p:spPr>
        <p:txBody>
          <a:bodyPr>
            <a:normAutofit/>
          </a:bodyPr>
          <a:lstStyle/>
          <a:p>
            <a:r>
              <a:rPr lang="en-US" sz="4000" dirty="0"/>
              <a:t>TOPMed </a:t>
            </a:r>
          </a:p>
          <a:p>
            <a:r>
              <a:rPr lang="en-US" sz="4000" dirty="0"/>
              <a:t>Present &amp; Future </a:t>
            </a:r>
          </a:p>
        </p:txBody>
      </p:sp>
      <p:sp>
        <p:nvSpPr>
          <p:cNvPr id="3" name="TextBox 2"/>
          <p:cNvSpPr txBox="1"/>
          <p:nvPr/>
        </p:nvSpPr>
        <p:spPr>
          <a:xfrm>
            <a:off x="3020932" y="3049012"/>
            <a:ext cx="3151268" cy="2677656"/>
          </a:xfrm>
          <a:prstGeom prst="rect">
            <a:avLst/>
          </a:prstGeom>
          <a:noFill/>
        </p:spPr>
        <p:txBody>
          <a:bodyPr wrap="square" rtlCol="0">
            <a:spAutoFit/>
          </a:bodyPr>
          <a:lstStyle/>
          <a:p>
            <a:pPr algn="ctr"/>
            <a:r>
              <a:rPr lang="en-US" sz="2400" dirty="0"/>
              <a:t>Pankaj Qasba, Ph.D.</a:t>
            </a:r>
          </a:p>
          <a:p>
            <a:pPr algn="ctr"/>
            <a:r>
              <a:rPr lang="en-US" sz="2400" dirty="0"/>
              <a:t>TOPMed Team</a:t>
            </a:r>
          </a:p>
          <a:p>
            <a:pPr algn="ctr"/>
            <a:endParaRPr lang="en-US" sz="2400" dirty="0"/>
          </a:p>
          <a:p>
            <a:pPr algn="ctr"/>
            <a:endParaRPr lang="en-US" sz="2400" dirty="0"/>
          </a:p>
          <a:p>
            <a:pPr algn="ctr"/>
            <a:endParaRPr lang="en-US" sz="2400" dirty="0"/>
          </a:p>
          <a:p>
            <a:pPr algn="ctr"/>
            <a:endParaRPr lang="en-US" sz="2400" dirty="0"/>
          </a:p>
          <a:p>
            <a:endParaRPr lang="en-US" sz="2400" dirty="0"/>
          </a:p>
        </p:txBody>
      </p:sp>
      <p:pic>
        <p:nvPicPr>
          <p:cNvPr id="4" name="Picture 3" descr="wgs_plain-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753735"/>
            <a:ext cx="1946910" cy="875665"/>
          </a:xfrm>
          <a:prstGeom prst="rect">
            <a:avLst/>
          </a:prstGeom>
        </p:spPr>
      </p:pic>
    </p:spTree>
    <p:extLst>
      <p:ext uri="{BB962C8B-B14F-4D97-AF65-F5344CB8AC3E}">
        <p14:creationId xmlns:p14="http://schemas.microsoft.com/office/powerpoint/2010/main" val="195164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normAutofit fontScale="92500"/>
          </a:bodyPr>
          <a:lstStyle/>
          <a:p>
            <a:r>
              <a:rPr lang="en-US" dirty="0"/>
              <a:t>Stimulate discovery in high impact disease areas</a:t>
            </a:r>
          </a:p>
          <a:p>
            <a:r>
              <a:rPr lang="en-US" dirty="0"/>
              <a:t>Build a Resource for the Scientific Community</a:t>
            </a:r>
          </a:p>
          <a:p>
            <a:r>
              <a:rPr lang="en-US" dirty="0"/>
              <a:t>Ensure well phenotyped and genotyped participants are chosen from traditionally underrepresented populations </a:t>
            </a:r>
          </a:p>
          <a:p>
            <a:r>
              <a:rPr lang="en-US" dirty="0"/>
              <a:t>Stimulate Systems Medicine Approaches to health and disease research</a:t>
            </a:r>
          </a:p>
          <a:p>
            <a:r>
              <a:rPr lang="en-US" dirty="0"/>
              <a:t>To Enable/Facilitate Precision Medicine</a:t>
            </a:r>
          </a:p>
          <a:p>
            <a:endParaRPr lang="en-US" dirty="0"/>
          </a:p>
        </p:txBody>
      </p:sp>
      <p:sp>
        <p:nvSpPr>
          <p:cNvPr id="3" name="Title 2"/>
          <p:cNvSpPr>
            <a:spLocks noGrp="1"/>
          </p:cNvSpPr>
          <p:nvPr>
            <p:ph type="title"/>
          </p:nvPr>
        </p:nvSpPr>
        <p:spPr/>
        <p:txBody>
          <a:bodyPr/>
          <a:lstStyle/>
          <a:p>
            <a:br>
              <a:rPr lang="en-US" dirty="0"/>
            </a:br>
            <a:r>
              <a:rPr lang="en-US" dirty="0"/>
              <a:t>NHLBI Trans-Omics for Precision Medicine (TOP Med):  Present &amp; Future</a:t>
            </a:r>
            <a:br>
              <a:rPr lang="en-US" dirty="0"/>
            </a:br>
            <a:endParaRPr lang="en-US" dirty="0"/>
          </a:p>
        </p:txBody>
      </p:sp>
    </p:spTree>
    <p:extLst>
      <p:ext uri="{BB962C8B-B14F-4D97-AF65-F5344CB8AC3E}">
        <p14:creationId xmlns:p14="http://schemas.microsoft.com/office/powerpoint/2010/main" val="378302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Build a Resource</a:t>
            </a:r>
          </a:p>
          <a:p>
            <a:pPr lvl="1"/>
            <a:r>
              <a:rPr lang="en-US" dirty="0"/>
              <a:t>Diversity</a:t>
            </a:r>
          </a:p>
          <a:p>
            <a:pPr lvl="1"/>
            <a:r>
              <a:rPr lang="en-US" dirty="0"/>
              <a:t>Large Sample Size</a:t>
            </a:r>
          </a:p>
          <a:p>
            <a:pPr lvl="1"/>
            <a:r>
              <a:rPr lang="en-US" dirty="0"/>
              <a:t>Ability to Integrate Data </a:t>
            </a:r>
          </a:p>
          <a:p>
            <a:r>
              <a:rPr lang="en-US" dirty="0"/>
              <a:t>Early Discovery</a:t>
            </a:r>
          </a:p>
          <a:p>
            <a:pPr lvl="1"/>
            <a:r>
              <a:rPr lang="en-US" dirty="0"/>
              <a:t>Focus on Specific Diseases</a:t>
            </a:r>
          </a:p>
          <a:p>
            <a:pPr lvl="1"/>
            <a:r>
              <a:rPr lang="en-US" dirty="0"/>
              <a:t>Focus on Specific Patient Groups</a:t>
            </a:r>
          </a:p>
          <a:p>
            <a:pPr lvl="1"/>
            <a:r>
              <a:rPr lang="en-US" dirty="0"/>
              <a:t>Focus on Underrepresented Groups</a:t>
            </a:r>
          </a:p>
          <a:p>
            <a:r>
              <a:rPr lang="en-US" dirty="0"/>
              <a:t>Leverage other NIH investments in WGS</a:t>
            </a:r>
          </a:p>
          <a:p>
            <a:r>
              <a:rPr lang="en-US" dirty="0"/>
              <a:t>Build upon NHLBI investment in existing cohorts</a:t>
            </a:r>
          </a:p>
          <a:p>
            <a:r>
              <a:rPr lang="en-US" dirty="0"/>
              <a:t>Contribute to other NHLBI genomics efforts</a:t>
            </a:r>
          </a:p>
          <a:p>
            <a:endParaRPr lang="en-US" dirty="0"/>
          </a:p>
        </p:txBody>
      </p:sp>
      <p:sp>
        <p:nvSpPr>
          <p:cNvPr id="3" name="Title 2"/>
          <p:cNvSpPr>
            <a:spLocks noGrp="1"/>
          </p:cNvSpPr>
          <p:nvPr>
            <p:ph type="title"/>
          </p:nvPr>
        </p:nvSpPr>
        <p:spPr/>
        <p:txBody>
          <a:bodyPr/>
          <a:lstStyle/>
          <a:p>
            <a:r>
              <a:rPr lang="en-US" dirty="0"/>
              <a:t>Goals</a:t>
            </a:r>
          </a:p>
        </p:txBody>
      </p:sp>
    </p:spTree>
    <p:extLst>
      <p:ext uri="{BB962C8B-B14F-4D97-AF65-F5344CB8AC3E}">
        <p14:creationId xmlns:p14="http://schemas.microsoft.com/office/powerpoint/2010/main" val="325953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Sequencing Centers:</a:t>
            </a:r>
          </a:p>
          <a:p>
            <a:pPr lvl="1"/>
            <a:r>
              <a:rPr lang="en-US" dirty="0"/>
              <a:t>Broad Institute </a:t>
            </a:r>
          </a:p>
          <a:p>
            <a:pPr lvl="1"/>
            <a:r>
              <a:rPr lang="en-US" dirty="0"/>
              <a:t>University of Washington</a:t>
            </a:r>
          </a:p>
          <a:p>
            <a:pPr lvl="1"/>
            <a:r>
              <a:rPr lang="en-US" dirty="0"/>
              <a:t>NYGC</a:t>
            </a:r>
          </a:p>
          <a:p>
            <a:pPr lvl="1"/>
            <a:r>
              <a:rPr lang="en-US" dirty="0"/>
              <a:t>Illumina</a:t>
            </a:r>
          </a:p>
          <a:p>
            <a:pPr lvl="1"/>
            <a:r>
              <a:rPr lang="en-US" dirty="0"/>
              <a:t>Baylor</a:t>
            </a:r>
          </a:p>
          <a:p>
            <a:r>
              <a:rPr lang="en-US" dirty="0"/>
              <a:t>Informatics Research Center:</a:t>
            </a:r>
          </a:p>
          <a:p>
            <a:pPr lvl="1"/>
            <a:r>
              <a:rPr lang="en-US" dirty="0"/>
              <a:t>University of Michigan</a:t>
            </a:r>
          </a:p>
          <a:p>
            <a:r>
              <a:rPr lang="en-US" dirty="0"/>
              <a:t>Data Coordinating Center:</a:t>
            </a:r>
          </a:p>
          <a:p>
            <a:pPr lvl="1"/>
            <a:r>
              <a:rPr lang="en-US" dirty="0"/>
              <a:t>University of Washington</a:t>
            </a:r>
          </a:p>
          <a:p>
            <a:r>
              <a:rPr lang="en-US" dirty="0"/>
              <a:t>Archive / Bioinformatics Support:</a:t>
            </a:r>
          </a:p>
          <a:p>
            <a:pPr lvl="1"/>
            <a:r>
              <a:rPr lang="en-US" dirty="0"/>
              <a:t>National Center for Biotechnology Information-NCBI </a:t>
            </a:r>
          </a:p>
        </p:txBody>
      </p:sp>
      <p:sp>
        <p:nvSpPr>
          <p:cNvPr id="2" name="Title 1"/>
          <p:cNvSpPr>
            <a:spLocks noGrp="1"/>
          </p:cNvSpPr>
          <p:nvPr>
            <p:ph type="title"/>
          </p:nvPr>
        </p:nvSpPr>
        <p:spPr/>
        <p:txBody>
          <a:bodyPr/>
          <a:lstStyle/>
          <a:p>
            <a:r>
              <a:rPr lang="en-US" dirty="0"/>
              <a:t>TOPMed Basics</a:t>
            </a:r>
          </a:p>
        </p:txBody>
      </p:sp>
    </p:spTree>
    <p:extLst>
      <p:ext uri="{BB962C8B-B14F-4D97-AF65-F5344CB8AC3E}">
        <p14:creationId xmlns:p14="http://schemas.microsoft.com/office/powerpoint/2010/main" val="195192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TOPMed Program Components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8001000" cy="494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68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6" y="163286"/>
            <a:ext cx="8315515" cy="762000"/>
          </a:xfrm>
        </p:spPr>
        <p:txBody>
          <a:bodyPr/>
          <a:lstStyle/>
          <a:p>
            <a:pPr algn="ctr">
              <a:spcBef>
                <a:spcPts val="0"/>
              </a:spcBef>
            </a:pPr>
            <a:r>
              <a:rPr lang="en-US" dirty="0"/>
              <a:t>TOPMED - Where Are We Now? </a:t>
            </a:r>
            <a:br>
              <a:rPr lang="en-US" dirty="0"/>
            </a:br>
            <a:r>
              <a:rPr lang="en-US" dirty="0"/>
              <a:t>Diverse Genome-</a:t>
            </a:r>
            <a:r>
              <a:rPr lang="en-US" dirty="0" err="1"/>
              <a:t>Phenome</a:t>
            </a:r>
            <a:r>
              <a:rPr lang="en-US" dirty="0"/>
              <a:t> Resource </a:t>
            </a:r>
            <a:endParaRPr lang="en-US" sz="2000" dirty="0">
              <a:solidFill>
                <a:srgbClr val="ADA288"/>
              </a:solidFill>
            </a:endParaRPr>
          </a:p>
        </p:txBody>
      </p:sp>
      <p:sp>
        <p:nvSpPr>
          <p:cNvPr id="3" name="TextBox 2"/>
          <p:cNvSpPr txBox="1"/>
          <p:nvPr/>
        </p:nvSpPr>
        <p:spPr>
          <a:xfrm>
            <a:off x="512600" y="1594403"/>
            <a:ext cx="3646967" cy="369332"/>
          </a:xfrm>
          <a:prstGeom prst="rect">
            <a:avLst/>
          </a:prstGeom>
          <a:noFill/>
        </p:spPr>
        <p:txBody>
          <a:bodyPr wrap="square" rtlCol="0">
            <a:spAutoFit/>
          </a:bodyPr>
          <a:lstStyle/>
          <a:p>
            <a:pPr algn="ctr" defTabSz="457200"/>
            <a:r>
              <a:rPr lang="en-US" dirty="0">
                <a:solidFill>
                  <a:prstClr val="black"/>
                </a:solidFill>
              </a:rPr>
              <a:t>Phenotype Diversity </a:t>
            </a:r>
          </a:p>
        </p:txBody>
      </p:sp>
      <p:sp>
        <p:nvSpPr>
          <p:cNvPr id="10" name="TextBox 9"/>
          <p:cNvSpPr txBox="1"/>
          <p:nvPr/>
        </p:nvSpPr>
        <p:spPr>
          <a:xfrm>
            <a:off x="4797044" y="1635611"/>
            <a:ext cx="3646967" cy="369332"/>
          </a:xfrm>
          <a:prstGeom prst="rect">
            <a:avLst/>
          </a:prstGeom>
          <a:noFill/>
        </p:spPr>
        <p:txBody>
          <a:bodyPr wrap="square" rtlCol="0">
            <a:spAutoFit/>
          </a:bodyPr>
          <a:lstStyle/>
          <a:p>
            <a:pPr algn="ctr" defTabSz="457200"/>
            <a:r>
              <a:rPr lang="en-US" dirty="0">
                <a:solidFill>
                  <a:prstClr val="black"/>
                </a:solidFill>
              </a:rPr>
              <a:t>Population Diversity </a:t>
            </a:r>
          </a:p>
        </p:txBody>
      </p:sp>
      <p:sp>
        <p:nvSpPr>
          <p:cNvPr id="5" name="TextBox 4"/>
          <p:cNvSpPr txBox="1"/>
          <p:nvPr/>
        </p:nvSpPr>
        <p:spPr>
          <a:xfrm>
            <a:off x="512600" y="5200298"/>
            <a:ext cx="8116508" cy="830997"/>
          </a:xfrm>
          <a:prstGeom prst="rect">
            <a:avLst/>
          </a:prstGeom>
          <a:solidFill>
            <a:srgbClr val="C00000"/>
          </a:solidFill>
          <a:effectLst>
            <a:outerShdw blurRad="50800" dist="38100" dir="5400000" algn="t" rotWithShape="0">
              <a:prstClr val="black">
                <a:alpha val="40000"/>
              </a:prstClr>
            </a:outerShdw>
          </a:effectLst>
        </p:spPr>
        <p:txBody>
          <a:bodyPr wrap="square" rtlCol="0">
            <a:spAutoFit/>
          </a:bodyPr>
          <a:lstStyle/>
          <a:p>
            <a:pPr algn="ctr" defTabSz="457200"/>
            <a:r>
              <a:rPr lang="en-US" sz="1600" i="1" dirty="0">
                <a:solidFill>
                  <a:prstClr val="white"/>
                </a:solidFill>
              </a:rPr>
              <a:t>Developing a rich data source representative of the diverse HLBS phenotypes and populations that can enable multi-omics exploration to define the mediator pathways of HLBS disorders and discovery novel therapies. </a:t>
            </a:r>
          </a:p>
        </p:txBody>
      </p:sp>
      <p:sp>
        <p:nvSpPr>
          <p:cNvPr id="7" name="TextBox 6"/>
          <p:cNvSpPr txBox="1"/>
          <p:nvPr/>
        </p:nvSpPr>
        <p:spPr>
          <a:xfrm>
            <a:off x="1592260" y="1177393"/>
            <a:ext cx="5957187" cy="400110"/>
          </a:xfrm>
          <a:prstGeom prst="rect">
            <a:avLst/>
          </a:prstGeom>
          <a:noFill/>
        </p:spPr>
        <p:txBody>
          <a:bodyPr wrap="square" rtlCol="0">
            <a:spAutoFit/>
          </a:bodyPr>
          <a:lstStyle/>
          <a:p>
            <a:pPr algn="ctr" defTabSz="457200"/>
            <a:r>
              <a:rPr lang="en-US" sz="2000" b="1" i="1" dirty="0">
                <a:solidFill>
                  <a:srgbClr val="C00000"/>
                </a:solidFill>
              </a:rPr>
              <a:t>72K Participants (Goal of 100K to 150K)   </a:t>
            </a:r>
          </a:p>
        </p:txBody>
      </p:sp>
      <p:pic>
        <p:nvPicPr>
          <p:cNvPr id="11"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00294" y="2069335"/>
            <a:ext cx="2854583" cy="2957267"/>
          </a:xfrm>
          <a:prstGeom prst="rect">
            <a:avLst/>
          </a:prstGeom>
        </p:spPr>
      </p:pic>
      <p:pic>
        <p:nvPicPr>
          <p:cNvPr id="12"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102863" y="2089939"/>
            <a:ext cx="3035328" cy="3110359"/>
          </a:xfrm>
        </p:spPr>
      </p:pic>
    </p:spTree>
    <p:extLst>
      <p:ext uri="{BB962C8B-B14F-4D97-AF65-F5344CB8AC3E}">
        <p14:creationId xmlns:p14="http://schemas.microsoft.com/office/powerpoint/2010/main" val="13763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TOPMed WGS data Generation</a:t>
            </a:r>
          </a:p>
        </p:txBody>
      </p:sp>
      <p:graphicFrame>
        <p:nvGraphicFramePr>
          <p:cNvPr id="5" name="Table 4"/>
          <p:cNvGraphicFramePr>
            <a:graphicFrameLocks noGrp="1"/>
          </p:cNvGraphicFramePr>
          <p:nvPr>
            <p:extLst>
              <p:ext uri="{D42A27DB-BD31-4B8C-83A1-F6EECF244321}">
                <p14:modId xmlns:p14="http://schemas.microsoft.com/office/powerpoint/2010/main" val="659674583"/>
              </p:ext>
            </p:extLst>
          </p:nvPr>
        </p:nvGraphicFramePr>
        <p:xfrm>
          <a:off x="393700" y="2057404"/>
          <a:ext cx="8229606" cy="4114796"/>
        </p:xfrm>
        <a:graphic>
          <a:graphicData uri="http://schemas.openxmlformats.org/drawingml/2006/table">
            <a:tbl>
              <a:tblPr/>
              <a:tblGrid>
                <a:gridCol w="587829">
                  <a:extLst>
                    <a:ext uri="{9D8B030D-6E8A-4147-A177-3AD203B41FA5}">
                      <a16:colId xmlns:a16="http://schemas.microsoft.com/office/drawing/2014/main" val="20000"/>
                    </a:ext>
                  </a:extLst>
                </a:gridCol>
                <a:gridCol w="587829">
                  <a:extLst>
                    <a:ext uri="{9D8B030D-6E8A-4147-A177-3AD203B41FA5}">
                      <a16:colId xmlns:a16="http://schemas.microsoft.com/office/drawing/2014/main" val="20001"/>
                    </a:ext>
                  </a:extLst>
                </a:gridCol>
                <a:gridCol w="348342">
                  <a:extLst>
                    <a:ext uri="{9D8B030D-6E8A-4147-A177-3AD203B41FA5}">
                      <a16:colId xmlns:a16="http://schemas.microsoft.com/office/drawing/2014/main" val="20002"/>
                    </a:ext>
                  </a:extLst>
                </a:gridCol>
                <a:gridCol w="827316">
                  <a:extLst>
                    <a:ext uri="{9D8B030D-6E8A-4147-A177-3AD203B41FA5}">
                      <a16:colId xmlns:a16="http://schemas.microsoft.com/office/drawing/2014/main" val="20003"/>
                    </a:ext>
                  </a:extLst>
                </a:gridCol>
                <a:gridCol w="587829">
                  <a:extLst>
                    <a:ext uri="{9D8B030D-6E8A-4147-A177-3AD203B41FA5}">
                      <a16:colId xmlns:a16="http://schemas.microsoft.com/office/drawing/2014/main" val="20004"/>
                    </a:ext>
                  </a:extLst>
                </a:gridCol>
                <a:gridCol w="587829">
                  <a:extLst>
                    <a:ext uri="{9D8B030D-6E8A-4147-A177-3AD203B41FA5}">
                      <a16:colId xmlns:a16="http://schemas.microsoft.com/office/drawing/2014/main" val="20005"/>
                    </a:ext>
                  </a:extLst>
                </a:gridCol>
                <a:gridCol w="587829">
                  <a:extLst>
                    <a:ext uri="{9D8B030D-6E8A-4147-A177-3AD203B41FA5}">
                      <a16:colId xmlns:a16="http://schemas.microsoft.com/office/drawing/2014/main" val="20006"/>
                    </a:ext>
                  </a:extLst>
                </a:gridCol>
                <a:gridCol w="587829">
                  <a:extLst>
                    <a:ext uri="{9D8B030D-6E8A-4147-A177-3AD203B41FA5}">
                      <a16:colId xmlns:a16="http://schemas.microsoft.com/office/drawing/2014/main" val="20007"/>
                    </a:ext>
                  </a:extLst>
                </a:gridCol>
                <a:gridCol w="587829">
                  <a:extLst>
                    <a:ext uri="{9D8B030D-6E8A-4147-A177-3AD203B41FA5}">
                      <a16:colId xmlns:a16="http://schemas.microsoft.com/office/drawing/2014/main" val="20008"/>
                    </a:ext>
                  </a:extLst>
                </a:gridCol>
                <a:gridCol w="587829">
                  <a:extLst>
                    <a:ext uri="{9D8B030D-6E8A-4147-A177-3AD203B41FA5}">
                      <a16:colId xmlns:a16="http://schemas.microsoft.com/office/drawing/2014/main" val="20009"/>
                    </a:ext>
                  </a:extLst>
                </a:gridCol>
                <a:gridCol w="587829">
                  <a:extLst>
                    <a:ext uri="{9D8B030D-6E8A-4147-A177-3AD203B41FA5}">
                      <a16:colId xmlns:a16="http://schemas.microsoft.com/office/drawing/2014/main" val="20010"/>
                    </a:ext>
                  </a:extLst>
                </a:gridCol>
                <a:gridCol w="587829">
                  <a:extLst>
                    <a:ext uri="{9D8B030D-6E8A-4147-A177-3AD203B41FA5}">
                      <a16:colId xmlns:a16="http://schemas.microsoft.com/office/drawing/2014/main" val="20011"/>
                    </a:ext>
                  </a:extLst>
                </a:gridCol>
                <a:gridCol w="587829">
                  <a:extLst>
                    <a:ext uri="{9D8B030D-6E8A-4147-A177-3AD203B41FA5}">
                      <a16:colId xmlns:a16="http://schemas.microsoft.com/office/drawing/2014/main" val="20012"/>
                    </a:ext>
                  </a:extLst>
                </a:gridCol>
                <a:gridCol w="587829">
                  <a:extLst>
                    <a:ext uri="{9D8B030D-6E8A-4147-A177-3AD203B41FA5}">
                      <a16:colId xmlns:a16="http://schemas.microsoft.com/office/drawing/2014/main" val="20013"/>
                    </a:ext>
                  </a:extLst>
                </a:gridCol>
              </a:tblGrid>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extLst>
                  <a:ext uri="{0D108BD9-81ED-4DB2-BD59-A6C34878D82A}">
                    <a16:rowId xmlns:a16="http://schemas.microsoft.com/office/drawing/2014/main" val="10000"/>
                  </a:ext>
                </a:extLst>
              </a:tr>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3">
                        <a:lumMod val="50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3">
                        <a:lumMod val="50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3">
                        <a:lumMod val="50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3">
                        <a:lumMod val="50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3">
                        <a:lumMod val="50000"/>
                      </a:schemeClr>
                    </a:solidFill>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extLst>
                  <a:ext uri="{0D108BD9-81ED-4DB2-BD59-A6C34878D82A}">
                    <a16:rowId xmlns:a16="http://schemas.microsoft.com/office/drawing/2014/main" val="10001"/>
                  </a:ext>
                </a:extLst>
              </a:tr>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extLst>
                  <a:ext uri="{0D108BD9-81ED-4DB2-BD59-A6C34878D82A}">
                    <a16:rowId xmlns:a16="http://schemas.microsoft.com/office/drawing/2014/main" val="10002"/>
                  </a:ext>
                </a:extLst>
              </a:tr>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2">
                        <a:lumMod val="75000"/>
                      </a:schemeClr>
                    </a:solidFill>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extLst>
                  <a:ext uri="{0D108BD9-81ED-4DB2-BD59-A6C34878D82A}">
                    <a16:rowId xmlns:a16="http://schemas.microsoft.com/office/drawing/2014/main" val="10003"/>
                  </a:ext>
                </a:extLst>
              </a:tr>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extLst>
                  <a:ext uri="{0D108BD9-81ED-4DB2-BD59-A6C34878D82A}">
                    <a16:rowId xmlns:a16="http://schemas.microsoft.com/office/drawing/2014/main" val="10004"/>
                  </a:ext>
                </a:extLst>
              </a:tr>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chemeClr val="accent1">
                        <a:lumMod val="40000"/>
                        <a:lumOff val="60000"/>
                      </a:schemeClr>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a:rPr>
                        <a:t> </a:t>
                      </a:r>
                    </a:p>
                  </a:txBody>
                  <a:tcPr marL="9185" marR="9185" marT="9185" marB="0" anchor="b">
                    <a:lnL>
                      <a:noFill/>
                    </a:lnL>
                    <a:lnR>
                      <a:noFill/>
                    </a:lnR>
                    <a:lnT>
                      <a:noFill/>
                    </a:lnT>
                    <a:lnB>
                      <a:noFill/>
                    </a:lnB>
                    <a:solidFill>
                      <a:srgbClr val="DCE6F1"/>
                    </a:solidFill>
                  </a:tcPr>
                </a:tc>
                <a:extLst>
                  <a:ext uri="{0D108BD9-81ED-4DB2-BD59-A6C34878D82A}">
                    <a16:rowId xmlns:a16="http://schemas.microsoft.com/office/drawing/2014/main" val="10005"/>
                  </a:ext>
                </a:extLst>
              </a:tr>
              <a:tr h="587828">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185" marR="9185" marT="9185" marB="0" anchor="b">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11" name="TextBox 10"/>
          <p:cNvSpPr txBox="1"/>
          <p:nvPr/>
        </p:nvSpPr>
        <p:spPr>
          <a:xfrm>
            <a:off x="533400" y="1600200"/>
            <a:ext cx="1159292" cy="553998"/>
          </a:xfrm>
          <a:prstGeom prst="rect">
            <a:avLst/>
          </a:prstGeom>
          <a:noFill/>
        </p:spPr>
        <p:txBody>
          <a:bodyPr wrap="none" rtlCol="0">
            <a:spAutoFit/>
          </a:bodyPr>
          <a:lstStyle/>
          <a:p>
            <a:r>
              <a:rPr lang="en-US" dirty="0"/>
              <a:t>Feb 2015</a:t>
            </a:r>
          </a:p>
          <a:p>
            <a:r>
              <a:rPr lang="en-US" sz="1200" dirty="0"/>
              <a:t>Phase 1 ships</a:t>
            </a:r>
          </a:p>
        </p:txBody>
      </p:sp>
      <p:sp>
        <p:nvSpPr>
          <p:cNvPr id="12" name="Down Arrow 11"/>
          <p:cNvSpPr/>
          <p:nvPr/>
        </p:nvSpPr>
        <p:spPr>
          <a:xfrm>
            <a:off x="3200400" y="2133600"/>
            <a:ext cx="228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1066800"/>
            <a:ext cx="3993401" cy="369332"/>
          </a:xfrm>
          <a:prstGeom prst="rect">
            <a:avLst/>
          </a:prstGeom>
          <a:noFill/>
        </p:spPr>
        <p:txBody>
          <a:bodyPr wrap="none" rtlCol="0">
            <a:spAutoFit/>
          </a:bodyPr>
          <a:lstStyle/>
          <a:p>
            <a:r>
              <a:rPr lang="en-US" dirty="0"/>
              <a:t>Aug 2014 Phase 1 samples identified</a:t>
            </a:r>
          </a:p>
        </p:txBody>
      </p:sp>
      <p:sp>
        <p:nvSpPr>
          <p:cNvPr id="14" name="Down Arrow 13"/>
          <p:cNvSpPr/>
          <p:nvPr/>
        </p:nvSpPr>
        <p:spPr>
          <a:xfrm>
            <a:off x="914400" y="2133600"/>
            <a:ext cx="228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819400" y="1600200"/>
            <a:ext cx="1159292" cy="553998"/>
          </a:xfrm>
          <a:prstGeom prst="rect">
            <a:avLst/>
          </a:prstGeom>
        </p:spPr>
        <p:txBody>
          <a:bodyPr wrap="none">
            <a:spAutoFit/>
          </a:bodyPr>
          <a:lstStyle/>
          <a:p>
            <a:r>
              <a:rPr lang="en-US" dirty="0"/>
              <a:t>Feb 2016</a:t>
            </a:r>
          </a:p>
          <a:p>
            <a:r>
              <a:rPr lang="en-US" sz="1200" dirty="0"/>
              <a:t>Phase 2 ships</a:t>
            </a:r>
          </a:p>
        </p:txBody>
      </p:sp>
      <p:grpSp>
        <p:nvGrpSpPr>
          <p:cNvPr id="2" name="Group 1"/>
          <p:cNvGrpSpPr/>
          <p:nvPr/>
        </p:nvGrpSpPr>
        <p:grpSpPr>
          <a:xfrm>
            <a:off x="3581400" y="1981200"/>
            <a:ext cx="1447800" cy="741402"/>
            <a:chOff x="3733800" y="2077998"/>
            <a:chExt cx="1447800" cy="741402"/>
          </a:xfrm>
        </p:grpSpPr>
        <p:sp>
          <p:nvSpPr>
            <p:cNvPr id="16" name="Explosion 1 15"/>
            <p:cNvSpPr/>
            <p:nvPr/>
          </p:nvSpPr>
          <p:spPr>
            <a:xfrm>
              <a:off x="3733800" y="2077998"/>
              <a:ext cx="1202908" cy="741402"/>
            </a:xfrm>
            <a:prstGeom prst="irregularSeal1">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733800" y="2198136"/>
              <a:ext cx="1447800" cy="553998"/>
            </a:xfrm>
            <a:prstGeom prst="rect">
              <a:avLst/>
            </a:prstGeom>
          </p:spPr>
          <p:txBody>
            <a:bodyPr wrap="square">
              <a:spAutoFit/>
            </a:bodyPr>
            <a:lstStyle/>
            <a:p>
              <a:pPr lvl="0"/>
              <a:r>
                <a:rPr lang="en-US" dirty="0">
                  <a:solidFill>
                    <a:prstClr val="black"/>
                  </a:solidFill>
                </a:rPr>
                <a:t>Apr 2016</a:t>
              </a:r>
            </a:p>
            <a:p>
              <a:pPr lvl="0"/>
              <a:r>
                <a:rPr lang="en-US" sz="1200" dirty="0">
                  <a:solidFill>
                    <a:prstClr val="black"/>
                  </a:solidFill>
                </a:rPr>
                <a:t>Phase 1 complete</a:t>
              </a:r>
            </a:p>
          </p:txBody>
        </p:sp>
      </p:grpSp>
      <p:grpSp>
        <p:nvGrpSpPr>
          <p:cNvPr id="4" name="Group 3"/>
          <p:cNvGrpSpPr/>
          <p:nvPr/>
        </p:nvGrpSpPr>
        <p:grpSpPr>
          <a:xfrm>
            <a:off x="4267200" y="1066800"/>
            <a:ext cx="1295400" cy="1219200"/>
            <a:chOff x="4800600" y="1066800"/>
            <a:chExt cx="1295400" cy="1219200"/>
          </a:xfrm>
        </p:grpSpPr>
        <p:sp>
          <p:nvSpPr>
            <p:cNvPr id="18" name="Explosion 1 17"/>
            <p:cNvSpPr/>
            <p:nvPr/>
          </p:nvSpPr>
          <p:spPr>
            <a:xfrm>
              <a:off x="4800600" y="1066800"/>
              <a:ext cx="1295400" cy="1219200"/>
            </a:xfrm>
            <a:prstGeom prst="irregularSeal1">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909604" y="1295400"/>
              <a:ext cx="1120820" cy="738664"/>
            </a:xfrm>
            <a:prstGeom prst="rect">
              <a:avLst/>
            </a:prstGeom>
            <a:noFill/>
          </p:spPr>
          <p:txBody>
            <a:bodyPr wrap="none" rtlCol="0">
              <a:spAutoFit/>
            </a:bodyPr>
            <a:lstStyle/>
            <a:p>
              <a:pPr algn="ctr"/>
              <a:r>
                <a:rPr lang="en-US" dirty="0"/>
                <a:t>Oct 2016</a:t>
              </a:r>
            </a:p>
            <a:p>
              <a:pPr algn="ctr"/>
              <a:r>
                <a:rPr lang="en-US" sz="1200" dirty="0"/>
                <a:t>Phase 1 in </a:t>
              </a:r>
            </a:p>
            <a:p>
              <a:pPr algn="ctr"/>
              <a:r>
                <a:rPr lang="en-US" sz="1200" dirty="0"/>
                <a:t>dbGAP</a:t>
              </a:r>
            </a:p>
          </p:txBody>
        </p:sp>
      </p:grpSp>
      <p:sp>
        <p:nvSpPr>
          <p:cNvPr id="20" name="TextBox 19"/>
          <p:cNvSpPr txBox="1"/>
          <p:nvPr/>
        </p:nvSpPr>
        <p:spPr>
          <a:xfrm>
            <a:off x="1295400" y="2739160"/>
            <a:ext cx="2183130" cy="369332"/>
          </a:xfrm>
          <a:prstGeom prst="rect">
            <a:avLst/>
          </a:prstGeom>
          <a:noFill/>
        </p:spPr>
        <p:txBody>
          <a:bodyPr wrap="square" rtlCol="0">
            <a:spAutoFit/>
          </a:bodyPr>
          <a:lstStyle/>
          <a:p>
            <a:r>
              <a:rPr lang="en-US" dirty="0">
                <a:solidFill>
                  <a:schemeClr val="bg1"/>
                </a:solidFill>
              </a:rPr>
              <a:t>Phase 1, N=19,870</a:t>
            </a:r>
          </a:p>
        </p:txBody>
      </p:sp>
      <p:sp>
        <p:nvSpPr>
          <p:cNvPr id="21" name="TextBox 20"/>
          <p:cNvSpPr txBox="1"/>
          <p:nvPr/>
        </p:nvSpPr>
        <p:spPr>
          <a:xfrm>
            <a:off x="3810000" y="3669268"/>
            <a:ext cx="2165978" cy="369332"/>
          </a:xfrm>
          <a:prstGeom prst="rect">
            <a:avLst/>
          </a:prstGeom>
          <a:noFill/>
        </p:spPr>
        <p:txBody>
          <a:bodyPr wrap="none" rtlCol="0">
            <a:spAutoFit/>
          </a:bodyPr>
          <a:lstStyle/>
          <a:p>
            <a:r>
              <a:rPr lang="en-US" dirty="0">
                <a:solidFill>
                  <a:schemeClr val="bg1"/>
                </a:solidFill>
              </a:rPr>
              <a:t>Phase 2, N=51,973</a:t>
            </a:r>
          </a:p>
        </p:txBody>
      </p:sp>
      <p:sp>
        <p:nvSpPr>
          <p:cNvPr id="22" name="TextBox 21"/>
          <p:cNvSpPr txBox="1"/>
          <p:nvPr/>
        </p:nvSpPr>
        <p:spPr>
          <a:xfrm>
            <a:off x="6172200" y="4876800"/>
            <a:ext cx="2165978" cy="369332"/>
          </a:xfrm>
          <a:prstGeom prst="rect">
            <a:avLst/>
          </a:prstGeom>
          <a:noFill/>
        </p:spPr>
        <p:txBody>
          <a:bodyPr wrap="none" rtlCol="0">
            <a:spAutoFit/>
          </a:bodyPr>
          <a:lstStyle/>
          <a:p>
            <a:r>
              <a:rPr lang="en-US" dirty="0"/>
              <a:t>Phase 3, N=47,443</a:t>
            </a:r>
          </a:p>
        </p:txBody>
      </p:sp>
      <p:sp>
        <p:nvSpPr>
          <p:cNvPr id="23" name="Down Arrow 22"/>
          <p:cNvSpPr/>
          <p:nvPr/>
        </p:nvSpPr>
        <p:spPr>
          <a:xfrm>
            <a:off x="6096000" y="2743200"/>
            <a:ext cx="228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096000" y="2209800"/>
            <a:ext cx="1412566" cy="553998"/>
          </a:xfrm>
          <a:prstGeom prst="rect">
            <a:avLst/>
          </a:prstGeom>
          <a:noFill/>
        </p:spPr>
        <p:txBody>
          <a:bodyPr wrap="none" rtlCol="0">
            <a:spAutoFit/>
          </a:bodyPr>
          <a:lstStyle/>
          <a:p>
            <a:r>
              <a:rPr lang="en-US" dirty="0"/>
              <a:t>March 2017</a:t>
            </a:r>
          </a:p>
          <a:p>
            <a:r>
              <a:rPr lang="en-US" sz="1200" dirty="0"/>
              <a:t>Phase 2 complete</a:t>
            </a:r>
          </a:p>
        </p:txBody>
      </p:sp>
      <p:sp>
        <p:nvSpPr>
          <p:cNvPr id="25" name="Down Arrow 24"/>
          <p:cNvSpPr/>
          <p:nvPr/>
        </p:nvSpPr>
        <p:spPr>
          <a:xfrm rot="10800000">
            <a:off x="5562601" y="5562600"/>
            <a:ext cx="228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5165308" y="5999202"/>
            <a:ext cx="1159292" cy="553998"/>
          </a:xfrm>
          <a:prstGeom prst="rect">
            <a:avLst/>
          </a:prstGeom>
          <a:noFill/>
        </p:spPr>
        <p:txBody>
          <a:bodyPr wrap="none" rtlCol="0">
            <a:spAutoFit/>
          </a:bodyPr>
          <a:lstStyle/>
          <a:p>
            <a:r>
              <a:rPr lang="en-US" dirty="0"/>
              <a:t>Feb 2017</a:t>
            </a:r>
          </a:p>
          <a:p>
            <a:r>
              <a:rPr lang="en-US" sz="1200" dirty="0"/>
              <a:t>Phase 3 ships</a:t>
            </a:r>
          </a:p>
        </p:txBody>
      </p:sp>
      <p:sp>
        <p:nvSpPr>
          <p:cNvPr id="6" name="TextBox 5"/>
          <p:cNvSpPr txBox="1"/>
          <p:nvPr/>
        </p:nvSpPr>
        <p:spPr>
          <a:xfrm>
            <a:off x="457197" y="5117066"/>
            <a:ext cx="4512389" cy="830997"/>
          </a:xfrm>
          <a:prstGeom prst="rect">
            <a:avLst/>
          </a:prstGeom>
          <a:noFill/>
        </p:spPr>
        <p:txBody>
          <a:bodyPr wrap="none" rtlCol="0">
            <a:spAutoFit/>
          </a:bodyPr>
          <a:lstStyle/>
          <a:p>
            <a:r>
              <a:rPr lang="en-US" sz="2400" dirty="0"/>
              <a:t>Spring 2018 anticipate 119,286 </a:t>
            </a:r>
          </a:p>
          <a:p>
            <a:r>
              <a:rPr lang="en-US" sz="2400" dirty="0"/>
              <a:t>WGS completed</a:t>
            </a:r>
          </a:p>
        </p:txBody>
      </p:sp>
    </p:spTree>
    <p:extLst>
      <p:ext uri="{BB962C8B-B14F-4D97-AF65-F5344CB8AC3E}">
        <p14:creationId xmlns:p14="http://schemas.microsoft.com/office/powerpoint/2010/main" val="352601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792" y="3280652"/>
            <a:ext cx="8229600" cy="2664080"/>
          </a:xfrm>
        </p:spPr>
        <p:txBody>
          <a:bodyPr>
            <a:normAutofit fontScale="92500" lnSpcReduction="10000"/>
          </a:bodyPr>
          <a:lstStyle/>
          <a:p>
            <a:r>
              <a:rPr lang="en-US" sz="2400" dirty="0"/>
              <a:t>Multipronged strategy to continue to build and enhance the TOPMed resource </a:t>
            </a:r>
          </a:p>
          <a:p>
            <a:r>
              <a:rPr lang="en-US" sz="2400" dirty="0"/>
              <a:t>Active investigator-initiated funding opportunities will build on existing phenotypes/diversity while adding new, nontraditional cohorts (e.g., EHR-based) </a:t>
            </a:r>
          </a:p>
          <a:p>
            <a:r>
              <a:rPr lang="en-US" sz="2400" dirty="0"/>
              <a:t>Certain phenotypes (e.g., asthma, COPD, SCD, atrial fibrillation, early MI) on a trajectory for reaching sample size with sufficient power to enable focused scientific inquiry </a:t>
            </a:r>
          </a:p>
        </p:txBody>
      </p:sp>
      <p:sp>
        <p:nvSpPr>
          <p:cNvPr id="3" name="Title 2"/>
          <p:cNvSpPr>
            <a:spLocks noGrp="1"/>
          </p:cNvSpPr>
          <p:nvPr>
            <p:ph type="title"/>
          </p:nvPr>
        </p:nvSpPr>
        <p:spPr/>
        <p:txBody>
          <a:bodyPr/>
          <a:lstStyle/>
          <a:p>
            <a:pPr algn="ctr"/>
            <a:r>
              <a:rPr lang="en-US" sz="2800" dirty="0"/>
              <a:t>Continuing to Build Critical Components of TOPMed through Investigator-initiated Activities </a:t>
            </a:r>
          </a:p>
        </p:txBody>
      </p:sp>
      <p:sp>
        <p:nvSpPr>
          <p:cNvPr id="5" name="Rectangle 4"/>
          <p:cNvSpPr/>
          <p:nvPr/>
        </p:nvSpPr>
        <p:spPr>
          <a:xfrm>
            <a:off x="664723" y="1264595"/>
            <a:ext cx="2321668" cy="70039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NHLBI X01: WGS </a:t>
            </a:r>
          </a:p>
          <a:p>
            <a:pPr algn="ctr" defTabSz="457200"/>
            <a:r>
              <a:rPr lang="en-US" sz="1100" dirty="0">
                <a:solidFill>
                  <a:prstClr val="white"/>
                </a:solidFill>
              </a:rPr>
              <a:t>(PAR-16-021)</a:t>
            </a:r>
          </a:p>
        </p:txBody>
      </p:sp>
      <p:sp>
        <p:nvSpPr>
          <p:cNvPr id="6" name="Rectangle 5"/>
          <p:cNvSpPr/>
          <p:nvPr/>
        </p:nvSpPr>
        <p:spPr>
          <a:xfrm>
            <a:off x="3420893" y="1264595"/>
            <a:ext cx="2297266" cy="700392"/>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NHGRI CCDG</a:t>
            </a:r>
          </a:p>
          <a:p>
            <a:pPr algn="ctr" defTabSz="457200"/>
            <a:r>
              <a:rPr lang="en-US" sz="1100" dirty="0">
                <a:solidFill>
                  <a:prstClr val="white"/>
                </a:solidFill>
              </a:rPr>
              <a:t>(RFA-HG-15-001)  </a:t>
            </a:r>
          </a:p>
        </p:txBody>
      </p:sp>
      <p:sp>
        <p:nvSpPr>
          <p:cNvPr id="7" name="Rectangle 6"/>
          <p:cNvSpPr/>
          <p:nvPr/>
        </p:nvSpPr>
        <p:spPr>
          <a:xfrm>
            <a:off x="6222459" y="1264595"/>
            <a:ext cx="2297266" cy="700392"/>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Centralized Omics REsource (CORE) </a:t>
            </a:r>
          </a:p>
        </p:txBody>
      </p:sp>
      <p:sp>
        <p:nvSpPr>
          <p:cNvPr id="8" name="Rectangle 7"/>
          <p:cNvSpPr/>
          <p:nvPr/>
        </p:nvSpPr>
        <p:spPr>
          <a:xfrm>
            <a:off x="664723" y="2072801"/>
            <a:ext cx="2297266" cy="700392"/>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NHLBI U01: Analysis </a:t>
            </a:r>
          </a:p>
          <a:p>
            <a:pPr algn="ctr" defTabSz="457200"/>
            <a:r>
              <a:rPr lang="en-US" sz="1100" dirty="0">
                <a:solidFill>
                  <a:prstClr val="white"/>
                </a:solidFill>
              </a:rPr>
              <a:t>(RFA-HL-17-011)</a:t>
            </a:r>
          </a:p>
        </p:txBody>
      </p:sp>
      <p:sp>
        <p:nvSpPr>
          <p:cNvPr id="9" name="Rectangle 8"/>
          <p:cNvSpPr/>
          <p:nvPr/>
        </p:nvSpPr>
        <p:spPr>
          <a:xfrm>
            <a:off x="3420415" y="2072801"/>
            <a:ext cx="2297266" cy="700392"/>
          </a:xfrm>
          <a:prstGeom prst="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NHLBI Genomics Portal (GenPort) </a:t>
            </a:r>
          </a:p>
        </p:txBody>
      </p:sp>
      <p:sp>
        <p:nvSpPr>
          <p:cNvPr id="10" name="Rectangle 9"/>
          <p:cNvSpPr/>
          <p:nvPr/>
        </p:nvSpPr>
        <p:spPr>
          <a:xfrm>
            <a:off x="6222459" y="2098743"/>
            <a:ext cx="2297266" cy="700392"/>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dirty="0">
                <a:solidFill>
                  <a:prstClr val="white"/>
                </a:solidFill>
              </a:rPr>
              <a:t>NIH Collaborations </a:t>
            </a:r>
          </a:p>
          <a:p>
            <a:pPr algn="ctr" defTabSz="457200"/>
            <a:r>
              <a:rPr lang="en-US" sz="1100" dirty="0">
                <a:solidFill>
                  <a:prstClr val="white"/>
                </a:solidFill>
              </a:rPr>
              <a:t>(e.g., BD2K, PMI)</a:t>
            </a:r>
            <a:endParaRPr lang="en-US" dirty="0">
              <a:solidFill>
                <a:prstClr val="white"/>
              </a:solidFill>
            </a:endParaRPr>
          </a:p>
        </p:txBody>
      </p:sp>
    </p:spTree>
    <p:extLst>
      <p:ext uri="{BB962C8B-B14F-4D97-AF65-F5344CB8AC3E}">
        <p14:creationId xmlns:p14="http://schemas.microsoft.com/office/powerpoint/2010/main" val="155174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248" y="1446213"/>
            <a:ext cx="7553504" cy="4525962"/>
          </a:xfrm>
        </p:spPr>
      </p:pic>
      <p:sp>
        <p:nvSpPr>
          <p:cNvPr id="3" name="Title 2"/>
          <p:cNvSpPr>
            <a:spLocks noGrp="1"/>
          </p:cNvSpPr>
          <p:nvPr>
            <p:ph type="title"/>
          </p:nvPr>
        </p:nvSpPr>
        <p:spPr/>
        <p:txBody>
          <a:bodyPr/>
          <a:lstStyle/>
          <a:p>
            <a:r>
              <a:rPr lang="en-US" dirty="0"/>
              <a:t>TOPMed Investigator Team</a:t>
            </a:r>
          </a:p>
        </p:txBody>
      </p:sp>
    </p:spTree>
    <p:extLst>
      <p:ext uri="{BB962C8B-B14F-4D97-AF65-F5344CB8AC3E}">
        <p14:creationId xmlns:p14="http://schemas.microsoft.com/office/powerpoint/2010/main" val="12780183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TotalTime>
  <Words>653</Words>
  <Application>Microsoft Office PowerPoint</Application>
  <PresentationFormat>On-screen Show (4:3)</PresentationFormat>
  <Paragraphs>114</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Lucida Grande</vt:lpstr>
      <vt:lpstr>Wingdings</vt:lpstr>
      <vt:lpstr>1_Office Theme</vt:lpstr>
      <vt:lpstr>PowerPoint Presentation</vt:lpstr>
      <vt:lpstr> NHLBI Trans-Omics for Precision Medicine (TOP Med):  Present &amp; Future </vt:lpstr>
      <vt:lpstr>Goals</vt:lpstr>
      <vt:lpstr>TOPMed Basics</vt:lpstr>
      <vt:lpstr>TOPMed Program Components</vt:lpstr>
      <vt:lpstr>TOPMED - Where Are We Now?  Diverse Genome-Phenome Resource </vt:lpstr>
      <vt:lpstr>TOPMed WGS data Generation</vt:lpstr>
      <vt:lpstr>Continuing to Build Critical Components of TOPMed through Investigator-initiated Activities </vt:lpstr>
      <vt:lpstr>TOPMed Investigator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TOPMed: Linking HLBS Phenotypes and  Multi-Level ‘Omics’</dc:title>
  <dc:creator>Microsoft Office User</dc:creator>
  <cp:lastModifiedBy>Qasba, Pankaj (NIH/NHLBI) [E]</cp:lastModifiedBy>
  <cp:revision>11</cp:revision>
  <dcterms:created xsi:type="dcterms:W3CDTF">2016-10-26T20:18:23Z</dcterms:created>
  <dcterms:modified xsi:type="dcterms:W3CDTF">2017-03-23T13:45:19Z</dcterms:modified>
</cp:coreProperties>
</file>