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6" r:id="rId2"/>
    <p:sldId id="327" r:id="rId3"/>
    <p:sldId id="328" r:id="rId4"/>
    <p:sldId id="329" r:id="rId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00"/>
    <a:srgbClr val="FD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0"/>
    <p:restoredTop sz="93614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360" y="64"/>
      </p:cViewPr>
      <p:guideLst>
        <p:guide orient="horz" pos="20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72BE-2611-450D-82E9-4AD018E9F01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828F4-8A39-40BA-9F71-99AFC4DF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57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30480-FF70-4C75-9982-03E26E85D6BE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9080-F0B0-4B0B-AE20-74A591F32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29080-F0B0-4B0B-AE20-74A591F32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8126" y="2184934"/>
            <a:ext cx="4005630" cy="2305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Title </a:t>
            </a:r>
          </a:p>
          <a:p>
            <a:r>
              <a:rPr lang="en-US" dirty="0"/>
              <a:t>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1C9668-D873-704D-BF0D-36E7B71B7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0396" y="1561921"/>
            <a:ext cx="3039075" cy="3712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D6D9C8-D1E3-CC40-AC43-676FE9C7933A}"/>
              </a:ext>
            </a:extLst>
          </p:cNvPr>
          <p:cNvSpPr/>
          <p:nvPr userDrawn="1"/>
        </p:nvSpPr>
        <p:spPr>
          <a:xfrm>
            <a:off x="4810396" y="2036213"/>
            <a:ext cx="4023360" cy="45719"/>
          </a:xfrm>
          <a:prstGeom prst="rect">
            <a:avLst/>
          </a:prstGeom>
          <a:solidFill>
            <a:srgbClr val="FF4E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5EED7792-B298-5C43-8ECD-D91A0993E1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588" y="2490586"/>
            <a:ext cx="2313633" cy="1990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E93544-2BC5-7F45-B2F1-160F5D9EA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8368" y="1448200"/>
            <a:ext cx="2313632" cy="199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5485B-A0B6-0C46-B30A-EDB5CB3492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8368" y="3532973"/>
            <a:ext cx="2313632" cy="19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6FB47-410C-2B4D-9481-D005A2057D20}"/>
              </a:ext>
            </a:extLst>
          </p:cNvPr>
          <p:cNvGrpSpPr/>
          <p:nvPr userDrawn="1"/>
        </p:nvGrpSpPr>
        <p:grpSpPr>
          <a:xfrm>
            <a:off x="0" y="-2"/>
            <a:ext cx="9144000" cy="835428"/>
            <a:chOff x="0" y="-2"/>
            <a:chExt cx="9144000" cy="8354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3363EA-85FC-634F-B6CE-29D84AFB8250}"/>
                </a:ext>
              </a:extLst>
            </p:cNvPr>
            <p:cNvSpPr/>
            <p:nvPr userDrawn="1"/>
          </p:nvSpPr>
          <p:spPr>
            <a:xfrm>
              <a:off x="1" y="789707"/>
              <a:ext cx="9143999" cy="45719"/>
            </a:xfrm>
            <a:prstGeom prst="rect">
              <a:avLst/>
            </a:prstGeom>
            <a:solidFill>
              <a:srgbClr val="FF4E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DCB24C-0656-3941-BC64-6C584203BC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2"/>
              <a:ext cx="9143998" cy="789709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499468-B513-4841-BC0E-DFE99BCEDB10}"/>
              </a:ext>
            </a:extLst>
          </p:cNvPr>
          <p:cNvCxnSpPr>
            <a:cxnSpLocks/>
          </p:cNvCxnSpPr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  <a:ln w="6350">
            <a:solidFill>
              <a:schemeClr val="tx1">
                <a:alpha val="1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1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3416"/>
            <a:ext cx="8229600" cy="792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231"/>
            <a:ext cx="8229600" cy="4202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BDAA8A-0A41-FB4C-98E6-2196847DDE7B}"/>
              </a:ext>
            </a:extLst>
          </p:cNvPr>
          <p:cNvSpPr/>
          <p:nvPr userDrawn="1"/>
        </p:nvSpPr>
        <p:spPr>
          <a:xfrm>
            <a:off x="1" y="785237"/>
            <a:ext cx="9143999" cy="45719"/>
          </a:xfrm>
          <a:prstGeom prst="rect">
            <a:avLst/>
          </a:prstGeom>
          <a:solidFill>
            <a:srgbClr val="FF4E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2F439B-58B5-CD4D-A896-57FCC7205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472"/>
            <a:ext cx="9143998" cy="78970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BE41BA-D5B7-3244-B335-7DCC8700E83C}"/>
              </a:ext>
            </a:extLst>
          </p:cNvPr>
          <p:cNvCxnSpPr>
            <a:cxnSpLocks/>
          </p:cNvCxnSpPr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  <a:ln w="6350">
            <a:solidFill>
              <a:schemeClr val="tx1">
                <a:alpha val="1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3416"/>
            <a:ext cx="8229600" cy="792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231"/>
            <a:ext cx="8229600" cy="42099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BDAA8A-0A41-FB4C-98E6-2196847DDE7B}"/>
              </a:ext>
            </a:extLst>
          </p:cNvPr>
          <p:cNvSpPr/>
          <p:nvPr userDrawn="1"/>
        </p:nvSpPr>
        <p:spPr>
          <a:xfrm>
            <a:off x="1" y="785237"/>
            <a:ext cx="9143999" cy="45719"/>
          </a:xfrm>
          <a:prstGeom prst="rect">
            <a:avLst/>
          </a:prstGeom>
          <a:solidFill>
            <a:srgbClr val="FF4E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2F439B-58B5-CD4D-A896-57FCC7205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472"/>
            <a:ext cx="9143998" cy="78970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4E4B58-DA61-7D4A-92CD-B2D90B540258}"/>
              </a:ext>
            </a:extLst>
          </p:cNvPr>
          <p:cNvCxnSpPr>
            <a:cxnSpLocks/>
          </p:cNvCxnSpPr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  <a:ln w="6350">
            <a:solidFill>
              <a:schemeClr val="tx1">
                <a:alpha val="1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9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984"/>
            <a:ext cx="8229600" cy="792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8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8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34C2B-88D1-8740-A6F8-7BDC7222EF87}"/>
              </a:ext>
            </a:extLst>
          </p:cNvPr>
          <p:cNvGrpSpPr/>
          <p:nvPr userDrawn="1"/>
        </p:nvGrpSpPr>
        <p:grpSpPr>
          <a:xfrm>
            <a:off x="0" y="0"/>
            <a:ext cx="9144000" cy="835428"/>
            <a:chOff x="0" y="-2"/>
            <a:chExt cx="9144000" cy="8354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C4AFDA-58BF-4545-8842-A5F4A502F314}"/>
                </a:ext>
              </a:extLst>
            </p:cNvPr>
            <p:cNvSpPr/>
            <p:nvPr userDrawn="1"/>
          </p:nvSpPr>
          <p:spPr>
            <a:xfrm>
              <a:off x="1" y="789707"/>
              <a:ext cx="9143999" cy="45719"/>
            </a:xfrm>
            <a:prstGeom prst="rect">
              <a:avLst/>
            </a:prstGeom>
            <a:solidFill>
              <a:srgbClr val="FF4E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8680D5-D68E-7342-97BD-0F45F2720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2"/>
              <a:ext cx="9143998" cy="789709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4DD3AE-ACB8-D547-9687-C5CF4A331CD9}"/>
              </a:ext>
            </a:extLst>
          </p:cNvPr>
          <p:cNvCxnSpPr>
            <a:cxnSpLocks/>
          </p:cNvCxnSpPr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  <a:ln w="6350">
            <a:solidFill>
              <a:schemeClr val="tx1">
                <a:alpha val="1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0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264"/>
            <a:ext cx="8229600" cy="792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3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934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3D9C58-4704-424B-9468-2142DF3D82B2}"/>
              </a:ext>
            </a:extLst>
          </p:cNvPr>
          <p:cNvGrpSpPr/>
          <p:nvPr userDrawn="1"/>
        </p:nvGrpSpPr>
        <p:grpSpPr>
          <a:xfrm>
            <a:off x="0" y="0"/>
            <a:ext cx="9144000" cy="835428"/>
            <a:chOff x="0" y="-2"/>
            <a:chExt cx="9144000" cy="8354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E3E4B5-4B34-B540-89E9-86ED0105BFE2}"/>
                </a:ext>
              </a:extLst>
            </p:cNvPr>
            <p:cNvSpPr/>
            <p:nvPr userDrawn="1"/>
          </p:nvSpPr>
          <p:spPr>
            <a:xfrm>
              <a:off x="1" y="789707"/>
              <a:ext cx="9143999" cy="45719"/>
            </a:xfrm>
            <a:prstGeom prst="rect">
              <a:avLst/>
            </a:prstGeom>
            <a:solidFill>
              <a:srgbClr val="FF4E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73B7C1-D3EF-E249-B25E-392987A777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2"/>
              <a:ext cx="9143998" cy="789709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5955D8-0552-B04C-8508-F0B2B16CC4CD}"/>
              </a:ext>
            </a:extLst>
          </p:cNvPr>
          <p:cNvCxnSpPr>
            <a:cxnSpLocks/>
          </p:cNvCxnSpPr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  <a:ln w="6350">
            <a:solidFill>
              <a:schemeClr val="tx1">
                <a:alpha val="1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0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284"/>
            <a:ext cx="3008313" cy="6099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40285"/>
            <a:ext cx="5111750" cy="512800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5287"/>
            <a:ext cx="3008313" cy="44030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96540C-CBB4-0140-A044-2BABC5EAC517}"/>
              </a:ext>
            </a:extLst>
          </p:cNvPr>
          <p:cNvGrpSpPr/>
          <p:nvPr userDrawn="1"/>
        </p:nvGrpSpPr>
        <p:grpSpPr>
          <a:xfrm>
            <a:off x="0" y="0"/>
            <a:ext cx="9144000" cy="835428"/>
            <a:chOff x="0" y="-2"/>
            <a:chExt cx="9144000" cy="8354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C3B1DB-EC53-CE4B-A040-AAED73ADE950}"/>
                </a:ext>
              </a:extLst>
            </p:cNvPr>
            <p:cNvSpPr/>
            <p:nvPr userDrawn="1"/>
          </p:nvSpPr>
          <p:spPr>
            <a:xfrm>
              <a:off x="1" y="789707"/>
              <a:ext cx="9143999" cy="45719"/>
            </a:xfrm>
            <a:prstGeom prst="rect">
              <a:avLst/>
            </a:prstGeom>
            <a:solidFill>
              <a:srgbClr val="FF4E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D311FB-D9F2-8047-894F-4FD206F585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2"/>
              <a:ext cx="9143998" cy="789709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627DE1-BEEA-B341-A57A-F98688F419E2}"/>
              </a:ext>
            </a:extLst>
          </p:cNvPr>
          <p:cNvCxnSpPr>
            <a:cxnSpLocks/>
          </p:cNvCxnSpPr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  <a:ln w="6350">
            <a:solidFill>
              <a:schemeClr val="tx1">
                <a:alpha val="1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1307"/>
            <a:ext cx="5486400" cy="3746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0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D363E2-CF86-6744-BF9C-1F7B8FC16C4A}"/>
              </a:ext>
            </a:extLst>
          </p:cNvPr>
          <p:cNvGrpSpPr/>
          <p:nvPr userDrawn="1"/>
        </p:nvGrpSpPr>
        <p:grpSpPr>
          <a:xfrm>
            <a:off x="0" y="0"/>
            <a:ext cx="9144000" cy="835428"/>
            <a:chOff x="0" y="-2"/>
            <a:chExt cx="9144000" cy="8354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52F82C-1A63-BE40-ABDF-002B01DC670A}"/>
                </a:ext>
              </a:extLst>
            </p:cNvPr>
            <p:cNvSpPr/>
            <p:nvPr userDrawn="1"/>
          </p:nvSpPr>
          <p:spPr>
            <a:xfrm>
              <a:off x="1" y="789707"/>
              <a:ext cx="9143999" cy="45719"/>
            </a:xfrm>
            <a:prstGeom prst="rect">
              <a:avLst/>
            </a:prstGeom>
            <a:solidFill>
              <a:srgbClr val="FF4E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2EFE5A-40C6-934D-828E-F5386B28D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2"/>
              <a:ext cx="9143998" cy="789709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DDE08D-A9AE-3B45-A9F8-189DF3644163}"/>
              </a:ext>
            </a:extLst>
          </p:cNvPr>
          <p:cNvCxnSpPr>
            <a:cxnSpLocks/>
          </p:cNvCxnSpPr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  <a:ln w="6350">
            <a:solidFill>
              <a:schemeClr val="tx1">
                <a:alpha val="15000"/>
              </a:schemeClr>
            </a:soli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51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1230"/>
            <a:ext cx="8229600" cy="437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57DE-9B8D-4B4A-B453-B7790F7EFD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8AE7616-0473-7348-AD37-9A193676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0979"/>
            <a:ext cx="788670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54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52" r:id="rId5"/>
    <p:sldLayoutId id="2147483653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www.imagwiki.nibib.nih.gov/working-groups/other-nih-brain-initiative-u19-data-science-consortiu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agwiki.nibib.nih.gov/working-groups/other-nih-brain-initiative-u19-data-science-consortiu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8B0D890-DB02-4D19-9154-CC3A9463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644" y="6307080"/>
            <a:ext cx="419100" cy="381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09E77D7-A93F-494D-BA54-5D2039936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518" y="6308241"/>
            <a:ext cx="4191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B2ABD-456C-42D9-BA1C-C995F9D38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903" y="6307080"/>
            <a:ext cx="419100" cy="381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58EEC63-5677-4C53-A2F1-7944FB404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700" y="6298695"/>
            <a:ext cx="419100" cy="381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BA4FB71-7FEC-4B01-B678-E5F2C3CA0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313" y="6307080"/>
            <a:ext cx="419100" cy="381000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520BF6D6-A1B5-4D88-9479-F61F1823D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108" y="6307080"/>
            <a:ext cx="419100" cy="381000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DD8033C-CCD2-433D-A93F-CCCEABB17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2070" y="6298695"/>
            <a:ext cx="419100" cy="381000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E17C1D1B-4E2C-4F06-B9AC-0E1F3FDBF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111" y="277650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477A64-11BB-4057-8194-3A1487CB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8070" y="935796"/>
            <a:ext cx="10515600" cy="7841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U19 Data Science Consortium Meeting</a:t>
            </a:r>
            <a:br>
              <a:rPr lang="en-US" b="1" dirty="0"/>
            </a:br>
            <a:r>
              <a:rPr lang="en-US" dirty="0"/>
              <a:t>April 13, 2019 – BRAIN PI meeting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F1EB24-89A3-4E5A-92FC-AE2ACEB4567A}"/>
              </a:ext>
            </a:extLst>
          </p:cNvPr>
          <p:cNvSpPr txBox="1">
            <a:spLocks/>
          </p:cNvSpPr>
          <p:nvPr/>
        </p:nvSpPr>
        <p:spPr>
          <a:xfrm>
            <a:off x="303178" y="1937657"/>
            <a:ext cx="8536022" cy="4561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Check out </a:t>
            </a:r>
            <a:r>
              <a:rPr lang="en-US" b="1" dirty="0"/>
              <a:t>U19 names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https://www.imagwiki.nibib.nih.gov/working-groups/other-nih-brain-initiative-u19-data-science-consortium</a:t>
            </a:r>
            <a:endParaRPr lang="en-US" dirty="0"/>
          </a:p>
          <a:p>
            <a:pPr lvl="1"/>
            <a:r>
              <a:rPr lang="en-US" dirty="0"/>
              <a:t>Please Edit as you see fit!</a:t>
            </a:r>
          </a:p>
          <a:p>
            <a:r>
              <a:rPr lang="en-US" dirty="0"/>
              <a:t>Subgroup updates </a:t>
            </a:r>
          </a:p>
          <a:p>
            <a:pPr lvl="1" fontAlgn="ctr"/>
            <a:r>
              <a:rPr lang="en-US" dirty="0"/>
              <a:t>Data Analysis / Data Platforms - Raj Bose (MoC3, Mouse V1)</a:t>
            </a:r>
          </a:p>
          <a:p>
            <a:pPr lvl="1" fontAlgn="ctr"/>
            <a:r>
              <a:rPr lang="en-US" dirty="0"/>
              <a:t>NWB - Ben Dichter (Ripple)</a:t>
            </a:r>
          </a:p>
          <a:p>
            <a:pPr lvl="1" fontAlgn="ctr"/>
            <a:r>
              <a:rPr lang="en-US" dirty="0"/>
              <a:t>Behavioral Data - Adam Mar (OXT)</a:t>
            </a:r>
          </a:p>
          <a:p>
            <a:pPr lvl="1" fontAlgn="ctr"/>
            <a:r>
              <a:rPr lang="en-US" dirty="0"/>
              <a:t>Calcium Imaging - Dmitri Yatsenko (</a:t>
            </a:r>
            <a:r>
              <a:rPr lang="en-US" dirty="0" err="1"/>
              <a:t>brainCOGS</a:t>
            </a:r>
            <a:r>
              <a:rPr lang="en-US" dirty="0"/>
              <a:t>)</a:t>
            </a:r>
          </a:p>
          <a:p>
            <a:pPr lvl="1" fontAlgn="ctr"/>
            <a:r>
              <a:rPr lang="en-US" dirty="0"/>
              <a:t>Modeling - Aaron Milstein (Ripple)</a:t>
            </a:r>
          </a:p>
          <a:p>
            <a:pPr lvl="1" fontAlgn="ctr"/>
            <a:r>
              <a:rPr lang="en-US" dirty="0"/>
              <a:t>Data Discovery/ Metadata – Kevin Reid (OXT)</a:t>
            </a:r>
          </a:p>
          <a:p>
            <a:r>
              <a:rPr lang="en-US" dirty="0"/>
              <a:t>30 minute breakout session</a:t>
            </a:r>
          </a:p>
          <a:p>
            <a:r>
              <a:rPr lang="en-US" dirty="0"/>
              <a:t>25 minute group discussion and updates</a:t>
            </a:r>
          </a:p>
          <a:p>
            <a:r>
              <a:rPr lang="en-US" dirty="0"/>
              <a:t>Summary and final comments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5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498050-3F94-4311-8346-C953FAEF8056}"/>
              </a:ext>
            </a:extLst>
          </p:cNvPr>
          <p:cNvSpPr txBox="1">
            <a:spLocks/>
          </p:cNvSpPr>
          <p:nvPr/>
        </p:nvSpPr>
        <p:spPr>
          <a:xfrm>
            <a:off x="172666" y="3332739"/>
            <a:ext cx="6182415" cy="481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Breakout Questions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E1D3DC-F345-4FC1-930A-110E8F5554C3}"/>
              </a:ext>
            </a:extLst>
          </p:cNvPr>
          <p:cNvSpPr txBox="1">
            <a:spLocks/>
          </p:cNvSpPr>
          <p:nvPr/>
        </p:nvSpPr>
        <p:spPr>
          <a:xfrm>
            <a:off x="172666" y="3934767"/>
            <a:ext cx="8655647" cy="2346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How much interaction do you have with the project PIs on the topics?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What will the subgroup accomplish over the next year?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What resources do you need to more successful in this area?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How can your subgroup shape BRAIN 2.0?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565CC6-E3DE-49E8-B66A-139E5D9D367A}"/>
              </a:ext>
            </a:extLst>
          </p:cNvPr>
          <p:cNvSpPr txBox="1">
            <a:spLocks/>
          </p:cNvSpPr>
          <p:nvPr/>
        </p:nvSpPr>
        <p:spPr>
          <a:xfrm>
            <a:off x="172665" y="914398"/>
            <a:ext cx="8383506" cy="2166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Subgroup Presentations</a:t>
            </a:r>
          </a:p>
          <a:p>
            <a:pPr algn="l"/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/>
              <a:t>All presentations are posted on the subgroup pages on the wiki, </a:t>
            </a:r>
            <a:r>
              <a:rPr lang="en-US" dirty="0">
                <a:hlinkClick r:id="rId2"/>
              </a:rPr>
              <a:t>https://www.imagwiki.nibib.nih.gov/working-groups/other-nih-brain-initiative-u19-data-science-consortium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9D38-0FF4-441E-811F-70BB8537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Common Themes from Breakouts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2019 proposed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8FFE-775B-4B73-8BAB-E8F40AF1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0057"/>
            <a:ext cx="8229600" cy="3871122"/>
          </a:xfrm>
        </p:spPr>
        <p:txBody>
          <a:bodyPr/>
          <a:lstStyle/>
          <a:p>
            <a:r>
              <a:rPr lang="en-US" dirty="0"/>
              <a:t>Create training courses – web workshops, bootcamps</a:t>
            </a:r>
          </a:p>
          <a:p>
            <a:r>
              <a:rPr lang="en-US" dirty="0"/>
              <a:t>Hold seminars – webinars, invited talks for postdocs</a:t>
            </a:r>
          </a:p>
          <a:p>
            <a:r>
              <a:rPr lang="en-US" dirty="0"/>
              <a:t>Share diverse tools – not necessarily integrate</a:t>
            </a:r>
          </a:p>
          <a:p>
            <a:r>
              <a:rPr lang="en-US" dirty="0"/>
              <a:t>Provide better, more standardized reporting of tools</a:t>
            </a:r>
          </a:p>
          <a:p>
            <a:r>
              <a:rPr lang="en-US" dirty="0"/>
              <a:t>Create standards, </a:t>
            </a:r>
            <a:r>
              <a:rPr lang="en-US" dirty="0" err="1"/>
              <a:t>e.g</a:t>
            </a:r>
            <a:r>
              <a:rPr lang="en-US" dirty="0"/>
              <a:t>: hack-a-thons</a:t>
            </a:r>
          </a:p>
          <a:p>
            <a:r>
              <a:rPr lang="en-US" dirty="0"/>
              <a:t>Disseminate knowledge across labs, U19</a:t>
            </a:r>
          </a:p>
        </p:txBody>
      </p:sp>
    </p:spTree>
    <p:extLst>
      <p:ext uri="{BB962C8B-B14F-4D97-AF65-F5344CB8AC3E}">
        <p14:creationId xmlns:p14="http://schemas.microsoft.com/office/powerpoint/2010/main" val="22019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C6D7-662F-44C4-84D5-C2AE5A91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5767"/>
            <a:ext cx="8229600" cy="792080"/>
          </a:xfrm>
        </p:spPr>
        <p:txBody>
          <a:bodyPr/>
          <a:lstStyle/>
          <a:p>
            <a:pPr algn="l"/>
            <a:r>
              <a:rPr lang="en-US" b="1" dirty="0"/>
              <a:t>General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1A28-4C58-4D7F-B04D-F4678007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0602"/>
            <a:ext cx="8229600" cy="50196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Rigor and Reproducibility</a:t>
            </a:r>
          </a:p>
          <a:p>
            <a:pPr lvl="1"/>
            <a:r>
              <a:rPr lang="en-US" dirty="0"/>
              <a:t>Add instrumentation to NIH requirements, review considerations</a:t>
            </a:r>
          </a:p>
          <a:p>
            <a:r>
              <a:rPr lang="en-US" dirty="0"/>
              <a:t>Difficulty finding a data scientist and tool developers to integrate between labs</a:t>
            </a:r>
          </a:p>
          <a:p>
            <a:pPr lvl="1"/>
            <a:r>
              <a:rPr lang="en-US" dirty="0"/>
              <a:t>Provide a medium to post jobs – emails, wiki</a:t>
            </a:r>
          </a:p>
          <a:p>
            <a:pPr lvl="1"/>
            <a:r>
              <a:rPr lang="en-US" dirty="0"/>
              <a:t>Pool funds to support a professional across U19’s?</a:t>
            </a:r>
          </a:p>
          <a:p>
            <a:pPr lvl="1"/>
            <a:r>
              <a:rPr lang="en-US" dirty="0"/>
              <a:t>Create a legitimate job after BRAIN 2.0</a:t>
            </a:r>
          </a:p>
          <a:p>
            <a:pPr lvl="1"/>
            <a:r>
              <a:rPr lang="en-US" dirty="0"/>
              <a:t>NIH hire?</a:t>
            </a:r>
          </a:p>
          <a:p>
            <a:pPr lvl="1"/>
            <a:r>
              <a:rPr lang="en-US" dirty="0"/>
              <a:t>Provide hire with PI status on grants</a:t>
            </a:r>
          </a:p>
          <a:p>
            <a:pPr lvl="1"/>
            <a:r>
              <a:rPr lang="en-US" dirty="0"/>
              <a:t>Create stability in university culture for these kinds of positions</a:t>
            </a:r>
          </a:p>
          <a:p>
            <a:pPr lvl="1"/>
            <a:r>
              <a:rPr lang="en-US" dirty="0"/>
              <a:t>Support software engineering effort w/half-time MBA or other graduate educational benefit</a:t>
            </a:r>
          </a:p>
          <a:p>
            <a:r>
              <a:rPr lang="en-US" dirty="0"/>
              <a:t>Clarify definition of a Core – more than just technical support</a:t>
            </a:r>
          </a:p>
          <a:p>
            <a:pPr lvl="1"/>
            <a:r>
              <a:rPr lang="en-US" dirty="0"/>
              <a:t>(in next RFA language)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5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On-screen Show (4:3)</PresentationFormat>
  <Paragraphs>43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U19 Data Science Consortium Meeting April 13, 2019 – BRAIN PI meeting</vt:lpstr>
      <vt:lpstr>PowerPoint Presentation</vt:lpstr>
      <vt:lpstr>Common Themes from Breakouts   2019 proposed efforts</vt:lpstr>
      <vt:lpstr>General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2015-02-24T22:43:14Z</dcterms:created>
  <dcterms:modified xsi:type="dcterms:W3CDTF">2019-04-15T20:01:06Z</dcterms:modified>
</cp:coreProperties>
</file>