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72" r:id="rId2"/>
    <p:sldId id="378" r:id="rId3"/>
    <p:sldId id="438" r:id="rId4"/>
    <p:sldId id="416" r:id="rId5"/>
    <p:sldId id="418" r:id="rId6"/>
    <p:sldId id="429" r:id="rId7"/>
    <p:sldId id="430" r:id="rId8"/>
    <p:sldId id="431" r:id="rId9"/>
    <p:sldId id="432" r:id="rId10"/>
    <p:sldId id="433" r:id="rId11"/>
    <p:sldId id="417" r:id="rId12"/>
    <p:sldId id="336" r:id="rId13"/>
    <p:sldId id="337" r:id="rId14"/>
    <p:sldId id="338" r:id="rId15"/>
    <p:sldId id="339" r:id="rId16"/>
    <p:sldId id="415" r:id="rId17"/>
    <p:sldId id="310" r:id="rId18"/>
    <p:sldId id="293" r:id="rId19"/>
    <p:sldId id="313" r:id="rId20"/>
    <p:sldId id="368" r:id="rId21"/>
    <p:sldId id="427" r:id="rId22"/>
    <p:sldId id="435" r:id="rId23"/>
    <p:sldId id="439" r:id="rId24"/>
    <p:sldId id="423" r:id="rId25"/>
    <p:sldId id="44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  <a:srgbClr val="2BE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2" autoAdjust="0"/>
    <p:restoredTop sz="86438" autoAdjust="0"/>
  </p:normalViewPr>
  <p:slideViewPr>
    <p:cSldViewPr snapToGrid="0" snapToObjects="1">
      <p:cViewPr varScale="1">
        <p:scale>
          <a:sx n="86" d="100"/>
          <a:sy n="86" d="100"/>
        </p:scale>
        <p:origin x="2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2CA1E-4889-8042-A845-6ED95F2293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5AC28-CF84-114B-87A9-EDE8FCF5C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108F5-E01D-47D6-855D-E15772B5E5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5AC28-CF84-114B-87A9-EDE8FCF5C3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15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5AC28-CF84-114B-87A9-EDE8FCF5C3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7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5AC28-CF84-114B-87A9-EDE8FCF5C3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75167-2425-42B6-9EF0-598A9864EEAB}" type="slidenum">
              <a:rPr lang="en-US"/>
              <a:pPr/>
              <a:t>23</a:t>
            </a:fld>
            <a:endParaRPr lang="en-US"/>
          </a:p>
        </p:txBody>
      </p:sp>
      <p:sp>
        <p:nvSpPr>
          <p:cNvPr id="58265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/>
            <a:fld id="{86D3BB6A-6682-4A04-A3DE-4514FEDB827F}" type="slidenum">
              <a:rPr lang="en-US" sz="1200">
                <a:latin typeface="Tahoma" pitchFamily="34" charset="0"/>
                <a:ea typeface="ＭＳ Ｐゴシック" pitchFamily="34" charset="-128"/>
              </a:rPr>
              <a:pPr algn="r" defTabSz="914437" eaLnBrk="0" hangingPunct="0"/>
              <a:t>23</a:t>
            </a:fld>
            <a:endParaRPr lang="en-US" sz="1200" dirty="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582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6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CFBF1-D933-404C-BCDE-79C6DB4CF5C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971926" y="8839200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 anchor="b"/>
          <a:lstStyle/>
          <a:p>
            <a:pPr defTabSz="912762"/>
            <a:fld id="{F69F9A5D-C1EB-42FC-9536-07E904763667}" type="slidenum">
              <a:rPr lang="en-US" sz="1200"/>
              <a:pPr defTabSz="912762"/>
              <a:t>25</a:t>
            </a:fld>
            <a:endParaRPr lang="en-US" sz="1200" dirty="0"/>
          </a:p>
        </p:txBody>
      </p:sp>
      <p:sp>
        <p:nvSpPr>
          <p:cNvPr id="54276" name="Rectangle 2055"/>
          <p:cNvSpPr txBox="1">
            <a:spLocks noGrp="1" noChangeArrowheads="1"/>
          </p:cNvSpPr>
          <p:nvPr/>
        </p:nvSpPr>
        <p:spPr bwMode="auto">
          <a:xfrm>
            <a:off x="3971926" y="8839200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 anchor="b"/>
          <a:lstStyle/>
          <a:p>
            <a:pPr defTabSz="912762"/>
            <a:fld id="{FD2C4D80-FD4A-4EFA-96D8-08012C046731}" type="slidenum">
              <a:rPr lang="en-US" sz="1200"/>
              <a:pPr defTabSz="912762"/>
              <a:t>25</a:t>
            </a:fld>
            <a:endParaRPr lang="en-US" sz="1200" dirty="0"/>
          </a:p>
        </p:txBody>
      </p:sp>
      <p:sp>
        <p:nvSpPr>
          <p:cNvPr id="54277" name="Rectangle 3"/>
          <p:cNvSpPr txBox="1">
            <a:spLocks noGrp="1" noChangeArrowheads="1"/>
          </p:cNvSpPr>
          <p:nvPr/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0" tIns="46140" rIns="92280" bIns="46140"/>
          <a:lstStyle/>
          <a:p>
            <a:pPr defTabSz="923874"/>
            <a:fld id="{0480A191-D341-490C-9CE1-4550FB6F429A}" type="datetime1">
              <a:rPr lang="en-US" sz="1200"/>
              <a:pPr defTabSz="923874"/>
              <a:t>3/21/2017</a:t>
            </a:fld>
            <a:endParaRPr lang="en-US" sz="1200" dirty="0"/>
          </a:p>
        </p:txBody>
      </p:sp>
      <p:sp>
        <p:nvSpPr>
          <p:cNvPr id="54278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0" tIns="46140" rIns="92280" bIns="46140" anchor="b"/>
          <a:lstStyle/>
          <a:p>
            <a:pPr defTabSz="923874"/>
            <a:fld id="{86BEDEC6-2BDB-4769-B4EC-7466972672FD}" type="slidenum">
              <a:rPr lang="en-US" sz="1200"/>
              <a:pPr defTabSz="923874"/>
              <a:t>25</a:t>
            </a:fld>
            <a:endParaRPr lang="en-US" sz="1200" dirty="0"/>
          </a:p>
        </p:txBody>
      </p:sp>
      <p:sp>
        <p:nvSpPr>
          <p:cNvPr id="542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6613" cy="3484563"/>
          </a:xfrm>
          <a:ln/>
        </p:spPr>
      </p:sp>
      <p:sp>
        <p:nvSpPr>
          <p:cNvPr id="542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9"/>
            <a:ext cx="5607050" cy="4183062"/>
          </a:xfrm>
          <a:noFill/>
          <a:ln/>
        </p:spPr>
        <p:txBody>
          <a:bodyPr lIns="92280" tIns="46140" rIns="92280" bIns="46140"/>
          <a:lstStyle/>
          <a:p>
            <a:pPr eaLnBrk="1" hangingPunct="1"/>
            <a:endParaRPr lang="en-US"/>
          </a:p>
        </p:txBody>
      </p:sp>
      <p:sp>
        <p:nvSpPr>
          <p:cNvPr id="54281" name="Slide Number Placeholder 5"/>
          <p:cNvSpPr txBox="1">
            <a:spLocks noGrp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0" tIns="46140" rIns="92280" bIns="46140" anchor="b"/>
          <a:lstStyle/>
          <a:p>
            <a:pPr defTabSz="923874"/>
            <a:fld id="{9FA0B924-10A5-4AE2-9EE6-997B5922A7C3}" type="slidenum">
              <a:rPr lang="en-US" sz="1200"/>
              <a:pPr defTabSz="923874"/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989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801E4-BA83-4B8F-810F-B93E45BD0D10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1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Goals: characterize</a:t>
            </a:r>
            <a:r>
              <a:rPr lang="en-US" baseline="0" dirty="0"/>
              <a:t> relationships between cities in the network (connectivity) to transmission. 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5AC28-CF84-114B-87A9-EDE8FCF5C3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5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26D861-5A89-45E2-9815-2950C8D10A80}" type="slidenum">
              <a:rPr lang="en-US" smtClean="0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1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A0B2F-6ADD-44E6-8A2A-BD91CE773A76}" type="slidenum">
              <a:rPr lang="en-US" smtClean="0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4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AB272-511E-4A11-9D8D-83C7DD8DF933}" type="slidenum">
              <a:rPr lang="en-US" smtClean="0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0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D9589-BC48-4326-9437-D89365B02080}" type="slidenum">
              <a:rPr lang="en-US" smtClean="0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8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C7CA7-08AC-4B87-BB50-4938435BB087}" type="slidenum">
              <a:rPr lang="en-US" smtClean="0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7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</a:t>
            </a:r>
            <a:r>
              <a:rPr lang="en-US" baseline="0" dirty="0"/>
              <a:t> 1. Standardized influenza-like-illness time series from four locations (Spencer, IA; Bryan, TX; Roanoke, VA; Denver, CO) for which onset times for all eight seasons (2002/2003-2009/2010) were extracted. The 2003/2004 epidemic and 2009/2010 pandemic are highlighted to indicate that in these seasons &gt;99% of viruses in circulation were the same subtype (A/H3N2 in 2003/2004 and A/H1N1 in 2009/2010). Onset times for each season are depicted as dashed lines, demarcating conceptually the time in each season at which a city</a:t>
            </a:r>
            <a:r>
              <a:rPr lang="en-US" baseline="0"/>
              <a:t>-level influenza </a:t>
            </a:r>
            <a:r>
              <a:rPr lang="en-US" baseline="0" dirty="0"/>
              <a:t>epidemic is sparked by external seeding. </a:t>
            </a:r>
          </a:p>
          <a:p>
            <a:r>
              <a:rPr lang="en-US" baseline="0" dirty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013AC-397D-1840-902E-35F48D3DCF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9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0CFE-DB46-1247-B4E0-10F6100FA9A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DBFD-4D7F-2E41-821D-F43CE826C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2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0CFE-DB46-1247-B4E0-10F6100FA9A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DBFD-4D7F-2E41-821D-F43CE826C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9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0CFE-DB46-1247-B4E0-10F6100FA9A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DBFD-4D7F-2E41-821D-F43CE826C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0CFE-DB46-1247-B4E0-10F6100FA9A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DBFD-4D7F-2E41-821D-F43CE826C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7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0CFE-DB46-1247-B4E0-10F6100FA9A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DBFD-4D7F-2E41-821D-F43CE826C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2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0CFE-DB46-1247-B4E0-10F6100FA9A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DBFD-4D7F-2E41-821D-F43CE826C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0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0CFE-DB46-1247-B4E0-10F6100FA9A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DBFD-4D7F-2E41-821D-F43CE826C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1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0CFE-DB46-1247-B4E0-10F6100FA9A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DBFD-4D7F-2E41-821D-F43CE826C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8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0CFE-DB46-1247-B4E0-10F6100FA9A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DBFD-4D7F-2E41-821D-F43CE826C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0CFE-DB46-1247-B4E0-10F6100FA9A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DBFD-4D7F-2E41-821D-F43CE826C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6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0CFE-DB46-1247-B4E0-10F6100FA9A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DBFD-4D7F-2E41-821D-F43CE826C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8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70CFE-DB46-1247-B4E0-10F6100FA9A0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9DBFD-4D7F-2E41-821D-F43CE826C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1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oleObject" Target="???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1.jpe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509" y="6346607"/>
            <a:ext cx="7773105" cy="501650"/>
          </a:xfrm>
          <a:noFill/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Epidemics 5</a:t>
            </a:r>
            <a:r>
              <a:rPr lang="en-US" baseline="30000" dirty="0">
                <a:latin typeface="Calibri" pitchFamily="34" charset="0"/>
              </a:rPr>
              <a:t>th</a:t>
            </a:r>
            <a:r>
              <a:rPr lang="en-US" dirty="0">
                <a:latin typeface="Calibri" pitchFamily="34" charset="0"/>
              </a:rPr>
              <a:t> Conference, Clearwater Beach, Florida, Dec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, 2015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475309-D004-45DA-99BC-0E3AFD6313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76421" y="471050"/>
            <a:ext cx="1141663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70C0"/>
                </a:solidFill>
                <a:latin typeface="Garamond" panose="02020404030301010803" pitchFamily="18" charset="0"/>
                <a:cs typeface="Arial"/>
              </a:rPr>
              <a:t>Spatial scales, big data and </a:t>
            </a:r>
            <a:br>
              <a:rPr lang="en-US" sz="3200" b="1" dirty="0">
                <a:solidFill>
                  <a:srgbClr val="0070C0"/>
                </a:solidFill>
                <a:latin typeface="Garamond" panose="02020404030301010803" pitchFamily="18" charset="0"/>
                <a:cs typeface="Arial"/>
              </a:rPr>
            </a:br>
            <a:r>
              <a:rPr lang="en-US" sz="3200" b="1" dirty="0">
                <a:solidFill>
                  <a:srgbClr val="0070C0"/>
                </a:solidFill>
                <a:latin typeface="Garamond" panose="02020404030301010803" pitchFamily="18" charset="0"/>
                <a:cs typeface="Arial"/>
              </a:rPr>
              <a:t>disease transmission dynamics : </a:t>
            </a:r>
            <a:br>
              <a:rPr lang="en-US" sz="3200" b="1" dirty="0">
                <a:solidFill>
                  <a:srgbClr val="0070C0"/>
                </a:solidFill>
                <a:latin typeface="Garamond" panose="02020404030301010803" pitchFamily="18" charset="0"/>
                <a:cs typeface="Arial"/>
              </a:rPr>
            </a:br>
            <a:r>
              <a:rPr lang="en-US" sz="3200" b="1" dirty="0">
                <a:solidFill>
                  <a:srgbClr val="0070C0"/>
                </a:solidFill>
                <a:latin typeface="Garamond" panose="02020404030301010803" pitchFamily="18" charset="0"/>
                <a:cs typeface="Arial"/>
              </a:rPr>
              <a:t>influenza as a case study</a:t>
            </a:r>
            <a:br>
              <a:rPr lang="en-US" sz="3200" b="1" dirty="0">
                <a:solidFill>
                  <a:srgbClr val="0070C0"/>
                </a:solidFill>
                <a:latin typeface="Garamond" panose="02020404030301010803" pitchFamily="18" charset="0"/>
                <a:cs typeface="Arial"/>
              </a:rPr>
            </a:br>
            <a:endParaRPr lang="en-US" sz="3200" b="1" i="1" dirty="0">
              <a:solidFill>
                <a:srgbClr val="0070C0"/>
              </a:solidFill>
              <a:latin typeface="Garamond" panose="02020404030301010803" pitchFamily="18" charset="0"/>
              <a:cs typeface="Arial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268705" y="677042"/>
            <a:ext cx="9601200" cy="585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Garamond" panose="02020404030301010803" pitchFamily="18" charset="0"/>
              <a:cs typeface="Arial"/>
            </a:endParaRPr>
          </a:p>
          <a:p>
            <a:pPr algn="ctr"/>
            <a:endParaRPr lang="en-US" sz="3200" dirty="0">
              <a:latin typeface="Garamond" panose="02020404030301010803" pitchFamily="18" charset="0"/>
              <a:cs typeface="Arial"/>
            </a:endParaRPr>
          </a:p>
          <a:p>
            <a:pPr algn="ctr"/>
            <a:endParaRPr lang="en-US" sz="3200" dirty="0">
              <a:latin typeface="Garamond" panose="02020404030301010803" pitchFamily="18" charset="0"/>
              <a:cs typeface="Arial"/>
            </a:endParaRPr>
          </a:p>
          <a:p>
            <a:pPr algn="ctr"/>
            <a:endParaRPr lang="en-US" sz="2600" baseline="30000" dirty="0">
              <a:latin typeface="Garamond" panose="02020404030301010803" pitchFamily="18" charset="0"/>
              <a:cs typeface="Arial"/>
            </a:endParaRPr>
          </a:p>
          <a:p>
            <a:pPr algn="ctr"/>
            <a:endParaRPr lang="en-US" sz="2600" baseline="30000" dirty="0">
              <a:latin typeface="Garamond" panose="02020404030301010803" pitchFamily="18" charset="0"/>
              <a:cs typeface="Arial"/>
            </a:endParaRPr>
          </a:p>
          <a:p>
            <a:pPr algn="ctr"/>
            <a:r>
              <a:rPr lang="en-US" sz="2600" dirty="0">
                <a:latin typeface="Garamond" panose="02020404030301010803" pitchFamily="18" charset="0"/>
                <a:cs typeface="Arial"/>
              </a:rPr>
              <a:t>Cécile Viboud</a:t>
            </a:r>
            <a:r>
              <a:rPr lang="en-US" sz="2600" baseline="30000" dirty="0">
                <a:latin typeface="Garamond" panose="02020404030301010803" pitchFamily="18" charset="0"/>
                <a:cs typeface="Arial"/>
              </a:rPr>
              <a:t>1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,Vivek Charu</a:t>
            </a:r>
            <a:r>
              <a:rPr lang="en-US" sz="2600" baseline="30000" dirty="0">
                <a:latin typeface="Garamond" panose="02020404030301010803" pitchFamily="18" charset="0"/>
                <a:cs typeface="Arial"/>
              </a:rPr>
              <a:t>1,2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, Julia Gog</a:t>
            </a:r>
            <a:r>
              <a:rPr lang="en-US" sz="2600" baseline="30000" dirty="0">
                <a:latin typeface="Garamond" panose="02020404030301010803" pitchFamily="18" charset="0"/>
                <a:cs typeface="Arial"/>
              </a:rPr>
              <a:t>1,3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, </a:t>
            </a:r>
          </a:p>
          <a:p>
            <a:pPr algn="ctr"/>
            <a:r>
              <a:rPr lang="en-US" sz="2600" dirty="0">
                <a:latin typeface="Garamond" panose="02020404030301010803" pitchFamily="18" charset="0"/>
                <a:cs typeface="Arial"/>
              </a:rPr>
              <a:t>Stephen Kissler</a:t>
            </a:r>
            <a:r>
              <a:rPr lang="en-US" sz="2600" baseline="30000" dirty="0">
                <a:latin typeface="Garamond" panose="02020404030301010803" pitchFamily="18" charset="0"/>
                <a:cs typeface="Arial"/>
              </a:rPr>
              <a:t>3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, Lone Simonsen</a:t>
            </a:r>
            <a:r>
              <a:rPr lang="en-US" sz="2600" baseline="30000" dirty="0">
                <a:latin typeface="Garamond" panose="02020404030301010803" pitchFamily="18" charset="0"/>
                <a:cs typeface="Arial"/>
              </a:rPr>
              <a:t>1,4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, </a:t>
            </a:r>
            <a:r>
              <a:rPr lang="en-US" sz="2600" dirty="0" err="1">
                <a:latin typeface="Garamond" panose="02020404030301010803" pitchFamily="18" charset="0"/>
                <a:cs typeface="Arial"/>
              </a:rPr>
              <a:t>Ottar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 Bj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rnstad</a:t>
            </a:r>
            <a:r>
              <a:rPr lang="en-US" sz="2600" baseline="30000" dirty="0">
                <a:latin typeface="Garamond" panose="02020404030301010803" pitchFamily="18" charset="0"/>
                <a:cs typeface="Arial"/>
              </a:rPr>
              <a:t>1,5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, </a:t>
            </a:r>
          </a:p>
          <a:p>
            <a:pPr algn="ctr"/>
            <a:r>
              <a:rPr lang="en-US" sz="2600" dirty="0">
                <a:latin typeface="Garamond" panose="02020404030301010803" pitchFamily="18" charset="0"/>
                <a:cs typeface="Arial"/>
              </a:rPr>
              <a:t>Bryan Grenfell</a:t>
            </a:r>
            <a:r>
              <a:rPr lang="en-US" sz="2600" baseline="30000" dirty="0">
                <a:latin typeface="Garamond" panose="02020404030301010803" pitchFamily="18" charset="0"/>
                <a:cs typeface="Arial"/>
              </a:rPr>
              <a:t>1,6</a:t>
            </a:r>
            <a:br>
              <a:rPr lang="en-US" sz="2600" dirty="0">
                <a:solidFill>
                  <a:schemeClr val="tx2"/>
                </a:solidFill>
                <a:latin typeface="Garamond" panose="02020404030301010803" pitchFamily="18" charset="0"/>
                <a:cs typeface="Arial"/>
              </a:rPr>
            </a:br>
            <a:endParaRPr lang="en-US" sz="2600" dirty="0">
              <a:solidFill>
                <a:schemeClr val="tx2"/>
              </a:solidFill>
              <a:latin typeface="Garamond" panose="02020404030301010803" pitchFamily="18" charset="0"/>
              <a:cs typeface="Arial"/>
            </a:endParaRPr>
          </a:p>
          <a:p>
            <a:pPr algn="ctr"/>
            <a:r>
              <a:rPr lang="en-US" sz="2000" baseline="30000" dirty="0">
                <a:latin typeface="Garamond" panose="02020404030301010803" pitchFamily="18" charset="0"/>
                <a:cs typeface="Arial"/>
              </a:rPr>
              <a:t>1</a:t>
            </a:r>
            <a:r>
              <a:rPr lang="en-US" sz="2000" i="1" dirty="0">
                <a:latin typeface="Garamond" panose="02020404030301010803" pitchFamily="18" charset="0"/>
                <a:cs typeface="Arial"/>
              </a:rPr>
              <a:t>Fogarty International Center, National Institutes of Health, USA</a:t>
            </a:r>
            <a:r>
              <a:rPr lang="en-US" sz="2000" dirty="0">
                <a:latin typeface="Garamond" panose="02020404030301010803" pitchFamily="18" charset="0"/>
                <a:cs typeface="Arial"/>
              </a:rPr>
              <a:t> </a:t>
            </a:r>
          </a:p>
          <a:p>
            <a:pPr algn="ctr"/>
            <a:r>
              <a:rPr lang="en-US" sz="2000" baseline="30000" dirty="0">
                <a:latin typeface="Garamond" panose="02020404030301010803" pitchFamily="18" charset="0"/>
                <a:cs typeface="Arial"/>
              </a:rPr>
              <a:t>2</a:t>
            </a:r>
            <a:r>
              <a:rPr lang="en-US" sz="2000" i="1" dirty="0">
                <a:latin typeface="Garamond" panose="02020404030301010803" pitchFamily="18" charset="0"/>
                <a:cs typeface="Arial"/>
              </a:rPr>
              <a:t>Johns Hopkins University, USA </a:t>
            </a:r>
            <a:endParaRPr lang="en-US" sz="2000" baseline="30000" dirty="0">
              <a:latin typeface="Garamond" panose="02020404030301010803" pitchFamily="18" charset="0"/>
              <a:cs typeface="Arial"/>
            </a:endParaRPr>
          </a:p>
          <a:p>
            <a:pPr algn="ctr"/>
            <a:r>
              <a:rPr lang="en-US" sz="2000" baseline="30000" dirty="0">
                <a:latin typeface="Garamond" panose="02020404030301010803" pitchFamily="18" charset="0"/>
                <a:cs typeface="Arial"/>
              </a:rPr>
              <a:t>3</a:t>
            </a:r>
            <a:r>
              <a:rPr lang="en-US" sz="2000" i="1" dirty="0">
                <a:latin typeface="Garamond" panose="02020404030301010803" pitchFamily="18" charset="0"/>
                <a:cs typeface="Arial"/>
              </a:rPr>
              <a:t>University of Cambridge, UK</a:t>
            </a:r>
          </a:p>
          <a:p>
            <a:pPr algn="ctr"/>
            <a:r>
              <a:rPr lang="en-US" sz="2000" baseline="30000" dirty="0">
                <a:latin typeface="Garamond" panose="02020404030301010803" pitchFamily="18" charset="0"/>
                <a:cs typeface="Arial"/>
              </a:rPr>
              <a:t>4</a:t>
            </a:r>
            <a:r>
              <a:rPr lang="en-US" sz="2000" dirty="0">
                <a:latin typeface="Garamond" panose="02020404030301010803" pitchFamily="18" charset="0"/>
                <a:cs typeface="Arial"/>
              </a:rPr>
              <a:t> </a:t>
            </a:r>
            <a:r>
              <a:rPr lang="en-US" sz="2000" i="1" dirty="0">
                <a:latin typeface="Garamond" panose="02020404030301010803" pitchFamily="18" charset="0"/>
                <a:cs typeface="Arial"/>
              </a:rPr>
              <a:t>George Washington University, USA</a:t>
            </a:r>
          </a:p>
          <a:p>
            <a:pPr algn="ctr"/>
            <a:r>
              <a:rPr lang="en-US" sz="2000" baseline="30000" dirty="0">
                <a:latin typeface="Garamond" panose="02020404030301010803" pitchFamily="18" charset="0"/>
                <a:cs typeface="Arial"/>
              </a:rPr>
              <a:t>5</a:t>
            </a:r>
            <a:r>
              <a:rPr lang="en-US" sz="2000" dirty="0">
                <a:latin typeface="Garamond" panose="02020404030301010803" pitchFamily="18" charset="0"/>
                <a:cs typeface="Arial"/>
              </a:rPr>
              <a:t> </a:t>
            </a:r>
            <a:r>
              <a:rPr lang="en-US" sz="2000" i="1" dirty="0">
                <a:latin typeface="Garamond" panose="02020404030301010803" pitchFamily="18" charset="0"/>
                <a:cs typeface="Arial"/>
              </a:rPr>
              <a:t>Pennsylvania State University, USA</a:t>
            </a:r>
          </a:p>
          <a:p>
            <a:pPr algn="ctr"/>
            <a:r>
              <a:rPr lang="en-US" sz="2000" baseline="30000" dirty="0">
                <a:latin typeface="Garamond" panose="02020404030301010803" pitchFamily="18" charset="0"/>
                <a:cs typeface="Arial"/>
              </a:rPr>
              <a:t>6</a:t>
            </a:r>
            <a:r>
              <a:rPr lang="en-US" sz="2000" i="1" dirty="0">
                <a:latin typeface="Garamond" panose="02020404030301010803" pitchFamily="18" charset="0"/>
                <a:cs typeface="Arial"/>
              </a:rPr>
              <a:t>Princeton University, USA</a:t>
            </a:r>
          </a:p>
          <a:p>
            <a:pPr algn="ctr"/>
            <a:r>
              <a:rPr lang="en-US" sz="2000" i="1" dirty="0">
                <a:latin typeface="Garamond" panose="02020404030301010803" pitchFamily="18" charset="0"/>
                <a:cs typeface="Arial"/>
              </a:rPr>
              <a:t>RAPIDD (Research And Policy in Infectious Diseases Dynamics)</a:t>
            </a:r>
          </a:p>
        </p:txBody>
      </p:sp>
      <p:pic>
        <p:nvPicPr>
          <p:cNvPr id="6" name="Picture 7" descr="Fogarty_355&amp;Bl_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09" y="1361638"/>
            <a:ext cx="1416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IH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361638"/>
            <a:ext cx="14478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31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julia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71" y="1237249"/>
            <a:ext cx="4425203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julia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378" y="1221374"/>
            <a:ext cx="4442151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826294" y="4760913"/>
            <a:ext cx="2724150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>
            <a:spAutoFit/>
          </a:bodyPr>
          <a:lstStyle/>
          <a:p>
            <a:pPr algn="ctr" defTabSz="449505"/>
            <a:r>
              <a:rPr lang="en-GB" sz="2382" dirty="0">
                <a:latin typeface="Garamond" panose="02020404030301010803" pitchFamily="18" charset="0"/>
              </a:rPr>
              <a:t>Schools (no distance)</a:t>
            </a:r>
          </a:p>
        </p:txBody>
      </p:sp>
      <p:sp>
        <p:nvSpPr>
          <p:cNvPr id="27653" name="TextBox 13"/>
          <p:cNvSpPr txBox="1">
            <a:spLocks noChangeArrowheads="1"/>
          </p:cNvSpPr>
          <p:nvPr/>
        </p:nvSpPr>
        <p:spPr bwMode="auto">
          <a:xfrm>
            <a:off x="5029200" y="4952851"/>
            <a:ext cx="3106691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896" tIns="44948" rIns="89896" bIns="44948">
            <a:spAutoFit/>
          </a:bodyPr>
          <a:lstStyle/>
          <a:p>
            <a:pPr algn="ctr" defTabSz="449505"/>
            <a:r>
              <a:rPr lang="en-GB" sz="2382" dirty="0">
                <a:latin typeface="Garamond" panose="02020404030301010803" pitchFamily="18" charset="0"/>
              </a:rPr>
              <a:t>Distance (no schools)</a:t>
            </a:r>
          </a:p>
        </p:txBody>
      </p:sp>
      <p:sp>
        <p:nvSpPr>
          <p:cNvPr id="27654" name="Title 1"/>
          <p:cNvSpPr txBox="1">
            <a:spLocks/>
          </p:cNvSpPr>
          <p:nvPr/>
        </p:nvSpPr>
        <p:spPr bwMode="auto">
          <a:xfrm>
            <a:off x="76200" y="0"/>
            <a:ext cx="887505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 defTabSz="449505"/>
            <a:r>
              <a:rPr lang="en-GB" sz="3177" dirty="0">
                <a:latin typeface="Garamond" panose="02020404030301010803" pitchFamily="18" charset="0"/>
              </a:rPr>
              <a:t>Distance and school timing and capture the spread pattern of the 2009 pandemic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826294" y="5492824"/>
            <a:ext cx="8875059" cy="119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>
            <a:spAutoFit/>
          </a:bodyPr>
          <a:lstStyle/>
          <a:p>
            <a:r>
              <a:rPr lang="en-GB" sz="2382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Very local spatial spread</a:t>
            </a:r>
            <a:endParaRPr lang="en-GB" sz="2382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382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School terms play a minor role in explaining patterns</a:t>
            </a:r>
          </a:p>
          <a:p>
            <a:r>
              <a:rPr lang="en-GB" sz="2382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Unexpected : slower and more spatial than expected (children)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2867" y="6324600"/>
            <a:ext cx="3910133" cy="460106"/>
          </a:xfrm>
          <a:prstGeom prst="rect">
            <a:avLst/>
          </a:prstGeom>
          <a:noFill/>
        </p:spPr>
        <p:txBody>
          <a:bodyPr wrap="none" lIns="89896" tIns="44948" rIns="89896" bIns="44948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Gog et al, </a:t>
            </a:r>
            <a:r>
              <a:rPr lang="fr-FR" sz="2400" dirty="0" err="1">
                <a:latin typeface="Garamond" panose="02020404030301010803" pitchFamily="18" charset="0"/>
              </a:rPr>
              <a:t>Plos</a:t>
            </a:r>
            <a:r>
              <a:rPr lang="fr-FR" sz="2400" dirty="0">
                <a:latin typeface="Garamond" panose="02020404030301010803" pitchFamily="18" charset="0"/>
              </a:rPr>
              <a:t> </a:t>
            </a:r>
            <a:r>
              <a:rPr lang="fr-FR" sz="2400" dirty="0" err="1">
                <a:latin typeface="Garamond" panose="02020404030301010803" pitchFamily="18" charset="0"/>
              </a:rPr>
              <a:t>Comp</a:t>
            </a:r>
            <a:r>
              <a:rPr lang="fr-FR" sz="2400" dirty="0">
                <a:latin typeface="Garamond" panose="02020404030301010803" pitchFamily="18" charset="0"/>
              </a:rPr>
              <a:t> Bio 2014</a:t>
            </a:r>
          </a:p>
        </p:txBody>
      </p:sp>
    </p:spTree>
    <p:extLst>
      <p:ext uri="{BB962C8B-B14F-4D97-AF65-F5344CB8AC3E}">
        <p14:creationId xmlns:p14="http://schemas.microsoft.com/office/powerpoint/2010/main" val="290051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-784"/>
          <a:stretch/>
        </p:blipFill>
        <p:spPr>
          <a:xfrm>
            <a:off x="608291" y="596900"/>
            <a:ext cx="8293100" cy="57086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-3549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Garamond" panose="02020404030301010803" pitchFamily="18" charset="0"/>
              </a:rPr>
              <a:t>Weekly ILI time series 2002/03 to 2009/10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38699" y="6353331"/>
            <a:ext cx="7937292" cy="14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3316" y="6353331"/>
            <a:ext cx="0" cy="134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6682" y="6497926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2003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2632" y="6516976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2009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14016" y="6391431"/>
            <a:ext cx="0" cy="134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95216" y="6391431"/>
            <a:ext cx="0" cy="134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57366" y="6372381"/>
            <a:ext cx="0" cy="134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88582" y="6536026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2007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07382" y="6516976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2005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138595" y="3576050"/>
            <a:ext cx="286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Standardized ILI incidence</a:t>
            </a:r>
          </a:p>
        </p:txBody>
      </p:sp>
    </p:spTree>
    <p:extLst>
      <p:ext uri="{BB962C8B-B14F-4D97-AF65-F5344CB8AC3E}">
        <p14:creationId xmlns:p14="http://schemas.microsoft.com/office/powerpoint/2010/main" val="48339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03200"/>
            <a:ext cx="860425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28962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Garamond" panose="02020404030301010803" pitchFamily="18" charset="0"/>
              </a:rPr>
              <a:t>Disease onset in each city: broken stick method   </a:t>
            </a:r>
          </a:p>
        </p:txBody>
      </p:sp>
    </p:spTree>
    <p:extLst>
      <p:ext uri="{BB962C8B-B14F-4D97-AF65-F5344CB8AC3E}">
        <p14:creationId xmlns:p14="http://schemas.microsoft.com/office/powerpoint/2010/main" val="409474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03200"/>
            <a:ext cx="860425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Garamond" panose="02020404030301010803" pitchFamily="18" charset="0"/>
              </a:rPr>
              <a:t>Disease onset in each city: broken stick method</a:t>
            </a:r>
          </a:p>
        </p:txBody>
      </p:sp>
    </p:spTree>
    <p:extLst>
      <p:ext uri="{BB962C8B-B14F-4D97-AF65-F5344CB8AC3E}">
        <p14:creationId xmlns:p14="http://schemas.microsoft.com/office/powerpoint/2010/main" val="140553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03200"/>
            <a:ext cx="860425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Garamond" panose="02020404030301010803" pitchFamily="18" charset="0"/>
              </a:rPr>
              <a:t>Disease onset in each city: broken stick method      </a:t>
            </a:r>
          </a:p>
        </p:txBody>
      </p:sp>
    </p:spTree>
    <p:extLst>
      <p:ext uri="{BB962C8B-B14F-4D97-AF65-F5344CB8AC3E}">
        <p14:creationId xmlns:p14="http://schemas.microsoft.com/office/powerpoint/2010/main" val="390336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03200"/>
            <a:ext cx="860425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Garamond" panose="02020404030301010803" pitchFamily="18" charset="0"/>
              </a:rPr>
              <a:t>Disease onset in each city: broken stick method      </a:t>
            </a:r>
          </a:p>
        </p:txBody>
      </p:sp>
    </p:spTree>
    <p:extLst>
      <p:ext uri="{BB962C8B-B14F-4D97-AF65-F5344CB8AC3E}">
        <p14:creationId xmlns:p14="http://schemas.microsoft.com/office/powerpoint/2010/main" val="312236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Patterns of </a:t>
            </a:r>
            <a:r>
              <a:rPr lang="fr-FR" dirty="0" err="1">
                <a:solidFill>
                  <a:schemeClr val="tx1"/>
                </a:solidFill>
                <a:latin typeface="Garamond" panose="02020404030301010803" pitchFamily="18" charset="0"/>
              </a:rPr>
              <a:t>spread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, 2002-2010</a:t>
            </a:r>
          </a:p>
        </p:txBody>
      </p:sp>
      <p:pic>
        <p:nvPicPr>
          <p:cNvPr id="4" name="Picture 3" descr="rainbow maps.tif"/>
          <p:cNvPicPr>
            <a:picLocks noChangeAspect="1"/>
          </p:cNvPicPr>
          <p:nvPr/>
        </p:nvPicPr>
        <p:blipFill>
          <a:blip r:embed="rId2"/>
          <a:srcRect r="49718"/>
          <a:stretch>
            <a:fillRect/>
          </a:stretch>
        </p:blipFill>
        <p:spPr>
          <a:xfrm>
            <a:off x="0" y="1417638"/>
            <a:ext cx="4776521" cy="3112798"/>
          </a:xfrm>
          <a:prstGeom prst="rect">
            <a:avLst/>
          </a:prstGeom>
        </p:spPr>
      </p:pic>
      <p:pic>
        <p:nvPicPr>
          <p:cNvPr id="5" name="Picture 4" descr="rainbow maps.tif"/>
          <p:cNvPicPr>
            <a:picLocks noChangeAspect="1"/>
          </p:cNvPicPr>
          <p:nvPr/>
        </p:nvPicPr>
        <p:blipFill>
          <a:blip r:embed="rId2"/>
          <a:srcRect l="49718"/>
          <a:stretch>
            <a:fillRect/>
          </a:stretch>
        </p:blipFill>
        <p:spPr>
          <a:xfrm>
            <a:off x="4387563" y="3879270"/>
            <a:ext cx="4701017" cy="30635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46618" y="2008910"/>
            <a:ext cx="137160" cy="1371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5846613" y="2216730"/>
            <a:ext cx="137160" cy="13716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5846608" y="241069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val 9"/>
          <p:cNvSpPr/>
          <p:nvPr/>
        </p:nvSpPr>
        <p:spPr>
          <a:xfrm>
            <a:off x="5846603" y="2618515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/>
          <p:nvPr/>
        </p:nvSpPr>
        <p:spPr>
          <a:xfrm>
            <a:off x="5846598" y="2826335"/>
            <a:ext cx="137160" cy="137160"/>
          </a:xfrm>
          <a:prstGeom prst="ellipse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6248399" y="1828795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early</a:t>
            </a:r>
            <a:endParaRPr lang="fr-FR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96333" y="2036620"/>
            <a:ext cx="0" cy="9545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89959" y="2729365"/>
            <a:ext cx="53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96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76436" y="6314713"/>
            <a:ext cx="1767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2009 </a:t>
            </a:r>
            <a:r>
              <a:rPr lang="fr-FR" dirty="0" err="1">
                <a:latin typeface="Garamond" panose="02020404030301010803" pitchFamily="18" charset="0"/>
              </a:rPr>
              <a:t>pandemic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436" y="5400278"/>
            <a:ext cx="1767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2008-09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6436" y="4582828"/>
            <a:ext cx="1767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2007-08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6841" y="3779238"/>
            <a:ext cx="1767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2006-07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2981" y="2934078"/>
            <a:ext cx="1767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2005-06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6831" y="2061208"/>
            <a:ext cx="1767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2004-05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6436" y="1202198"/>
            <a:ext cx="1767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2003-04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6831" y="398608"/>
            <a:ext cx="1767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2002-03</a:t>
            </a:r>
          </a:p>
        </p:txBody>
      </p:sp>
      <p:pic>
        <p:nvPicPr>
          <p:cNvPr id="13" name="Picture 12" descr="pairwise difference pl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76" y="41565"/>
            <a:ext cx="6734898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939187" y="3525043"/>
            <a:ext cx="259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Pairwise</a:t>
            </a:r>
            <a:r>
              <a:rPr lang="fr-FR" b="1" dirty="0"/>
              <a:t> </a:t>
            </a:r>
            <a:r>
              <a:rPr lang="fr-FR" b="1" dirty="0" err="1"/>
              <a:t>onset</a:t>
            </a:r>
            <a:r>
              <a:rPr lang="fr-FR" b="1" dirty="0"/>
              <a:t> </a:t>
            </a:r>
            <a:r>
              <a:rPr lang="fr-FR" b="1" dirty="0" err="1"/>
              <a:t>difference</a:t>
            </a:r>
            <a:endParaRPr lang="fr-FR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76841" y="0"/>
            <a:ext cx="1389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aramond" panose="02020404030301010803" pitchFamily="18" charset="0"/>
              </a:rPr>
              <a:t>Distance?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5" y="2844365"/>
            <a:ext cx="67532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62585" y="1149568"/>
            <a:ext cx="1269917" cy="1329964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66043" y="1149568"/>
            <a:ext cx="1269917" cy="13299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053" y="1616853"/>
            <a:ext cx="62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city </a:t>
            </a:r>
            <a:r>
              <a:rPr lang="en-US" dirty="0" err="1">
                <a:latin typeface="Garamond" panose="02020404030301010803" pitchFamily="18" charset="0"/>
              </a:rPr>
              <a:t>i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1493" y="1628836"/>
            <a:ext cx="62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city 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8425" y="730205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infectious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5943" y="714852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susceptible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8247" y="1532981"/>
            <a:ext cx="40373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88247" y="1986185"/>
            <a:ext cx="3941534" cy="11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77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</a:rPr>
              <a:t>Semi-parametric mechanistic model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851" y="6550223"/>
            <a:ext cx="10801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Arial"/>
                <a:ea typeface="Cambria Math" pitchFamily="18" charset="0"/>
                <a:cs typeface="Arial"/>
              </a:rPr>
              <a:t>Diggle</a:t>
            </a:r>
            <a:r>
              <a:rPr lang="fr-FR" sz="1400" dirty="0">
                <a:latin typeface="Arial"/>
                <a:ea typeface="Cambria Math" pitchFamily="18" charset="0"/>
                <a:cs typeface="Arial"/>
              </a:rPr>
              <a:t> Stat </a:t>
            </a:r>
            <a:r>
              <a:rPr lang="fr-FR" sz="1400" dirty="0" err="1">
                <a:latin typeface="Arial"/>
                <a:ea typeface="Cambria Math" pitchFamily="18" charset="0"/>
                <a:cs typeface="Arial"/>
              </a:rPr>
              <a:t>Meth</a:t>
            </a:r>
            <a:r>
              <a:rPr lang="fr-FR" sz="1400" dirty="0">
                <a:latin typeface="Arial"/>
                <a:ea typeface="Cambria Math" pitchFamily="18" charset="0"/>
                <a:cs typeface="Arial"/>
              </a:rPr>
              <a:t> Med </a:t>
            </a:r>
            <a:r>
              <a:rPr lang="fr-FR" sz="1400" dirty="0" err="1">
                <a:latin typeface="Arial"/>
                <a:ea typeface="Cambria Math" pitchFamily="18" charset="0"/>
                <a:cs typeface="Arial"/>
              </a:rPr>
              <a:t>Res</a:t>
            </a:r>
            <a:r>
              <a:rPr lang="fr-FR" sz="1400" dirty="0">
                <a:latin typeface="Arial"/>
                <a:ea typeface="Cambria Math" pitchFamily="18" charset="0"/>
                <a:cs typeface="Arial"/>
              </a:rPr>
              <a:t> 2006, </a:t>
            </a:r>
            <a:r>
              <a:rPr lang="fr-FR" sz="1400" dirty="0" err="1">
                <a:latin typeface="Arial"/>
                <a:ea typeface="Cambria Math" pitchFamily="18" charset="0"/>
                <a:cs typeface="Arial"/>
              </a:rPr>
              <a:t>Eggo</a:t>
            </a:r>
            <a:r>
              <a:rPr lang="fr-FR" sz="1400" dirty="0">
                <a:latin typeface="Arial"/>
                <a:ea typeface="Cambria Math" pitchFamily="18" charset="0"/>
                <a:cs typeface="Arial"/>
              </a:rPr>
              <a:t> et al, JRSI 2012; Gog et al </a:t>
            </a:r>
            <a:r>
              <a:rPr lang="fr-FR" sz="1400" dirty="0" err="1">
                <a:latin typeface="Arial"/>
                <a:ea typeface="Cambria Math" pitchFamily="18" charset="0"/>
                <a:cs typeface="Arial"/>
              </a:rPr>
              <a:t>Plos</a:t>
            </a:r>
            <a:r>
              <a:rPr lang="fr-FR" sz="1400" dirty="0">
                <a:latin typeface="Arial"/>
                <a:ea typeface="Cambria Math" pitchFamily="18" charset="0"/>
                <a:cs typeface="Arial"/>
              </a:rPr>
              <a:t> CB, 2014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419452" y="3879305"/>
            <a:ext cx="734282" cy="699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13798" y="4588783"/>
            <a:ext cx="1453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Garamond" panose="02020404030301010803" pitchFamily="18" charset="0"/>
              </a:rPr>
              <a:t>Recipient</a:t>
            </a:r>
            <a:r>
              <a:rPr lang="fr-FR" sz="2000" dirty="0">
                <a:latin typeface="Garamond" panose="02020404030301010803" pitchFamily="18" charset="0"/>
              </a:rPr>
              <a:t> population size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625677" y="2685930"/>
            <a:ext cx="770689" cy="41288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96366" y="2475033"/>
            <a:ext cx="98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Distance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7319648" y="3889103"/>
            <a:ext cx="531955" cy="720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99476" y="4382675"/>
            <a:ext cx="4201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latin typeface="Garamond" panose="02020404030301010803" pitchFamily="18" charset="0"/>
              </a:rPr>
              <a:t>Normalization</a:t>
            </a:r>
            <a:r>
              <a:rPr lang="fr-FR" sz="2000" dirty="0">
                <a:latin typeface="Garamond" panose="02020404030301010803" pitchFamily="18" charset="0"/>
              </a:rPr>
              <a:t>:</a:t>
            </a:r>
          </a:p>
          <a:p>
            <a:r>
              <a:rPr lang="fr-FR" sz="2000" dirty="0">
                <a:latin typeface="Garamond" panose="02020404030301010803" pitchFamily="18" charset="0"/>
              </a:rPr>
              <a:t>e=0, </a:t>
            </a:r>
            <a:r>
              <a:rPr lang="fr-FR" sz="2000" dirty="0" err="1">
                <a:latin typeface="Garamond" panose="02020404030301010803" pitchFamily="18" charset="0"/>
              </a:rPr>
              <a:t>density</a:t>
            </a:r>
            <a:r>
              <a:rPr lang="fr-FR" sz="2000" dirty="0">
                <a:latin typeface="Garamond" panose="02020404030301010803" pitchFamily="18" charset="0"/>
              </a:rPr>
              <a:t>-</a:t>
            </a:r>
            <a:r>
              <a:rPr lang="fr-FR" sz="2000" dirty="0" err="1">
                <a:latin typeface="Garamond" panose="02020404030301010803" pitchFamily="18" charset="0"/>
              </a:rPr>
              <a:t>dependant</a:t>
            </a:r>
            <a:r>
              <a:rPr lang="fr-FR" sz="2000" dirty="0">
                <a:latin typeface="Garamond" panose="02020404030301010803" pitchFamily="18" charset="0"/>
              </a:rPr>
              <a:t> (# </a:t>
            </a:r>
            <a:r>
              <a:rPr lang="fr-FR" sz="2000" dirty="0" err="1">
                <a:latin typeface="Garamond" panose="02020404030301010803" pitchFamily="18" charset="0"/>
              </a:rPr>
              <a:t>neighbors</a:t>
            </a:r>
            <a:r>
              <a:rPr lang="fr-FR" sz="2000" dirty="0">
                <a:latin typeface="Garamond" panose="02020404030301010803" pitchFamily="18" charset="0"/>
              </a:rPr>
              <a:t>)</a:t>
            </a:r>
          </a:p>
          <a:p>
            <a:r>
              <a:rPr lang="fr-FR" sz="2000" dirty="0">
                <a:latin typeface="Garamond" panose="02020404030301010803" pitchFamily="18" charset="0"/>
              </a:rPr>
              <a:t>e=1, </a:t>
            </a:r>
            <a:r>
              <a:rPr lang="fr-FR" sz="2000" dirty="0" err="1">
                <a:latin typeface="Garamond" panose="02020404030301010803" pitchFamily="18" charset="0"/>
              </a:rPr>
              <a:t>density</a:t>
            </a:r>
            <a:r>
              <a:rPr lang="fr-FR" sz="2000" dirty="0">
                <a:latin typeface="Garamond" panose="02020404030301010803" pitchFamily="18" charset="0"/>
              </a:rPr>
              <a:t>-</a:t>
            </a:r>
            <a:r>
              <a:rPr lang="fr-FR" sz="2000" dirty="0" err="1">
                <a:latin typeface="Garamond" panose="02020404030301010803" pitchFamily="18" charset="0"/>
              </a:rPr>
              <a:t>independant</a:t>
            </a:r>
            <a:r>
              <a:rPr lang="fr-FR" sz="2000" dirty="0">
                <a:latin typeface="Garamond" panose="02020404030301010803" pitchFamily="18" charset="0"/>
              </a:rPr>
              <a:t> (% </a:t>
            </a:r>
            <a:r>
              <a:rPr lang="fr-FR" sz="2000" dirty="0" err="1">
                <a:latin typeface="Garamond" panose="02020404030301010803" pitchFamily="18" charset="0"/>
              </a:rPr>
              <a:t>neighbors</a:t>
            </a:r>
            <a:r>
              <a:rPr lang="fr-FR" sz="20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9022" y="2559238"/>
            <a:ext cx="525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Garamond" panose="02020404030301010803" pitchFamily="18" charset="0"/>
              </a:rPr>
              <a:t>Force of infection on susceptible city j: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338162" y="3712397"/>
            <a:ext cx="734282" cy="699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87280" y="4364671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Baseline </a:t>
            </a:r>
            <a:r>
              <a:rPr lang="fr-FR" sz="2000" dirty="0" err="1">
                <a:latin typeface="Garamond" panose="02020404030301010803" pitchFamily="18" charset="0"/>
              </a:rPr>
              <a:t>risk</a:t>
            </a:r>
            <a:endParaRPr lang="fr-FR" sz="2000" dirty="0">
              <a:latin typeface="Garamond" panose="02020404030301010803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615" y="5522252"/>
            <a:ext cx="6864044" cy="1027971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690842" y="5874327"/>
            <a:ext cx="136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Garamond" panose="02020404030301010803" pitchFamily="18" charset="0"/>
              </a:rPr>
              <a:t>Seeding</a:t>
            </a:r>
            <a:r>
              <a:rPr lang="fr-FR" dirty="0">
                <a:latin typeface="Garamond" panose="02020404030301010803" pitchFamily="18" charset="0"/>
              </a:rPr>
              <a:t> </a:t>
            </a:r>
            <a:r>
              <a:rPr lang="fr-FR" dirty="0" err="1">
                <a:latin typeface="Garamond" panose="02020404030301010803" pitchFamily="18" charset="0"/>
              </a:rPr>
              <a:t>term</a:t>
            </a:r>
            <a:endParaRPr lang="fr-FR" dirty="0">
              <a:latin typeface="Garamond" panose="02020404030301010803" pitchFamily="18" charset="0"/>
            </a:endParaRPr>
          </a:p>
        </p:txBody>
      </p:sp>
      <p:cxnSp>
        <p:nvCxnSpPr>
          <p:cNvPr id="31" name="Straight Arrow Connector 30"/>
          <p:cNvCxnSpPr>
            <a:endCxn id="44033" idx="3"/>
          </p:cNvCxnSpPr>
          <p:nvPr/>
        </p:nvCxnSpPr>
        <p:spPr>
          <a:xfrm flipH="1" flipV="1">
            <a:off x="7395659" y="6036238"/>
            <a:ext cx="220151" cy="18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6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1012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Model </a:t>
            </a:r>
            <a:r>
              <a:rPr lang="fr-FR" dirty="0" err="1">
                <a:solidFill>
                  <a:schemeClr val="tx1"/>
                </a:solidFill>
                <a:latin typeface="Garamond" panose="02020404030301010803" pitchFamily="18" charset="0"/>
              </a:rPr>
              <a:t>estimates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675" cy="15240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150" cy="15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649806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+mj-lt"/>
              </a:rPr>
              <a:t>Consistent </a:t>
            </a:r>
            <a:r>
              <a:rPr lang="fr-FR" i="1" dirty="0" err="1">
                <a:latin typeface="+mj-lt"/>
              </a:rPr>
              <a:t>estimate</a:t>
            </a:r>
            <a:r>
              <a:rPr lang="fr-FR" i="1" dirty="0">
                <a:latin typeface="+mj-lt"/>
              </a:rPr>
              <a:t> for distance</a:t>
            </a:r>
          </a:p>
          <a:p>
            <a:r>
              <a:rPr lang="fr-FR" i="1" dirty="0" err="1">
                <a:latin typeface="+mj-lt"/>
              </a:rPr>
              <a:t>Normalization</a:t>
            </a:r>
            <a:r>
              <a:rPr lang="fr-FR" i="1" dirty="0">
                <a:latin typeface="+mj-lt"/>
              </a:rPr>
              <a:t>&gt;0; % of </a:t>
            </a:r>
            <a:r>
              <a:rPr lang="fr-FR" i="1" dirty="0" err="1">
                <a:latin typeface="+mj-lt"/>
              </a:rPr>
              <a:t>infected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neighbors</a:t>
            </a:r>
            <a:r>
              <a:rPr lang="fr-FR" i="1" dirty="0">
                <a:latin typeface="+mj-lt"/>
              </a:rPr>
              <a:t> more important </a:t>
            </a:r>
            <a:r>
              <a:rPr lang="fr-FR" i="1" dirty="0" err="1">
                <a:latin typeface="+mj-lt"/>
              </a:rPr>
              <a:t>than</a:t>
            </a:r>
            <a:r>
              <a:rPr lang="fr-FR" i="1" dirty="0">
                <a:latin typeface="+mj-lt"/>
              </a:rPr>
              <a:t> #</a:t>
            </a:r>
          </a:p>
          <a:p>
            <a:r>
              <a:rPr lang="fr-FR" i="1" dirty="0" err="1">
                <a:latin typeface="+mj-lt"/>
              </a:rPr>
              <a:t>Larger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cities</a:t>
            </a:r>
            <a:r>
              <a:rPr lang="fr-FR" i="1" dirty="0">
                <a:latin typeface="+mj-lt"/>
              </a:rPr>
              <a:t> have </a:t>
            </a:r>
            <a:r>
              <a:rPr lang="fr-FR" i="1" dirty="0" err="1">
                <a:latin typeface="+mj-lt"/>
              </a:rPr>
              <a:t>higher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risk</a:t>
            </a:r>
            <a:r>
              <a:rPr lang="fr-FR" i="1" dirty="0">
                <a:latin typeface="+mj-lt"/>
              </a:rPr>
              <a:t> of infection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31658"/>
              </p:ext>
            </p:extLst>
          </p:nvPr>
        </p:nvGraphicFramePr>
        <p:xfrm>
          <a:off x="241500" y="1470312"/>
          <a:ext cx="8791663" cy="3952848"/>
        </p:xfrm>
        <a:graphic>
          <a:graphicData uri="http://schemas.openxmlformats.org/drawingml/2006/table">
            <a:tbl>
              <a:tblPr/>
              <a:tblGrid>
                <a:gridCol w="1628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1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7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6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ＭＳ 明朝"/>
                          <a:cs typeface="Times New Roman"/>
                        </a:rPr>
                        <a:t>Season</a:t>
                      </a: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2002-03</a:t>
                      </a:r>
                      <a:endParaRPr lang="en-US" sz="20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2003-04</a:t>
                      </a:r>
                      <a:endParaRPr lang="en-US" sz="20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2004-05</a:t>
                      </a:r>
                      <a:endParaRPr lang="en-US" sz="20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2005-06</a:t>
                      </a:r>
                      <a:endParaRPr lang="en-US" sz="20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2006-07</a:t>
                      </a:r>
                      <a:endParaRPr lang="en-US" sz="20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2007-08</a:t>
                      </a:r>
                      <a:endParaRPr lang="en-US" sz="20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2009-10</a:t>
                      </a:r>
                      <a:endParaRPr lang="en-US" sz="20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5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ＭＳ 明朝"/>
                          <a:cs typeface="Times New Roman"/>
                        </a:rPr>
                        <a:t>Dom. subtype</a:t>
                      </a: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A/H1N1 + B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A/H3N2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A/H3N2 + B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A/H3N2 + B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A/H1N1 + B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A/H3N2 + B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A/H1N1 </a:t>
                      </a:r>
                      <a:r>
                        <a:rPr lang="en-US" sz="1600" dirty="0" err="1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pdm</a:t>
                      </a:r>
                      <a:endParaRPr lang="en-US" sz="16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ＭＳ 明朝"/>
                          <a:cs typeface="Times New Roman"/>
                        </a:rPr>
                        <a:t># locations</a:t>
                      </a: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221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290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270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218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198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270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281</a:t>
                      </a:r>
                    </a:p>
                  </a:txBody>
                  <a:tcPr marL="43334" marR="433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8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ＭＳ 明朝"/>
                          <a:cs typeface="Times New Roman"/>
                        </a:rPr>
                        <a:t>Distance</a:t>
                      </a:r>
                      <a:r>
                        <a:rPr lang="en-US" sz="1600" b="1" baseline="0" dirty="0">
                          <a:latin typeface="+mj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Symbol" pitchFamily="18" charset="2"/>
                          <a:ea typeface="ＭＳ 明朝"/>
                          <a:cs typeface="Times New Roman"/>
                        </a:rPr>
                        <a:t>g</a:t>
                      </a:r>
                      <a:endParaRPr lang="en-US" sz="1600" b="1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-2.08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-2.22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-2.30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-2.19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-2.65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-2.18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-2.64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8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Times New Roman"/>
                        </a:rPr>
                        <a:t>Recipient pop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Symbol" pitchFamily="18" charset="2"/>
                          <a:ea typeface="ＭＳ 明朝"/>
                          <a:cs typeface="Times New Roman"/>
                        </a:rPr>
                        <a:t>m</a:t>
                      </a:r>
                      <a:endParaRPr lang="en-US" sz="1600" b="1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0.11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0.21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0.35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0.31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0.33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0.28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0.15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8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Times New Roman"/>
                        </a:rPr>
                        <a:t>Normalization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Symbol" pitchFamily="18" charset="2"/>
                          <a:ea typeface="ＭＳ 明朝"/>
                          <a:cs typeface="Times New Roman"/>
                        </a:rPr>
                        <a:t>e </a:t>
                      </a:r>
                      <a:endParaRPr lang="en-US" sz="1600" b="1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0.59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1.06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0.96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0.86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0.62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0.91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1.16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8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ＭＳ 明朝"/>
                          <a:cs typeface="Times New Roman"/>
                        </a:rPr>
                        <a:t>Seeding</a:t>
                      </a:r>
                      <a:r>
                        <a:rPr lang="en-US" sz="1600" b="1" baseline="0" dirty="0"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Symbol" pitchFamily="18" charset="2"/>
                          <a:ea typeface="ＭＳ 明朝"/>
                          <a:cs typeface="Times New Roman"/>
                        </a:rPr>
                        <a:t>r</a:t>
                      </a:r>
                      <a:endParaRPr lang="en-US" sz="1600" b="1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631" marR="46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0.0014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0.031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0.99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0.084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0.36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0.28</a:t>
                      </a:r>
                    </a:p>
                  </a:txBody>
                  <a:tcPr marL="4631" marR="4631" marT="0" marB="0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161925"/>
          </a:xfrm>
          <a:prstGeom prst="rect">
            <a:avLst/>
          </a:prstGeom>
          <a:noFill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161925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675" cy="161925"/>
          </a:xfrm>
          <a:prstGeom prst="rect">
            <a:avLst/>
          </a:prstGeom>
          <a:noFill/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16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39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None/>
            </a:pPr>
            <a:endParaRPr lang="en-US" sz="1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sz="2400" dirty="0">
                <a:latin typeface="Garamond" panose="02020404030301010803" pitchFamily="18" charset="0"/>
              </a:rPr>
              <a:t>Increasingly detailed influenza diffusion models since 1960s </a:t>
            </a:r>
            <a:r>
              <a:rPr lang="en-US" sz="2000" i="1" dirty="0">
                <a:latin typeface="Garamond" panose="02020404030301010803" pitchFamily="18" charset="0"/>
              </a:rPr>
              <a:t>(</a:t>
            </a:r>
            <a:r>
              <a:rPr lang="en-US" sz="2000" i="1" dirty="0" err="1">
                <a:latin typeface="Garamond" panose="02020404030301010803" pitchFamily="18" charset="0"/>
              </a:rPr>
              <a:t>Rvachev</a:t>
            </a:r>
            <a:r>
              <a:rPr lang="en-US" sz="2000" i="1" dirty="0">
                <a:latin typeface="Garamond" panose="02020404030301010803" pitchFamily="18" charset="0"/>
              </a:rPr>
              <a:t> &amp; </a:t>
            </a:r>
            <a:r>
              <a:rPr lang="en-US" sz="2000" i="1" dirty="0" err="1">
                <a:latin typeface="Garamond" panose="02020404030301010803" pitchFamily="18" charset="0"/>
              </a:rPr>
              <a:t>Baroyan</a:t>
            </a:r>
            <a:r>
              <a:rPr lang="en-US" sz="2000" i="1" dirty="0">
                <a:latin typeface="Garamond" panose="02020404030301010803" pitchFamily="18" charset="0"/>
              </a:rPr>
              <a:t> 1967, </a:t>
            </a:r>
            <a:r>
              <a:rPr lang="en-US" sz="2000" i="1" dirty="0" err="1">
                <a:latin typeface="Garamond" panose="02020404030301010803" pitchFamily="18" charset="0"/>
              </a:rPr>
              <a:t>Rvachev</a:t>
            </a:r>
            <a:r>
              <a:rPr lang="en-US" sz="2000" i="1" dirty="0">
                <a:latin typeface="Garamond" panose="02020404030301010803" pitchFamily="18" charset="0"/>
              </a:rPr>
              <a:t> &amp; </a:t>
            </a:r>
            <a:r>
              <a:rPr lang="en-US" sz="2000" i="1" dirty="0" err="1">
                <a:latin typeface="Garamond" panose="02020404030301010803" pitchFamily="18" charset="0"/>
              </a:rPr>
              <a:t>Longini</a:t>
            </a:r>
            <a:r>
              <a:rPr lang="en-US" sz="2000" i="1" dirty="0">
                <a:latin typeface="Garamond" panose="02020404030301010803" pitchFamily="18" charset="0"/>
              </a:rPr>
              <a:t> 1985, Ferguson et al 2005, Halloran et al 2008)</a:t>
            </a:r>
          </a:p>
          <a:p>
            <a:pPr lvl="1"/>
            <a:r>
              <a:rPr lang="en-US" sz="2400" dirty="0">
                <a:latin typeface="Garamond" panose="02020404030301010803" pitchFamily="18" charset="0"/>
              </a:rPr>
              <a:t>Limited validation against detailed disease data: </a:t>
            </a:r>
          </a:p>
          <a:p>
            <a:pPr lvl="2"/>
            <a:r>
              <a:rPr lang="en-US" sz="1800" dirty="0">
                <a:latin typeface="Garamond" panose="02020404030301010803" pitchFamily="18" charset="0"/>
              </a:rPr>
              <a:t>Gravity models </a:t>
            </a:r>
            <a:r>
              <a:rPr lang="en-US" sz="1800" i="1" dirty="0">
                <a:latin typeface="Garamond" panose="02020404030301010803" pitchFamily="18" charset="0"/>
              </a:rPr>
              <a:t>(</a:t>
            </a:r>
            <a:r>
              <a:rPr lang="en-US" sz="1800" i="1" dirty="0" err="1">
                <a:latin typeface="Garamond" panose="02020404030301010803" pitchFamily="18" charset="0"/>
              </a:rPr>
              <a:t>Viboud</a:t>
            </a:r>
            <a:r>
              <a:rPr lang="en-US" sz="1800" i="1" dirty="0">
                <a:latin typeface="Garamond" panose="02020404030301010803" pitchFamily="18" charset="0"/>
              </a:rPr>
              <a:t>  et al 2006, </a:t>
            </a:r>
            <a:r>
              <a:rPr lang="en-US" sz="1800" i="1" dirty="0" err="1">
                <a:latin typeface="Garamond" panose="02020404030301010803" pitchFamily="18" charset="0"/>
              </a:rPr>
              <a:t>Eggo</a:t>
            </a:r>
            <a:r>
              <a:rPr lang="en-US" sz="1800" i="1" dirty="0">
                <a:latin typeface="Garamond" panose="02020404030301010803" pitchFamily="18" charset="0"/>
              </a:rPr>
              <a:t> et al 2012; Gog et al 2013)</a:t>
            </a:r>
          </a:p>
          <a:p>
            <a:pPr lvl="1"/>
            <a:r>
              <a:rPr lang="en-US" sz="2400" dirty="0">
                <a:latin typeface="Garamond" panose="02020404030301010803" pitchFamily="18" charset="0"/>
              </a:rPr>
              <a:t>Fine-grained, city-level, US influenza surveillance data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Statistical analyses and mechanistic models of </a:t>
            </a:r>
            <a:r>
              <a:rPr lang="en-US" sz="2400" dirty="0">
                <a:latin typeface="Garamond" panose="02020404030301010803" pitchFamily="18" charset="0"/>
              </a:rPr>
              <a:t>spread</a:t>
            </a:r>
          </a:p>
          <a:p>
            <a:pPr lvl="2"/>
            <a:r>
              <a:rPr lang="en-US" sz="1800" dirty="0">
                <a:latin typeface="Garamond" panose="02020404030301010803" pitchFamily="18" charset="0"/>
              </a:rPr>
              <a:t>distance</a:t>
            </a:r>
          </a:p>
          <a:p>
            <a:pPr lvl="2"/>
            <a:r>
              <a:rPr lang="en-US" sz="1800" dirty="0">
                <a:latin typeface="Garamond" panose="02020404030301010803" pitchFamily="18" charset="0"/>
              </a:rPr>
              <a:t>population size</a:t>
            </a:r>
          </a:p>
          <a:p>
            <a:pPr lvl="2"/>
            <a:r>
              <a:rPr lang="en-US" sz="1800" dirty="0">
                <a:latin typeface="Garamond" panose="02020404030301010803" pitchFamily="18" charset="0"/>
              </a:rPr>
              <a:t>movement (workflows and air traffic)</a:t>
            </a:r>
          </a:p>
          <a:p>
            <a:pPr lvl="2"/>
            <a:r>
              <a:rPr lang="en-US" sz="1800" dirty="0">
                <a:latin typeface="Garamond" panose="02020404030301010803" pitchFamily="18" charset="0"/>
              </a:rPr>
              <a:t>environmental factors</a:t>
            </a:r>
          </a:p>
          <a:p>
            <a:pPr lvl="2"/>
            <a:r>
              <a:rPr lang="en-US" sz="1800" dirty="0">
                <a:latin typeface="Garamond" panose="02020404030301010803" pitchFamily="18" charset="0"/>
              </a:rPr>
              <a:t>subtype/antigenic changes</a:t>
            </a:r>
          </a:p>
          <a:p>
            <a:pPr lvl="1"/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US" sz="1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US" sz="1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26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V="1">
            <a:off x="896112" y="1668135"/>
            <a:ext cx="3935809" cy="26472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0" y="522574"/>
            <a:ext cx="5704470" cy="118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164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Garamond" panose="02020404030301010803" pitchFamily="18" charset="0"/>
              </a:rPr>
              <a:t>Use of</a:t>
            </a:r>
            <a:r>
              <a:rPr lang="fr-FR" sz="3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Garamond" panose="02020404030301010803" pitchFamily="18" charset="0"/>
              </a:rPr>
              <a:t>different</a:t>
            </a:r>
            <a:r>
              <a:rPr lang="fr-FR" sz="3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Garamond" panose="02020404030301010803" pitchFamily="18" charset="0"/>
              </a:rPr>
              <a:t>mobility</a:t>
            </a:r>
            <a:r>
              <a:rPr lang="fr-FR" sz="3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3600" dirty="0" err="1">
                <a:latin typeface="Garamond" panose="02020404030301010803" pitchFamily="18" charset="0"/>
              </a:rPr>
              <a:t>proxies</a:t>
            </a:r>
            <a:endParaRPr lang="fr-FR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8477" y="1861100"/>
            <a:ext cx="66675" cy="15240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96112" y="493776"/>
            <a:ext cx="57150" cy="1524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4388566" y="536429"/>
            <a:ext cx="651163" cy="59136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/>
          <p:cNvSpPr/>
          <p:nvPr/>
        </p:nvSpPr>
        <p:spPr>
          <a:xfrm>
            <a:off x="4831921" y="1076769"/>
            <a:ext cx="651163" cy="59136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5079" r="8119" b="54132"/>
          <a:stretch/>
        </p:blipFill>
        <p:spPr bwMode="auto">
          <a:xfrm>
            <a:off x="3447749" y="1933274"/>
            <a:ext cx="5615340" cy="2382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t="54879" r="6883" b="2454"/>
          <a:stretch/>
        </p:blipFill>
        <p:spPr bwMode="auto">
          <a:xfrm>
            <a:off x="91440" y="4370832"/>
            <a:ext cx="5413248" cy="2379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488064" y="1665574"/>
            <a:ext cx="987552" cy="18740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75225" y="1403964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Air traffic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4688" y="5627645"/>
            <a:ext cx="2566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Work commutes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6554" y="6447264"/>
            <a:ext cx="291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 panose="02020404030301010803" pitchFamily="18" charset="0"/>
              </a:rPr>
              <a:t>Balcan</a:t>
            </a:r>
            <a:r>
              <a:rPr lang="en-US" sz="2400" i="1" dirty="0">
                <a:latin typeface="Garamond" panose="02020404030301010803" pitchFamily="18" charset="0"/>
              </a:rPr>
              <a:t> et al PNAS 2005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1642"/>
            <a:ext cx="9144000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tx1"/>
                </a:solidFill>
                <a:latin typeface="Garamond" panose="02020404030301010803" pitchFamily="18" charset="0"/>
              </a:rPr>
              <a:t>Model </a:t>
            </a:r>
            <a:r>
              <a:rPr lang="fr-FR" sz="3600" dirty="0" err="1">
                <a:solidFill>
                  <a:schemeClr val="tx1"/>
                </a:solidFill>
                <a:latin typeface="Garamond" panose="02020404030301010803" pitchFamily="18" charset="0"/>
              </a:rPr>
              <a:t>comparison</a:t>
            </a:r>
            <a:r>
              <a:rPr lang="fr-FR" sz="3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Garamond" panose="02020404030301010803" pitchFamily="18" charset="0"/>
              </a:rPr>
              <a:t>with</a:t>
            </a:r>
            <a:r>
              <a:rPr lang="fr-FR" sz="3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Garamond" panose="02020404030301010803" pitchFamily="18" charset="0"/>
              </a:rPr>
              <a:t>different</a:t>
            </a:r>
            <a:r>
              <a:rPr lang="fr-FR" sz="3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Garamond" panose="02020404030301010803" pitchFamily="18" charset="0"/>
              </a:rPr>
              <a:t>mobility</a:t>
            </a:r>
            <a:r>
              <a:rPr lang="fr-FR" sz="3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3600" dirty="0" err="1">
                <a:latin typeface="Garamond" panose="02020404030301010803" pitchFamily="18" charset="0"/>
              </a:rPr>
              <a:t>proxies</a:t>
            </a:r>
            <a:endParaRPr lang="fr-FR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96112" y="493776"/>
            <a:ext cx="57150" cy="15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46935" y="5171605"/>
            <a:ext cx="72319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dirty="0">
              <a:latin typeface="Garamond" panose="02020404030301010803" pitchFamily="18" charset="0"/>
            </a:endParaRPr>
          </a:p>
          <a:p>
            <a:r>
              <a:rPr lang="fr-FR" sz="2800" dirty="0" err="1">
                <a:latin typeface="Garamond" panose="02020404030301010803" pitchFamily="18" charset="0"/>
              </a:rPr>
              <a:t>Work</a:t>
            </a:r>
            <a:r>
              <a:rPr lang="fr-FR" sz="2800" dirty="0">
                <a:latin typeface="Garamond" panose="02020404030301010803" pitchFamily="18" charset="0"/>
              </a:rPr>
              <a:t> commutes </a:t>
            </a:r>
            <a:r>
              <a:rPr lang="fr-FR" sz="2800" dirty="0" err="1">
                <a:latin typeface="Garamond" panose="02020404030301010803" pitchFamily="18" charset="0"/>
              </a:rPr>
              <a:t>always</a:t>
            </a:r>
            <a:r>
              <a:rPr lang="fr-FR" sz="2800" dirty="0">
                <a:latin typeface="Garamond" panose="02020404030301010803" pitchFamily="18" charset="0"/>
              </a:rPr>
              <a:t> </a:t>
            </a:r>
            <a:r>
              <a:rPr lang="fr-FR" sz="2800" dirty="0" err="1">
                <a:latin typeface="Garamond" panose="02020404030301010803" pitchFamily="18" charset="0"/>
              </a:rPr>
              <a:t>outperform</a:t>
            </a:r>
            <a:r>
              <a:rPr lang="fr-FR" sz="2800" dirty="0">
                <a:latin typeface="Garamond" panose="02020404030301010803" pitchFamily="18" charset="0"/>
              </a:rPr>
              <a:t> air </a:t>
            </a:r>
            <a:r>
              <a:rPr lang="fr-FR" sz="2800" dirty="0" err="1">
                <a:latin typeface="Garamond" panose="02020404030301010803" pitchFamily="18" charset="0"/>
              </a:rPr>
              <a:t>traffic</a:t>
            </a:r>
            <a:endParaRPr lang="fr-FR" sz="2800" dirty="0">
              <a:latin typeface="Garamond" panose="02020404030301010803" pitchFamily="18" charset="0"/>
            </a:endParaRPr>
          </a:p>
          <a:p>
            <a:r>
              <a:rPr lang="fr-FR" sz="2800" dirty="0">
                <a:latin typeface="Garamond" panose="02020404030301010803" pitchFamily="18" charset="0"/>
              </a:rPr>
              <a:t>Distance-</a:t>
            </a:r>
            <a:r>
              <a:rPr lang="fr-FR" sz="2800" dirty="0" err="1">
                <a:latin typeface="Garamond" panose="02020404030301010803" pitchFamily="18" charset="0"/>
              </a:rPr>
              <a:t>based</a:t>
            </a:r>
            <a:r>
              <a:rPr lang="fr-FR" sz="2800" dirty="0">
                <a:latin typeface="Garamond" panose="02020404030301010803" pitchFamily="18" charset="0"/>
              </a:rPr>
              <a:t> model </a:t>
            </a:r>
            <a:r>
              <a:rPr lang="fr-FR" sz="2800" dirty="0" err="1">
                <a:latin typeface="Garamond" panose="02020404030301010803" pitchFamily="18" charset="0"/>
              </a:rPr>
              <a:t>performs</a:t>
            </a:r>
            <a:r>
              <a:rPr lang="fr-FR" sz="2800" dirty="0">
                <a:latin typeface="Garamond" panose="02020404030301010803" pitchFamily="18" charset="0"/>
              </a:rPr>
              <a:t> best in </a:t>
            </a:r>
            <a:r>
              <a:rPr lang="fr-FR" sz="2800" dirty="0" err="1">
                <a:latin typeface="Garamond" panose="02020404030301010803" pitchFamily="18" charset="0"/>
              </a:rPr>
              <a:t>most</a:t>
            </a:r>
            <a:r>
              <a:rPr lang="fr-FR" sz="2800" dirty="0">
                <a:latin typeface="Garamond" panose="02020404030301010803" pitchFamily="18" charset="0"/>
              </a:rPr>
              <a:t> </a:t>
            </a:r>
            <a:r>
              <a:rPr lang="fr-FR" sz="2800" dirty="0" err="1">
                <a:latin typeface="Garamond" panose="02020404030301010803" pitchFamily="18" charset="0"/>
              </a:rPr>
              <a:t>years</a:t>
            </a:r>
            <a:endParaRPr lang="fr-FR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08094"/>
              </p:ext>
            </p:extLst>
          </p:nvPr>
        </p:nvGraphicFramePr>
        <p:xfrm>
          <a:off x="228599" y="1173904"/>
          <a:ext cx="8686801" cy="3889652"/>
        </p:xfrm>
        <a:graphic>
          <a:graphicData uri="http://schemas.openxmlformats.org/drawingml/2006/table">
            <a:tbl>
              <a:tblPr/>
              <a:tblGrid>
                <a:gridCol w="1050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4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5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5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97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Season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#</a:t>
                      </a:r>
                      <a:r>
                        <a:rPr lang="en-US" sz="2400" i="1" baseline="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 cities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781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AIC </a:t>
                      </a:r>
                    </a:p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Best model</a:t>
                      </a: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Distance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Work commutes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Air traffic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2002-03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221</a:t>
                      </a: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1815.65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78.87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2003-04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290</a:t>
                      </a: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2478.19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105.13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2004-05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270</a:t>
                      </a: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2303.46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129.61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2005-06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218</a:t>
                      </a: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1703.73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2006-07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198</a:t>
                      </a: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2455" algn="l"/>
                          <a:tab pos="887730" algn="ctr"/>
                        </a:tabLs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1623.43</a:t>
                      </a: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2007-08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270</a:t>
                      </a: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2365.40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2009-10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281</a:t>
                      </a: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  <a:ea typeface="ＭＳ 明朝"/>
                          <a:cs typeface="Times New Roman"/>
                        </a:rPr>
                        <a:t>2306.22</a:t>
                      </a:r>
                      <a:endParaRPr lang="en-US" sz="2400" dirty="0">
                        <a:latin typeface="Garamond" panose="02020404030301010803" pitchFamily="18" charset="0"/>
                        <a:ea typeface="ＭＳ 明朝"/>
                        <a:cs typeface="Times New Roman"/>
                      </a:endParaRPr>
                    </a:p>
                  </a:txBody>
                  <a:tcPr marL="5630" marR="56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247.09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373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Next level of data resolution:</a:t>
            </a:r>
            <a:br>
              <a:rPr lang="en-US" sz="3600" dirty="0"/>
            </a:br>
            <a:r>
              <a:rPr lang="en-US" sz="3600" dirty="0"/>
              <a:t>Hubs of pandemic influenza transmission (basins of attraction)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1" y="2136728"/>
            <a:ext cx="7872157" cy="4098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682" y="5557421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2009 pandemic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5216" y="6377125"/>
            <a:ext cx="330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Kissler et al, Plos Biology In Press </a:t>
            </a:r>
          </a:p>
        </p:txBody>
      </p:sp>
    </p:spTree>
    <p:extLst>
      <p:ext uri="{BB962C8B-B14F-4D97-AF65-F5344CB8AC3E}">
        <p14:creationId xmlns:p14="http://schemas.microsoft.com/office/powerpoint/2010/main" val="87627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1634" name="Object 2"/>
          <p:cNvGraphicFramePr>
            <a:graphicFrameLocks noChangeAspect="1"/>
          </p:cNvGraphicFramePr>
          <p:nvPr>
            <p:extLst/>
          </p:nvPr>
        </p:nvGraphicFramePr>
        <p:xfrm>
          <a:off x="704850" y="838200"/>
          <a:ext cx="77343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23206139" imgH="17833289" progId="Word.Document.12">
                  <p:link updateAutomatic="1"/>
                </p:oleObj>
              </mc:Choice>
              <mc:Fallback>
                <p:oleObj name="Document" r:id="rId4" imgW="23206139" imgH="17833289" progId="Word.Document.12">
                  <p:link updateAutomatic="1"/>
                  <p:pic>
                    <p:nvPicPr>
                      <p:cNvPr id="581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838200"/>
                        <a:ext cx="77343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1635" name="Rectangle 7"/>
          <p:cNvSpPr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>
                <a:latin typeface="Garamond" panose="02020404030301010803" pitchFamily="18" charset="0"/>
                <a:ea typeface="ＭＳ Ｐゴシック" pitchFamily="34" charset="-128"/>
                <a:cs typeface="Arial" charset="0"/>
              </a:rPr>
              <a:t>Spatial diffusion of A/H1N1 in the United States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19600" y="838200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ea typeface="ＭＳ Ｐゴシック" pitchFamily="34" charset="-128"/>
                <a:cs typeface="Arial" charset="0"/>
              </a:rPr>
              <a:t>• Multiple introductions, no cross-season persistence, no spatial structure </a:t>
            </a:r>
          </a:p>
        </p:txBody>
      </p:sp>
      <p:sp>
        <p:nvSpPr>
          <p:cNvPr id="581637" name="Rectangle 4"/>
          <p:cNvSpPr>
            <a:spLocks noChangeArrowheads="1"/>
          </p:cNvSpPr>
          <p:nvPr/>
        </p:nvSpPr>
        <p:spPr bwMode="auto">
          <a:xfrm>
            <a:off x="4724400" y="6248400"/>
            <a:ext cx="3733800" cy="533400"/>
          </a:xfrm>
          <a:prstGeom prst="rect">
            <a:avLst/>
          </a:prstGeom>
          <a:solidFill>
            <a:srgbClr val="FAFAFA"/>
          </a:solidFill>
          <a:ln w="9525">
            <a:solidFill>
              <a:srgbClr val="FAFAFA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2000" dirty="0">
                <a:latin typeface="Tahoma" pitchFamily="34" charset="0"/>
                <a:ea typeface="ＭＳ Ｐゴシック" pitchFamily="34" charset="-128"/>
              </a:rPr>
              <a:t>Nelson et al, Plos Path 2008</a:t>
            </a:r>
          </a:p>
        </p:txBody>
      </p:sp>
    </p:spTree>
    <p:extLst>
      <p:ext uri="{BB962C8B-B14F-4D97-AF65-F5344CB8AC3E}">
        <p14:creationId xmlns:p14="http://schemas.microsoft.com/office/powerpoint/2010/main" val="285306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8" y="-2236"/>
            <a:ext cx="8686800" cy="1143000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tx1"/>
                </a:solidFill>
                <a:latin typeface="Garamond" panose="02020404030301010803" pitchFamily="18" charset="0"/>
                <a:cs typeface="Arial"/>
              </a:rPr>
              <a:t>Conclusions/perspectives: influenza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364"/>
            <a:ext cx="8229600" cy="556057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Arial"/>
              </a:rPr>
              <a:t>Heterogeneity between seasons</a:t>
            </a:r>
          </a:p>
          <a:p>
            <a:r>
              <a:rPr lang="en-US" sz="2800" dirty="0">
                <a:latin typeface="Garamond" panose="02020404030301010803" pitchFamily="18" charset="0"/>
                <a:cs typeface="Arial"/>
              </a:rPr>
              <a:t>L</a:t>
            </a:r>
            <a:r>
              <a:rPr lang="fr-FR" sz="3000" dirty="0" err="1">
                <a:latin typeface="Garamond" panose="02020404030301010803" pitchFamily="18" charset="0"/>
              </a:rPr>
              <a:t>ocal</a:t>
            </a:r>
            <a:r>
              <a:rPr lang="fr-FR" sz="3000" dirty="0">
                <a:latin typeface="Garamond" panose="02020404030301010803" pitchFamily="18" charset="0"/>
              </a:rPr>
              <a:t> mode of spread </a:t>
            </a:r>
          </a:p>
          <a:p>
            <a:pPr lvl="1"/>
            <a:r>
              <a:rPr lang="fr-FR" sz="2600" dirty="0">
                <a:latin typeface="Garamond" panose="02020404030301010803" pitchFamily="18" charset="0"/>
              </a:rPr>
              <a:t>distance (</a:t>
            </a:r>
            <a:r>
              <a:rPr lang="fr-FR" sz="2600" dirty="0" err="1">
                <a:latin typeface="Garamond" panose="02020404030301010803" pitchFamily="18" charset="0"/>
              </a:rPr>
              <a:t>commuting</a:t>
            </a:r>
            <a:r>
              <a:rPr lang="fr-FR" sz="2600" dirty="0">
                <a:latin typeface="Garamond" panose="02020404030301010803" pitchFamily="18" charset="0"/>
              </a:rPr>
              <a:t>)</a:t>
            </a:r>
          </a:p>
          <a:p>
            <a:pPr lvl="1"/>
            <a:r>
              <a:rPr lang="fr-FR" sz="2600" dirty="0" err="1">
                <a:latin typeface="Garamond" panose="02020404030301010803" pitchFamily="18" charset="0"/>
              </a:rPr>
              <a:t>modulated</a:t>
            </a:r>
            <a:r>
              <a:rPr lang="fr-FR" sz="2600" dirty="0">
                <a:latin typeface="Garamond" panose="02020404030301010803" pitchFamily="18" charset="0"/>
              </a:rPr>
              <a:t> by (</a:t>
            </a:r>
            <a:r>
              <a:rPr lang="fr-FR" sz="2600" dirty="0" err="1">
                <a:latin typeface="Garamond" panose="02020404030301010803" pitchFamily="18" charset="0"/>
              </a:rPr>
              <a:t>recipient</a:t>
            </a:r>
            <a:r>
              <a:rPr lang="fr-FR" sz="2600" dirty="0">
                <a:latin typeface="Garamond" panose="02020404030301010803" pitchFamily="18" charset="0"/>
              </a:rPr>
              <a:t>) pop size</a:t>
            </a:r>
          </a:p>
          <a:p>
            <a:pPr lvl="1"/>
            <a:r>
              <a:rPr lang="fr-FR" sz="2600" dirty="0">
                <a:latin typeface="Garamond" panose="02020404030301010803" pitchFamily="18" charset="0"/>
              </a:rPr>
              <a:t>proportion of </a:t>
            </a:r>
            <a:r>
              <a:rPr lang="fr-FR" sz="2600" dirty="0" err="1">
                <a:latin typeface="Garamond" panose="02020404030301010803" pitchFamily="18" charset="0"/>
              </a:rPr>
              <a:t>neighbors</a:t>
            </a:r>
            <a:r>
              <a:rPr lang="fr-FR" sz="2600" dirty="0">
                <a:latin typeface="Garamond" panose="02020404030301010803" pitchFamily="18" charset="0"/>
              </a:rPr>
              <a:t> </a:t>
            </a:r>
            <a:r>
              <a:rPr lang="fr-FR" sz="2600" dirty="0" err="1">
                <a:latin typeface="Garamond" panose="02020404030301010803" pitchFamily="18" charset="0"/>
              </a:rPr>
              <a:t>infected</a:t>
            </a:r>
            <a:endParaRPr lang="en-US" sz="3500" dirty="0">
              <a:solidFill>
                <a:schemeClr val="tx1"/>
              </a:solidFill>
              <a:latin typeface="Garamond" panose="02020404030301010803" pitchFamily="18" charset="0"/>
              <a:cs typeface="Arial"/>
            </a:endParaRPr>
          </a:p>
          <a:p>
            <a:r>
              <a:rPr lang="en-US" sz="2800" dirty="0">
                <a:latin typeface="Garamond" panose="02020404030301010803" pitchFamily="18" charset="0"/>
                <a:cs typeface="Arial"/>
              </a:rPr>
              <a:t>7/8 epidemics started in the South</a:t>
            </a:r>
          </a:p>
          <a:p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  <a:cs typeface="Arial"/>
              </a:rPr>
              <a:t>Local mode of spread strongest in seasons marked by antigenic changes (2003-04, 2009 pandemic)</a:t>
            </a:r>
          </a:p>
          <a:p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  <a:cs typeface="Arial"/>
              </a:rPr>
              <a:t>Granularity of data matters; more progress needed</a:t>
            </a:r>
          </a:p>
          <a:p>
            <a:r>
              <a:rPr lang="en-US" sz="2800" dirty="0">
                <a:latin typeface="Garamond" panose="02020404030301010803" pitchFamily="18" charset="0"/>
                <a:cs typeface="Arial"/>
              </a:rPr>
              <a:t>Need to reconcile patterns in epidemiological data and pathogen sequences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  <a:cs typeface="Arial"/>
            </a:endParaRPr>
          </a:p>
          <a:p>
            <a:endParaRPr lang="en-US" sz="2800" dirty="0">
              <a:solidFill>
                <a:schemeClr val="tx1"/>
              </a:solidFill>
              <a:latin typeface="Garamond" panose="02020404030301010803" pitchFamily="18" charset="0"/>
              <a:cs typeface="Arial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988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15854" y="6356350"/>
            <a:ext cx="2133600" cy="365125"/>
          </a:xfrm>
          <a:noFill/>
        </p:spPr>
        <p:txBody>
          <a:bodyPr/>
          <a:lstStyle/>
          <a:p>
            <a:fld id="{16C1601F-F839-4C1A-8773-1B7641E174B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28600" y="437267"/>
            <a:ext cx="4876800" cy="1200329"/>
          </a:xfrm>
        </p:spPr>
        <p:txBody>
          <a:bodyPr>
            <a:spAutoFit/>
          </a:bodyPr>
          <a:lstStyle/>
          <a:p>
            <a:pPr eaLnBrk="1" hangingPunct="1"/>
            <a:r>
              <a:rPr lang="en-US" sz="2400" b="1" i="1" dirty="0"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you!</a:t>
            </a:r>
            <a:br>
              <a:rPr lang="en-US" sz="2400" b="1" dirty="0"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400" b="1" dirty="0"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2400" b="1" dirty="0">
              <a:latin typeface="Garamond" panose="020204040303010108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3797" name="Picture 12" descr="Glob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0"/>
            <a:ext cx="1219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78" descr="Fogarty_355&amp;Bl_Logo_Smal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76200"/>
            <a:ext cx="915988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3800" name="Picture 873" descr="Lone-newpo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343526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874" descr="Group"/>
          <p:cNvPicPr>
            <a:picLocks noChangeAspect="1" noChangeArrowheads="1"/>
          </p:cNvPicPr>
          <p:nvPr/>
        </p:nvPicPr>
        <p:blipFill>
          <a:blip r:embed="rId6" cstate="print"/>
          <a:srcRect l="6937" t="6242" r="9711"/>
          <a:stretch>
            <a:fillRect/>
          </a:stretch>
        </p:blipFill>
        <p:spPr bwMode="auto">
          <a:xfrm>
            <a:off x="1612317" y="2738438"/>
            <a:ext cx="54943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875" descr="chowell_pic_2012"/>
          <p:cNvPicPr>
            <a:picLocks noChangeAspect="1" noChangeArrowheads="1"/>
          </p:cNvPicPr>
          <p:nvPr/>
        </p:nvPicPr>
        <p:blipFill>
          <a:blip r:embed="rId7" cstate="print"/>
          <a:srcRect l="11502" t="14876" r="57507" b="44627"/>
          <a:stretch>
            <a:fillRect/>
          </a:stretch>
        </p:blipFill>
        <p:spPr bwMode="auto">
          <a:xfrm>
            <a:off x="6096000" y="1343526"/>
            <a:ext cx="1282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876" descr="Eddie"/>
          <p:cNvPicPr>
            <a:picLocks noChangeAspect="1" noChangeArrowheads="1"/>
          </p:cNvPicPr>
          <p:nvPr/>
        </p:nvPicPr>
        <p:blipFill>
          <a:blip r:embed="rId8" cstate="print"/>
          <a:srcRect l="25668" t="23039" b="23039"/>
          <a:stretch>
            <a:fillRect/>
          </a:stretch>
        </p:blipFill>
        <p:spPr bwMode="auto">
          <a:xfrm>
            <a:off x="2028825" y="1340351"/>
            <a:ext cx="13239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877" descr="BryanG"/>
          <p:cNvPicPr>
            <a:picLocks noChangeAspect="1" noChangeArrowheads="1"/>
          </p:cNvPicPr>
          <p:nvPr/>
        </p:nvPicPr>
        <p:blipFill>
          <a:blip r:embed="rId9" cstate="print"/>
          <a:srcRect r="14400"/>
          <a:stretch>
            <a:fillRect/>
          </a:stretch>
        </p:blipFill>
        <p:spPr bwMode="auto">
          <a:xfrm>
            <a:off x="7467600" y="1343526"/>
            <a:ext cx="1108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13"/>
          <a:stretch/>
        </p:blipFill>
        <p:spPr>
          <a:xfrm>
            <a:off x="3429000" y="1340351"/>
            <a:ext cx="1199379" cy="1298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7358"/>
            <a:ext cx="1469471" cy="1280731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84004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BFB9D1-3467-48C0-B0D6-B2DA0D8A6F0A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36" y="228600"/>
            <a:ext cx="8617527" cy="1143000"/>
          </a:xfrm>
        </p:spPr>
        <p:txBody>
          <a:bodyPr>
            <a:noAutofit/>
          </a:bodyPr>
          <a:lstStyle/>
          <a:p>
            <a:r>
              <a:rPr lang="fr-FR" sz="2800" b="1" dirty="0" err="1">
                <a:latin typeface="Garamond" panose="02020404030301010803" pitchFamily="18" charset="0"/>
              </a:rPr>
              <a:t>Workflows</a:t>
            </a:r>
            <a:r>
              <a:rPr lang="fr-FR" sz="2800" b="1" dirty="0">
                <a:latin typeface="Garamond" panose="02020404030301010803" pitchFamily="18" charset="0"/>
              </a:rPr>
              <a:t> drive the </a:t>
            </a:r>
            <a:r>
              <a:rPr lang="fr-FR" sz="2800" b="1" dirty="0" err="1">
                <a:latin typeface="Garamond" panose="02020404030301010803" pitchFamily="18" charset="0"/>
              </a:rPr>
              <a:t>regional</a:t>
            </a:r>
            <a:r>
              <a:rPr lang="fr-FR" sz="2800" b="1" dirty="0">
                <a:latin typeface="Garamond" panose="02020404030301010803" pitchFamily="18" charset="0"/>
              </a:rPr>
              <a:t> </a:t>
            </a:r>
            <a:r>
              <a:rPr lang="fr-FR" sz="2800" b="1" dirty="0" err="1">
                <a:latin typeface="Garamond" panose="02020404030301010803" pitchFamily="18" charset="0"/>
              </a:rPr>
              <a:t>spread</a:t>
            </a:r>
            <a:r>
              <a:rPr lang="fr-FR" sz="2800" b="1" dirty="0">
                <a:latin typeface="Garamond" panose="02020404030301010803" pitchFamily="18" charset="0"/>
              </a:rPr>
              <a:t> of </a:t>
            </a:r>
            <a:br>
              <a:rPr lang="fr-FR" sz="2800" b="1" dirty="0">
                <a:latin typeface="Garamond" panose="02020404030301010803" pitchFamily="18" charset="0"/>
              </a:rPr>
            </a:br>
            <a:r>
              <a:rPr lang="fr-FR" sz="2800" b="1" dirty="0" err="1">
                <a:latin typeface="Garamond" panose="02020404030301010803" pitchFamily="18" charset="0"/>
              </a:rPr>
              <a:t>seasonal</a:t>
            </a:r>
            <a:r>
              <a:rPr lang="fr-FR" sz="2800" b="1" dirty="0">
                <a:latin typeface="Garamond" panose="02020404030301010803" pitchFamily="18" charset="0"/>
              </a:rPr>
              <a:t> influenza in the US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66250" y="3588345"/>
            <a:ext cx="350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err="1">
                <a:latin typeface="Calibri" pitchFamily="34" charset="0"/>
              </a:rPr>
              <a:t>Gravity</a:t>
            </a:r>
            <a:r>
              <a:rPr lang="fr-FR" sz="2000" dirty="0">
                <a:latin typeface="Calibri" pitchFamily="34" charset="0"/>
              </a:rPr>
              <a:t> model for commuter  workflows </a:t>
            </a:r>
            <a:r>
              <a:rPr lang="fr-FR" sz="2000" dirty="0" err="1">
                <a:latin typeface="Calibri" pitchFamily="34" charset="0"/>
              </a:rPr>
              <a:t>between</a:t>
            </a:r>
            <a:r>
              <a:rPr lang="fr-FR" sz="2000" dirty="0">
                <a:latin typeface="Calibri" pitchFamily="34" charset="0"/>
              </a:rPr>
              <a:t> states=</a:t>
            </a:r>
          </a:p>
          <a:p>
            <a:r>
              <a:rPr lang="fr-FR" sz="2000" dirty="0">
                <a:latin typeface="Calibri" pitchFamily="34" charset="0"/>
              </a:rPr>
              <a:t>Pop</a:t>
            </a:r>
            <a:r>
              <a:rPr lang="fr-FR" sz="2000" baseline="30000" dirty="0">
                <a:latin typeface="Calibri" pitchFamily="34" charset="0"/>
              </a:rPr>
              <a:t>t</a:t>
            </a:r>
            <a:r>
              <a:rPr lang="fr-FR" sz="1600" baseline="30000" dirty="0">
                <a:latin typeface="Calibri" pitchFamily="34" charset="0"/>
              </a:rPr>
              <a:t>1 </a:t>
            </a:r>
            <a:r>
              <a:rPr lang="fr-FR" sz="2000" dirty="0">
                <a:latin typeface="Calibri" pitchFamily="34" charset="0"/>
              </a:rPr>
              <a:t>* Pop</a:t>
            </a:r>
            <a:r>
              <a:rPr lang="fr-FR" sz="2000" baseline="30000" dirty="0">
                <a:latin typeface="Calibri" pitchFamily="34" charset="0"/>
              </a:rPr>
              <a:t>t</a:t>
            </a:r>
            <a:r>
              <a:rPr lang="fr-FR" sz="1600" baseline="30000" dirty="0">
                <a:latin typeface="Calibri" pitchFamily="34" charset="0"/>
              </a:rPr>
              <a:t>2 </a:t>
            </a:r>
            <a:r>
              <a:rPr lang="fr-FR" sz="2000" dirty="0">
                <a:latin typeface="Calibri" pitchFamily="34" charset="0"/>
              </a:rPr>
              <a:t>/ distance</a:t>
            </a:r>
            <a:r>
              <a:rPr lang="fr-FR" sz="2000" baseline="30000" dirty="0">
                <a:latin typeface="Calibri" pitchFamily="34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2240" y="6365654"/>
            <a:ext cx="525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Viboud et al Science 2006; Ferguson et al Nature 2005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41518" r="7750" b="54335"/>
          <a:stretch>
            <a:fillRect/>
          </a:stretch>
        </p:blipFill>
        <p:spPr bwMode="auto">
          <a:xfrm>
            <a:off x="41565" y="1579562"/>
            <a:ext cx="467677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5758" y="1413302"/>
            <a:ext cx="3276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9285" y="4594911"/>
            <a:ext cx="731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65" y="4178588"/>
            <a:ext cx="2097635" cy="145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28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95" y="447273"/>
            <a:ext cx="9144000" cy="45458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202" y="1241"/>
            <a:ext cx="8141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latin typeface="Garamond" panose="02020404030301010803" pitchFamily="18" charset="0"/>
                <a:cs typeface="Arial"/>
              </a:rPr>
              <a:t>Influenza private surveillance network – IMS Health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59" y="4860085"/>
            <a:ext cx="91056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  <a:cs typeface="Arial"/>
              </a:rPr>
              <a:t>CMS-500 forms sent by physicians to medical insurance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Garamond" panose="02020404030301010803" pitchFamily="18" charset="0"/>
                <a:cs typeface="Arial"/>
              </a:rPr>
              <a:t>Covers 77% of the US population (50% of physicians)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Garamond" panose="02020404030301010803" pitchFamily="18" charset="0"/>
                <a:cs typeface="Arial"/>
              </a:rPr>
              <a:t>336 cities reporting weekly influenza-like-illness (ILI) visits over 8 seasons (2002-2010)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Garamond" panose="02020404030301010803" pitchFamily="18" charset="0"/>
                <a:cs typeface="Arial"/>
              </a:rPr>
              <a:t>ILI: </a:t>
            </a:r>
            <a:r>
              <a:rPr lang="en-US" sz="2000" dirty="0">
                <a:latin typeface="Garamond" panose="02020404030301010803" pitchFamily="18" charset="0"/>
              </a:rPr>
              <a:t>influenza, OR fever combined with respiratory symptoms, OR febrile viral illness</a:t>
            </a:r>
            <a:endParaRPr lang="en-US" sz="2000" dirty="0">
              <a:latin typeface="Garamond" panose="02020404030301010803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Garamond" panose="02020404030301010803" pitchFamily="18" charset="0"/>
                <a:cs typeface="Arial"/>
              </a:rPr>
              <a:t>Census and environmental data (workflows, air traffic, humidity)</a:t>
            </a:r>
          </a:p>
          <a:p>
            <a:endParaRPr lang="en-US" sz="2000" dirty="0">
              <a:latin typeface="Garamond" panose="02020404030301010803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Garamond" panose="02020404030301010803" pitchFamily="18" charset="0"/>
              <a:cs typeface="Arial"/>
            </a:endParaRPr>
          </a:p>
          <a:p>
            <a:endParaRPr lang="en-US" sz="2000" dirty="0"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1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 panose="02020404030301010803" pitchFamily="18" charset="0"/>
                <a:cs typeface="Arial"/>
              </a:rPr>
              <a:t>Medical claims track local influenza epidemics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896" y="667718"/>
            <a:ext cx="5555639" cy="615393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96602" y="5389981"/>
            <a:ext cx="169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Viboud et al, Plos One, 2014; Olson et al, Plos </a:t>
            </a:r>
            <a:r>
              <a:rPr lang="fr-FR" dirty="0" err="1">
                <a:latin typeface="Garamond" panose="02020404030301010803" pitchFamily="18" charset="0"/>
              </a:rPr>
              <a:t>Comp</a:t>
            </a:r>
            <a:r>
              <a:rPr lang="fr-FR" dirty="0">
                <a:latin typeface="Garamond" panose="02020404030301010803" pitchFamily="18" charset="0"/>
              </a:rPr>
              <a:t> Bio 2013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4174" y="2807067"/>
            <a:ext cx="1710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Medical claims data works better than Google Flu Trends in New York</a:t>
            </a:r>
          </a:p>
        </p:txBody>
      </p:sp>
    </p:spTree>
    <p:extLst>
      <p:ext uri="{BB962C8B-B14F-4D97-AF65-F5344CB8AC3E}">
        <p14:creationId xmlns:p14="http://schemas.microsoft.com/office/powerpoint/2010/main" val="318200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ogo_sdi_mai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2613" y="6408738"/>
            <a:ext cx="94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Geographic variation between states, 2009 pandemic</a:t>
            </a:r>
          </a:p>
        </p:txBody>
      </p:sp>
      <p:pic>
        <p:nvPicPr>
          <p:cNvPr id="19460" name="Picture 4" descr="ny_c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7955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41338" y="3967163"/>
            <a:ext cx="996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GB">
                <a:latin typeface="Calibri" pitchFamily="34" charset="0"/>
              </a:rPr>
              <a:t>Spring wave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2224088" y="4289425"/>
            <a:ext cx="996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GB">
                <a:latin typeface="Calibri" pitchFamily="34" charset="0"/>
              </a:rPr>
              <a:t>Fall</a:t>
            </a:r>
          </a:p>
          <a:p>
            <a:pPr algn="ctr" defTabSz="457200"/>
            <a:r>
              <a:rPr lang="en-GB">
                <a:latin typeface="Calibri" pitchFamily="34" charset="0"/>
              </a:rPr>
              <a:t>wave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59375" y="4765675"/>
            <a:ext cx="996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GB">
                <a:latin typeface="Calibri" pitchFamily="34" charset="0"/>
              </a:rPr>
              <a:t>Spring wave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7046913" y="4119563"/>
            <a:ext cx="998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GB">
                <a:latin typeface="Calibri" pitchFamily="34" charset="0"/>
              </a:rPr>
              <a:t>Fall</a:t>
            </a:r>
          </a:p>
          <a:p>
            <a:pPr algn="ctr" defTabSz="457200"/>
            <a:r>
              <a:rPr lang="en-GB">
                <a:latin typeface="Calibri" pitchFamily="34" charset="0"/>
              </a:rPr>
              <a:t>wave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60725" y="19415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2009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766050" y="19812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2009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9875" y="6456214"/>
            <a:ext cx="299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Gog et al, </a:t>
            </a:r>
            <a:r>
              <a:rPr lang="fr-FR" dirty="0" err="1"/>
              <a:t>Plos</a:t>
            </a:r>
            <a:r>
              <a:rPr lang="fr-FR" dirty="0"/>
              <a:t> </a:t>
            </a:r>
            <a:r>
              <a:rPr lang="fr-FR" dirty="0" err="1"/>
              <a:t>Comp</a:t>
            </a:r>
            <a:r>
              <a:rPr lang="fr-FR" dirty="0"/>
              <a:t> Bio 2014</a:t>
            </a:r>
          </a:p>
        </p:txBody>
      </p:sp>
    </p:spTree>
    <p:extLst>
      <p:ext uri="{BB962C8B-B14F-4D97-AF65-F5344CB8AC3E}">
        <p14:creationId xmlns:p14="http://schemas.microsoft.com/office/powerpoint/2010/main" val="298052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ili_n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logo_sdi_mai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613" y="6408738"/>
            <a:ext cx="94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5125" y="34131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NY State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524000" y="533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7453802" y="5486399"/>
            <a:ext cx="169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Viboud</a:t>
            </a:r>
            <a:r>
              <a:rPr lang="fr-FR" dirty="0"/>
              <a:t> et al, </a:t>
            </a:r>
            <a:r>
              <a:rPr lang="fr-FR" dirty="0" err="1"/>
              <a:t>Plos</a:t>
            </a:r>
            <a:r>
              <a:rPr lang="fr-FR" dirty="0"/>
              <a:t> One, 2014</a:t>
            </a:r>
          </a:p>
        </p:txBody>
      </p:sp>
    </p:spTree>
    <p:extLst>
      <p:ext uri="{BB962C8B-B14F-4D97-AF65-F5344CB8AC3E}">
        <p14:creationId xmlns:p14="http://schemas.microsoft.com/office/powerpoint/2010/main" val="114200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32" y="1093789"/>
            <a:ext cx="901835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>
          <a:xfrm>
            <a:off x="578224" y="31750"/>
            <a:ext cx="7987553" cy="1143000"/>
          </a:xfrm>
        </p:spPr>
        <p:txBody>
          <a:bodyPr/>
          <a:lstStyle/>
          <a:p>
            <a:pPr eaLnBrk="1" hangingPunct="1"/>
            <a:r>
              <a:rPr lang="en-US" sz="3177" dirty="0">
                <a:latin typeface="Garamond" panose="02020404030301010803" pitchFamily="18" charset="0"/>
              </a:rPr>
              <a:t>Slow spread of the fall 2009 pandemic wave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403412" y="5486400"/>
            <a:ext cx="7749988" cy="8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896" tIns="44948" rIns="89896" bIns="44948">
            <a:spAutoFit/>
          </a:bodyPr>
          <a:lstStyle/>
          <a:p>
            <a:pPr defTabSz="449505"/>
            <a:r>
              <a:rPr lang="en-GB" sz="2400" dirty="0">
                <a:latin typeface="Garamond" panose="02020404030301010803" pitchFamily="18" charset="0"/>
              </a:rPr>
              <a:t>Strongest spatial structure in epidemic onsets</a:t>
            </a:r>
          </a:p>
          <a:p>
            <a:pPr defTabSz="449505"/>
            <a:r>
              <a:rPr lang="en-GB" sz="2400" dirty="0">
                <a:latin typeface="Garamond" panose="02020404030301010803" pitchFamily="18" charset="0"/>
              </a:rPr>
              <a:t>Early start in Georgia/Alabama; spreads over 3-months period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8426" y="6522816"/>
            <a:ext cx="2633116" cy="335136"/>
          </a:xfrm>
          <a:prstGeom prst="rect">
            <a:avLst/>
          </a:prstGeom>
          <a:noFill/>
        </p:spPr>
        <p:txBody>
          <a:bodyPr wrap="none" lIns="89896" tIns="44948" rIns="89896" bIns="44948" rtlCol="0">
            <a:spAutoFit/>
          </a:bodyPr>
          <a:lstStyle/>
          <a:p>
            <a:r>
              <a:rPr lang="fr-FR" sz="1588" dirty="0"/>
              <a:t>Gog et al, </a:t>
            </a:r>
            <a:r>
              <a:rPr lang="fr-FR" sz="1588" dirty="0" err="1"/>
              <a:t>Plos</a:t>
            </a:r>
            <a:r>
              <a:rPr lang="fr-FR" sz="1588" dirty="0"/>
              <a:t> </a:t>
            </a:r>
            <a:r>
              <a:rPr lang="fr-FR" sz="1588" dirty="0" err="1"/>
              <a:t>Comp</a:t>
            </a:r>
            <a:r>
              <a:rPr lang="fr-FR" sz="1588" dirty="0"/>
              <a:t> Bio 2014</a:t>
            </a:r>
          </a:p>
        </p:txBody>
      </p:sp>
    </p:spTree>
    <p:extLst>
      <p:ext uri="{BB962C8B-B14F-4D97-AF65-F5344CB8AC3E}">
        <p14:creationId xmlns:p14="http://schemas.microsoft.com/office/powerpoint/2010/main" val="357372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578224" y="-152400"/>
            <a:ext cx="7987553" cy="11430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</a:rPr>
              <a:t>Model: force of infection</a:t>
            </a:r>
          </a:p>
        </p:txBody>
      </p:sp>
      <p:sp>
        <p:nvSpPr>
          <p:cNvPr id="4" name="Oval 3"/>
          <p:cNvSpPr/>
          <p:nvPr/>
        </p:nvSpPr>
        <p:spPr>
          <a:xfrm>
            <a:off x="5962728" y="1706562"/>
            <a:ext cx="1715543" cy="174147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 defTabSz="449505">
              <a:defRPr/>
            </a:pPr>
            <a:endParaRPr 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69895" y="1624013"/>
            <a:ext cx="2106696" cy="198596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 defTabSz="449505">
              <a:defRPr/>
            </a:pPr>
            <a:endParaRPr lang="en-US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 flipV="1">
            <a:off x="3276591" y="2320927"/>
            <a:ext cx="2709872" cy="29606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6" name="Title 1"/>
          <p:cNvSpPr txBox="1">
            <a:spLocks/>
          </p:cNvSpPr>
          <p:nvPr/>
        </p:nvSpPr>
        <p:spPr bwMode="auto">
          <a:xfrm>
            <a:off x="2813937" y="1655763"/>
            <a:ext cx="31725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 defTabSz="449505"/>
            <a:r>
              <a:rPr lang="en-US" sz="3600">
                <a:solidFill>
                  <a:schemeClr val="bg1"/>
                </a:solidFill>
                <a:latin typeface="Garamond" panose="02020404030301010803" pitchFamily="18" charset="0"/>
              </a:rPr>
              <a:t>Distance?</a:t>
            </a:r>
          </a:p>
        </p:txBody>
      </p:sp>
      <p:sp>
        <p:nvSpPr>
          <p:cNvPr id="25607" name="Title 1"/>
          <p:cNvSpPr txBox="1">
            <a:spLocks/>
          </p:cNvSpPr>
          <p:nvPr/>
        </p:nvSpPr>
        <p:spPr bwMode="auto">
          <a:xfrm>
            <a:off x="1388832" y="2281142"/>
            <a:ext cx="1739841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 defTabSz="449505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Population size?</a:t>
            </a:r>
          </a:p>
        </p:txBody>
      </p:sp>
      <p:sp>
        <p:nvSpPr>
          <p:cNvPr id="25608" name="Title 1"/>
          <p:cNvSpPr txBox="1">
            <a:spLocks/>
          </p:cNvSpPr>
          <p:nvPr/>
        </p:nvSpPr>
        <p:spPr bwMode="auto">
          <a:xfrm>
            <a:off x="5923290" y="2205038"/>
            <a:ext cx="1754981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 defTabSz="449505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Schools?</a:t>
            </a:r>
          </a:p>
          <a:p>
            <a:pPr algn="ctr" defTabSz="449505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Humidity?</a:t>
            </a:r>
          </a:p>
          <a:p>
            <a:pPr algn="ctr" defTabSz="449505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Population size?</a:t>
            </a:r>
          </a:p>
        </p:txBody>
      </p:sp>
      <p:sp>
        <p:nvSpPr>
          <p:cNvPr id="25609" name="Title 1"/>
          <p:cNvSpPr txBox="1">
            <a:spLocks/>
          </p:cNvSpPr>
          <p:nvPr/>
        </p:nvSpPr>
        <p:spPr bwMode="auto">
          <a:xfrm>
            <a:off x="1169894" y="727076"/>
            <a:ext cx="6848896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 anchor="ctr"/>
          <a:lstStyle/>
          <a:p>
            <a:pPr algn="ctr" defTabSz="449505">
              <a:lnSpc>
                <a:spcPct val="80000"/>
              </a:lnSpc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Build combinations of models, and determine likelihood of observed data from each model</a:t>
            </a:r>
          </a:p>
        </p:txBody>
      </p:sp>
      <p:pic>
        <p:nvPicPr>
          <p:cNvPr id="2561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306" y="4918076"/>
            <a:ext cx="8064594" cy="817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5243793" y="3505201"/>
            <a:ext cx="4061572" cy="3323911"/>
            <a:chOff x="5428867" y="206265"/>
            <a:chExt cx="4184801" cy="3323863"/>
          </a:xfrm>
        </p:grpSpPr>
        <p:sp>
          <p:nvSpPr>
            <p:cNvPr id="25622" name="TextBox 10"/>
            <p:cNvSpPr txBox="1">
              <a:spLocks noChangeArrowheads="1"/>
            </p:cNvSpPr>
            <p:nvPr/>
          </p:nvSpPr>
          <p:spPr bwMode="auto">
            <a:xfrm>
              <a:off x="7508561" y="380876"/>
              <a:ext cx="1468487" cy="40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49505"/>
              <a:r>
                <a:rPr lang="en-GB" sz="2000" dirty="0">
                  <a:latin typeface="Garamond" panose="02020404030301010803" pitchFamily="18" charset="0"/>
                </a:rPr>
                <a:t>Distance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7852293" y="1191295"/>
              <a:ext cx="7826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24" name="TextBox 15"/>
            <p:cNvSpPr txBox="1">
              <a:spLocks noChangeArrowheads="1"/>
            </p:cNvSpPr>
            <p:nvPr/>
          </p:nvSpPr>
          <p:spPr bwMode="auto">
            <a:xfrm>
              <a:off x="5428867" y="206265"/>
              <a:ext cx="2079694" cy="40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49505"/>
              <a:r>
                <a:rPr lang="en-GB" sz="2000" dirty="0">
                  <a:latin typeface="Garamond" panose="02020404030301010803" pitchFamily="18" charset="0"/>
                </a:rPr>
                <a:t>Population sizes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5626552" y="1111914"/>
              <a:ext cx="1339830" cy="2492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624" idx="2"/>
            </p:cNvCxnSpPr>
            <p:nvPr/>
          </p:nvCxnSpPr>
          <p:spPr>
            <a:xfrm>
              <a:off x="6468714" y="606369"/>
              <a:ext cx="1341490" cy="9762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27" name="TextBox 26"/>
            <p:cNvSpPr txBox="1">
              <a:spLocks noChangeArrowheads="1"/>
            </p:cNvSpPr>
            <p:nvPr/>
          </p:nvSpPr>
          <p:spPr bwMode="auto">
            <a:xfrm>
              <a:off x="6413159" y="2822252"/>
              <a:ext cx="3200509" cy="707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49505"/>
              <a:r>
                <a:rPr lang="en-GB" sz="2000" dirty="0">
                  <a:latin typeface="Garamond" panose="02020404030301010803" pitchFamily="18" charset="0"/>
                </a:rPr>
                <a:t>Normalisation strength </a:t>
              </a:r>
            </a:p>
            <a:p>
              <a:pPr algn="ctr" defTabSz="449505"/>
              <a:r>
                <a:rPr lang="en-GB" sz="2000" dirty="0">
                  <a:latin typeface="Garamond" panose="02020404030301010803" pitchFamily="18" charset="0"/>
                </a:rPr>
                <a:t>(</a:t>
              </a:r>
              <a:r>
                <a:rPr lang="en-GB" sz="2000" dirty="0" err="1">
                  <a:latin typeface="Garamond" panose="02020404030301010803" pitchFamily="18" charset="0"/>
                </a:rPr>
                <a:t>Eggo</a:t>
              </a:r>
              <a:r>
                <a:rPr lang="en-GB" sz="2000" dirty="0">
                  <a:latin typeface="Garamond" panose="02020404030301010803" pitchFamily="18" charset="0"/>
                </a:rPr>
                <a:t> </a:t>
              </a:r>
              <a:r>
                <a:rPr lang="en-GB" sz="2000" i="1" dirty="0">
                  <a:latin typeface="Garamond" panose="02020404030301010803" pitchFamily="18" charset="0"/>
                </a:rPr>
                <a:t>et al. </a:t>
              </a:r>
              <a:r>
                <a:rPr lang="en-GB" sz="2000" dirty="0">
                  <a:latin typeface="Garamond" panose="02020404030301010803" pitchFamily="18" charset="0"/>
                </a:rPr>
                <a:t>Interface 2010)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7878483" y="2457303"/>
              <a:ext cx="576254" cy="1539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39704" y="3841751"/>
            <a:ext cx="4844303" cy="2833548"/>
            <a:chOff x="582925" y="543243"/>
            <a:chExt cx="4990788" cy="2833200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768676" y="1505149"/>
              <a:ext cx="79841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14" name="TextBox 38"/>
            <p:cNvSpPr txBox="1">
              <a:spLocks noChangeArrowheads="1"/>
            </p:cNvSpPr>
            <p:nvPr/>
          </p:nvSpPr>
          <p:spPr bwMode="auto">
            <a:xfrm>
              <a:off x="635309" y="543243"/>
              <a:ext cx="1650155" cy="70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49505"/>
              <a:r>
                <a:rPr lang="en-GB" sz="2000" dirty="0">
                  <a:latin typeface="Garamond" panose="02020404030301010803" pitchFamily="18" charset="0"/>
                </a:rPr>
                <a:t>Humidity</a:t>
              </a:r>
            </a:p>
            <a:p>
              <a:pPr defTabSz="449505"/>
              <a:r>
                <a:rPr lang="en-GB" sz="2000" dirty="0">
                  <a:latin typeface="Garamond" panose="02020404030301010803" pitchFamily="18" charset="0"/>
                </a:rPr>
                <a:t>(Shaman et al)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3215654" y="1594832"/>
              <a:ext cx="800001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16" name="TextBox 40"/>
            <p:cNvSpPr txBox="1">
              <a:spLocks noChangeArrowheads="1"/>
            </p:cNvSpPr>
            <p:nvPr/>
          </p:nvSpPr>
          <p:spPr bwMode="auto">
            <a:xfrm>
              <a:off x="2256041" y="565465"/>
              <a:ext cx="3125599" cy="70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49505"/>
              <a:r>
                <a:rPr lang="en-GB" sz="2000" dirty="0">
                  <a:latin typeface="Garamond" panose="02020404030301010803" pitchFamily="18" charset="0"/>
                </a:rPr>
                <a:t>Schools indicator (from Chao </a:t>
              </a:r>
              <a:r>
                <a:rPr lang="en-GB" sz="2000" i="1" dirty="0">
                  <a:latin typeface="Garamond" panose="02020404030301010803" pitchFamily="18" charset="0"/>
                </a:rPr>
                <a:t>et al. JID 2010</a:t>
              </a:r>
              <a:r>
                <a:rPr lang="en-GB" sz="2000" dirty="0">
                  <a:latin typeface="Garamond" panose="02020404030301010803" pitchFamily="18" charset="0"/>
                </a:rPr>
                <a:t>)</a:t>
              </a:r>
            </a:p>
          </p:txBody>
        </p:sp>
        <p:sp>
          <p:nvSpPr>
            <p:cNvPr id="25617" name="TextBox 41"/>
            <p:cNvSpPr txBox="1">
              <a:spLocks noChangeArrowheads="1"/>
            </p:cNvSpPr>
            <p:nvPr/>
          </p:nvSpPr>
          <p:spPr bwMode="auto">
            <a:xfrm>
              <a:off x="582925" y="2586104"/>
              <a:ext cx="1468344" cy="70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49505"/>
              <a:r>
                <a:rPr lang="en-GB" sz="2000" dirty="0">
                  <a:latin typeface="Garamond" panose="02020404030301010803" pitchFamily="18" charset="0"/>
                </a:rPr>
                <a:t>Spring wave strength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1217111" y="2275779"/>
              <a:ext cx="647620" cy="2111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19" name="TextBox 43"/>
            <p:cNvSpPr txBox="1">
              <a:spLocks noChangeArrowheads="1"/>
            </p:cNvSpPr>
            <p:nvPr/>
          </p:nvSpPr>
          <p:spPr bwMode="auto">
            <a:xfrm>
              <a:off x="1917929" y="2668644"/>
              <a:ext cx="2662215" cy="70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49505"/>
              <a:r>
                <a:rPr lang="en-GB" sz="2000" dirty="0">
                  <a:latin typeface="Garamond" panose="02020404030301010803" pitchFamily="18" charset="0"/>
                </a:rPr>
                <a:t>External seeding based on population size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2637022" y="2174992"/>
              <a:ext cx="977839" cy="6476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616447" y="1195626"/>
              <a:ext cx="1957266" cy="709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276591" y="727076"/>
            <a:ext cx="3292977" cy="398550"/>
          </a:xfrm>
          <a:prstGeom prst="rect">
            <a:avLst/>
          </a:prstGeom>
          <a:noFill/>
        </p:spPr>
        <p:txBody>
          <a:bodyPr wrap="none" lIns="89896" tIns="44948" rIns="89896" bIns="44948" rtlCol="0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Gog et al, </a:t>
            </a:r>
            <a:r>
              <a:rPr lang="fr-FR" sz="2000" dirty="0" err="1">
                <a:latin typeface="Garamond" panose="02020404030301010803" pitchFamily="18" charset="0"/>
              </a:rPr>
              <a:t>Plos</a:t>
            </a:r>
            <a:r>
              <a:rPr lang="fr-FR" sz="2000" dirty="0">
                <a:latin typeface="Garamond" panose="02020404030301010803" pitchFamily="18" charset="0"/>
              </a:rPr>
              <a:t> </a:t>
            </a:r>
            <a:r>
              <a:rPr lang="fr-FR" sz="2000" dirty="0" err="1">
                <a:latin typeface="Garamond" panose="02020404030301010803" pitchFamily="18" charset="0"/>
              </a:rPr>
              <a:t>Comp</a:t>
            </a:r>
            <a:r>
              <a:rPr lang="fr-FR" sz="2000" dirty="0">
                <a:latin typeface="Garamond" panose="02020404030301010803" pitchFamily="18" charset="0"/>
              </a:rPr>
              <a:t> Bio 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1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aramond" panose="02020404030301010803" pitchFamily="18" charset="0"/>
              </a:rPr>
              <a:t>infectious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28754" y="1219200"/>
            <a:ext cx="1493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Garamond" panose="02020404030301010803" pitchFamily="18" charset="0"/>
              </a:rPr>
              <a:t>susceptible</a:t>
            </a:r>
          </a:p>
        </p:txBody>
      </p:sp>
    </p:spTree>
    <p:extLst>
      <p:ext uri="{BB962C8B-B14F-4D97-AF65-F5344CB8AC3E}">
        <p14:creationId xmlns:p14="http://schemas.microsoft.com/office/powerpoint/2010/main" val="337897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7346</TotalTime>
  <Words>1038</Words>
  <Application>Microsoft Office PowerPoint</Application>
  <PresentationFormat>On-screen Show (4:3)</PresentationFormat>
  <Paragraphs>287</Paragraphs>
  <Slides>25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 Unicode MS</vt:lpstr>
      <vt:lpstr>ＭＳ 明朝</vt:lpstr>
      <vt:lpstr>ＭＳ Ｐゴシック</vt:lpstr>
      <vt:lpstr>Arial</vt:lpstr>
      <vt:lpstr>Calibri</vt:lpstr>
      <vt:lpstr>Cambria Math</vt:lpstr>
      <vt:lpstr>Garamond</vt:lpstr>
      <vt:lpstr>Symbol</vt:lpstr>
      <vt:lpstr>Tahoma</vt:lpstr>
      <vt:lpstr>Times New Roman</vt:lpstr>
      <vt:lpstr>Office Theme</vt:lpstr>
      <vt:lpstr>???</vt:lpstr>
      <vt:lpstr>Spatial scales, big data and  disease transmission dynamics :  influenza as a case study </vt:lpstr>
      <vt:lpstr>Background</vt:lpstr>
      <vt:lpstr>Workflows drive the regional spread of  seasonal influenza in the US</vt:lpstr>
      <vt:lpstr>PowerPoint Presentation</vt:lpstr>
      <vt:lpstr>Medical claims track local influenza epidemics</vt:lpstr>
      <vt:lpstr>Geographic variation between states, 2009 pandemic</vt:lpstr>
      <vt:lpstr>PowerPoint Presentation</vt:lpstr>
      <vt:lpstr>Slow spread of the fall 2009 pandemic wave</vt:lpstr>
      <vt:lpstr>Model: force of infection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Patterns of spread, 2002-2010</vt:lpstr>
      <vt:lpstr>PowerPoint Presentation</vt:lpstr>
      <vt:lpstr>Semi-parametric mechanistic model</vt:lpstr>
      <vt:lpstr>Model estimates</vt:lpstr>
      <vt:lpstr>Use of different mobility proxies</vt:lpstr>
      <vt:lpstr>Model comparison with different mobility proxies</vt:lpstr>
      <vt:lpstr>Next level of data resolution: Hubs of pandemic influenza transmission (basins of attraction)</vt:lpstr>
      <vt:lpstr>PowerPoint Presentation</vt:lpstr>
      <vt:lpstr>Conclusions/perspectives: influenza spread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Charu</dc:creator>
  <cp:lastModifiedBy>Viboud, Cecile (NIH/FIC) [E]</cp:lastModifiedBy>
  <cp:revision>436</cp:revision>
  <dcterms:created xsi:type="dcterms:W3CDTF">2014-06-27T12:56:19Z</dcterms:created>
  <dcterms:modified xsi:type="dcterms:W3CDTF">2017-03-21T18:38:02Z</dcterms:modified>
</cp:coreProperties>
</file>