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57" r:id="rId4"/>
    <p:sldId id="2584" r:id="rId5"/>
    <p:sldId id="2585" r:id="rId6"/>
    <p:sldId id="2592" r:id="rId7"/>
    <p:sldId id="2587" r:id="rId8"/>
    <p:sldId id="2593" r:id="rId9"/>
    <p:sldId id="289" r:id="rId10"/>
    <p:sldId id="2549" r:id="rId11"/>
    <p:sldId id="282" r:id="rId12"/>
    <p:sldId id="2555" r:id="rId13"/>
    <p:sldId id="278" r:id="rId14"/>
    <p:sldId id="2582" r:id="rId15"/>
    <p:sldId id="2588" r:id="rId16"/>
    <p:sldId id="268" r:id="rId17"/>
    <p:sldId id="298" r:id="rId18"/>
    <p:sldId id="263" r:id="rId1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60"/>
    <p:restoredTop sz="94694"/>
  </p:normalViewPr>
  <p:slideViewPr>
    <p:cSldViewPr snapToGrid="0">
      <p:cViewPr varScale="1">
        <p:scale>
          <a:sx n="121" d="100"/>
          <a:sy n="121" d="100"/>
        </p:scale>
        <p:origin x="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0BBB377-6C24-53BA-E8FF-9BA31E7FAC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6C5856-13BD-D057-9A20-AC4FFBFC462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9CD931D-D1E5-ED4B-BCC1-424A120C78D7}" type="datetimeFigureOut">
              <a:rPr lang="en-US"/>
              <a:pPr>
                <a:defRPr/>
              </a:pPr>
              <a:t>9/29/24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20820E0-39CA-009A-2BC8-0AD270F5F2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360332C-FBEE-D71A-A965-211EDDDF27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F01230-F190-A717-2B6C-0B774214839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D0B358-9FE1-A8E5-DC73-F11D3AF366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05A18DF-03D2-A14E-A9F7-59C29D239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0466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69735761-9536-083A-EC02-9032AE02F5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248C3FD3-D548-AB08-ED92-84B3226D3B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50F5DC4F-7A14-D757-2913-39C0EBB19F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572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3834F6-4B55-394B-B807-807F998CF057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9199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6" name="Google Shape;566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28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1211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4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1294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EE895-4BA7-44F0-A91B-88EE3046B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8448F-C70E-6147-8735-0A06B599BAA4}" type="datetime1">
              <a:rPr lang="en-US"/>
              <a:pPr>
                <a:defRPr/>
              </a:pPr>
              <a:t>9/29/24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44209-76EC-8EB6-7A54-ED7BA4F19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IMAG/MSM Consortium Meeting - Teaming4BDT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92B6A-7F22-F4DD-2671-E4D6EA185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77ED7-D932-B047-97B8-E805DFCBD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48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7C705-5239-ADA3-3375-A4A021E0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88071-5B7D-4644-9F5E-73DB0D590F66}" type="datetime1">
              <a:rPr lang="en-US"/>
              <a:pPr>
                <a:defRPr/>
              </a:pPr>
              <a:t>9/29/24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0D902-5B3E-DB7D-54C3-B7A3BC77D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IMAG/MSM Consortium Meeting - Teaming4BDT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6FAE9-B0C8-1E66-C2BB-018FE82DC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310C0-E436-184D-B81A-EF8906E68D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32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03E44-8203-23BC-0AD3-98ED448DD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301BB-55B1-3F46-901D-C3F849C759D3}" type="datetime1">
              <a:rPr lang="en-US"/>
              <a:pPr>
                <a:defRPr/>
              </a:pPr>
              <a:t>9/29/24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8FBD9-60F6-5A99-2C96-8785FBEB1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IMAG/MSM Consortium Meeting - Teaming4BDT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B7060-B16C-399C-2314-EEBC439E6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6D5B3-7685-2640-8EB8-E0C4B0B7A3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7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26423-A013-9E85-BE81-B7F36BF8E2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2238" y="365125"/>
            <a:ext cx="9184330" cy="733719"/>
          </a:xfrm>
        </p:spPr>
        <p:txBody>
          <a:bodyPr>
            <a:noAutofit/>
          </a:bodyPr>
          <a:lstStyle>
            <a:lvl1pPr>
              <a:defRPr sz="4000">
                <a:solidFill>
                  <a:srgbClr val="535EEB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pic>
        <p:nvPicPr>
          <p:cNvPr id="10" name="Picture 9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3F937688-8CAD-3716-3E7F-838471C6AE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3853" y="6128084"/>
            <a:ext cx="653380" cy="653380"/>
          </a:xfrm>
          <a:prstGeom prst="rect">
            <a:avLst/>
          </a:prstGeom>
        </p:spPr>
      </p:pic>
      <p:pic>
        <p:nvPicPr>
          <p:cNvPr id="3" name="Picture 2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2032BB6F-31A3-87F3-6A8A-9CFAB6FA7D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0311"/>
            <a:ext cx="1410116" cy="73371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39B9AC3-6299-FE98-1DA4-D86DD5281DD5}"/>
              </a:ext>
            </a:extLst>
          </p:cNvPr>
          <p:cNvSpPr/>
          <p:nvPr userDrawn="1"/>
        </p:nvSpPr>
        <p:spPr>
          <a:xfrm>
            <a:off x="2462239" y="1097283"/>
            <a:ext cx="9729762" cy="45719"/>
          </a:xfrm>
          <a:prstGeom prst="rect">
            <a:avLst/>
          </a:prstGeom>
          <a:solidFill>
            <a:srgbClr val="8A52CD"/>
          </a:solidFill>
          <a:ln>
            <a:solidFill>
              <a:srgbClr val="8A52C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11">
            <a:extLst>
              <a:ext uri="{FF2B5EF4-FFF2-40B4-BE49-F238E27FC236}">
                <a16:creationId xmlns:a16="http://schemas.microsoft.com/office/drawing/2014/main" id="{1698B7A5-365D-CAC4-49F0-30FC903ED26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05059" y="1656188"/>
            <a:ext cx="10380506" cy="4726525"/>
          </a:xfrm>
        </p:spPr>
        <p:txBody>
          <a:bodyPr/>
          <a:lstStyle>
            <a:lvl6pPr marL="2286000" indent="0">
              <a:buNone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2474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 Left / mage R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E79E5-658D-A639-FDD3-0E3BAEF294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388" y="557631"/>
            <a:ext cx="6705600" cy="918243"/>
          </a:xfrm>
        </p:spPr>
        <p:txBody>
          <a:bodyPr>
            <a:normAutofit/>
          </a:bodyPr>
          <a:lstStyle>
            <a:lvl1pPr>
              <a:defRPr sz="6000">
                <a:solidFill>
                  <a:srgbClr val="535EEB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B95EBA-9FD6-28FB-389B-65645E91D7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9386" y="1668378"/>
            <a:ext cx="6705601" cy="4267201"/>
          </a:xfrm>
        </p:spPr>
        <p:txBody>
          <a:bodyPr/>
          <a:lstStyle>
            <a:lvl1pPr>
              <a:buClr>
                <a:srgbClr val="535EEB"/>
              </a:buClr>
              <a:defRPr>
                <a:solidFill>
                  <a:srgbClr val="162039"/>
                </a:solidFill>
              </a:defRPr>
            </a:lvl1pPr>
            <a:lvl2pPr>
              <a:buClr>
                <a:srgbClr val="929FFC"/>
              </a:buClr>
              <a:defRPr>
                <a:solidFill>
                  <a:srgbClr val="162039"/>
                </a:solidFill>
              </a:defRPr>
            </a:lvl2pPr>
            <a:lvl3pPr>
              <a:buClr>
                <a:srgbClr val="929FFC"/>
              </a:buClr>
              <a:defRPr>
                <a:solidFill>
                  <a:srgbClr val="162039"/>
                </a:solidFill>
              </a:defRPr>
            </a:lvl3pPr>
            <a:lvl4pPr>
              <a:buClr>
                <a:srgbClr val="929FFC"/>
              </a:buClr>
              <a:defRPr>
                <a:solidFill>
                  <a:srgbClr val="162039"/>
                </a:solidFill>
              </a:defRPr>
            </a:lvl4pPr>
            <a:lvl5pPr>
              <a:buClr>
                <a:srgbClr val="929FFC"/>
              </a:buClr>
              <a:defRPr>
                <a:solidFill>
                  <a:srgbClr val="16203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1B6D6E0D-7165-CBC3-50EE-3C3B6B6E5A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79" y="6128084"/>
            <a:ext cx="653380" cy="653380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635A61C-3C48-1696-98EC-73A644ED9F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04125" y="0"/>
            <a:ext cx="4587875" cy="6858000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03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Insert picture by clicking icon below...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52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26423-A013-9E85-BE81-B7F36BF8E2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2238" y="365125"/>
            <a:ext cx="9184330" cy="982411"/>
          </a:xfrm>
        </p:spPr>
        <p:txBody>
          <a:bodyPr>
            <a:noAutofit/>
          </a:bodyPr>
          <a:lstStyle>
            <a:lvl1pPr>
              <a:defRPr sz="6000">
                <a:solidFill>
                  <a:srgbClr val="535EEB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pic>
        <p:nvPicPr>
          <p:cNvPr id="10" name="Picture 9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3F937688-8CAD-3716-3E7F-838471C6AE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3853" y="6128084"/>
            <a:ext cx="653380" cy="653380"/>
          </a:xfrm>
          <a:prstGeom prst="rect">
            <a:avLst/>
          </a:prstGeom>
        </p:spPr>
      </p:pic>
      <p:pic>
        <p:nvPicPr>
          <p:cNvPr id="3" name="Picture 2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2032BB6F-31A3-87F3-6A8A-9CFAB6FA7D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0681"/>
            <a:ext cx="2242549" cy="116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86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26423-A013-9E85-BE81-B7F36BF8E2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2238" y="365125"/>
            <a:ext cx="9184330" cy="733719"/>
          </a:xfrm>
        </p:spPr>
        <p:txBody>
          <a:bodyPr>
            <a:noAutofit/>
          </a:bodyPr>
          <a:lstStyle>
            <a:lvl1pPr>
              <a:defRPr sz="4000">
                <a:solidFill>
                  <a:srgbClr val="535EEB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pic>
        <p:nvPicPr>
          <p:cNvPr id="10" name="Picture 9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3F937688-8CAD-3716-3E7F-838471C6AE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3853" y="6128084"/>
            <a:ext cx="653380" cy="653380"/>
          </a:xfrm>
          <a:prstGeom prst="rect">
            <a:avLst/>
          </a:prstGeom>
        </p:spPr>
      </p:pic>
      <p:pic>
        <p:nvPicPr>
          <p:cNvPr id="3" name="Picture 2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2032BB6F-31A3-87F3-6A8A-9CFAB6FA7D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0311"/>
            <a:ext cx="1410116" cy="73371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39B9AC3-6299-FE98-1DA4-D86DD5281DD5}"/>
              </a:ext>
            </a:extLst>
          </p:cNvPr>
          <p:cNvSpPr/>
          <p:nvPr userDrawn="1"/>
        </p:nvSpPr>
        <p:spPr>
          <a:xfrm>
            <a:off x="2462239" y="1097283"/>
            <a:ext cx="9729762" cy="45719"/>
          </a:xfrm>
          <a:prstGeom prst="rect">
            <a:avLst/>
          </a:prstGeom>
          <a:solidFill>
            <a:srgbClr val="8A52CD"/>
          </a:solidFill>
          <a:ln>
            <a:solidFill>
              <a:srgbClr val="8A52C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01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26423-A013-9E85-BE81-B7F36BF8E2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9154" y="375064"/>
            <a:ext cx="9480884" cy="982411"/>
          </a:xfrm>
        </p:spPr>
        <p:txBody>
          <a:bodyPr anchor="ctr">
            <a:noAutofit/>
          </a:bodyPr>
          <a:lstStyle>
            <a:lvl1pPr>
              <a:defRPr sz="4400">
                <a:solidFill>
                  <a:srgbClr val="535EEB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0B34F4-6266-529A-88B9-50AF90FE0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9154" y="1517898"/>
            <a:ext cx="9480884" cy="48447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3F937688-8CAD-3716-3E7F-838471C6AE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3853" y="6128084"/>
            <a:ext cx="653380" cy="653380"/>
          </a:xfrm>
          <a:prstGeom prst="rect">
            <a:avLst/>
          </a:prstGeom>
        </p:spPr>
      </p:pic>
      <p:pic>
        <p:nvPicPr>
          <p:cNvPr id="11" name="Picture 10" descr="A colorful shapes on a black background&#10;&#10;Description automatically generated">
            <a:extLst>
              <a:ext uri="{FF2B5EF4-FFF2-40B4-BE49-F238E27FC236}">
                <a16:creationId xmlns:a16="http://schemas.microsoft.com/office/drawing/2014/main" id="{93C52A04-C5B6-DC67-1B5A-DA196914B7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96"/>
          <a:stretch/>
        </p:blipFill>
        <p:spPr>
          <a:xfrm rot="16200000">
            <a:off x="-1291385" y="1291387"/>
            <a:ext cx="3428996" cy="846221"/>
          </a:xfrm>
          <a:prstGeom prst="rect">
            <a:avLst/>
          </a:prstGeom>
        </p:spPr>
      </p:pic>
      <p:pic>
        <p:nvPicPr>
          <p:cNvPr id="3" name="Picture 2" descr="A colorful shapes on a black background&#10;&#10;Description automatically generated">
            <a:extLst>
              <a:ext uri="{FF2B5EF4-FFF2-40B4-BE49-F238E27FC236}">
                <a16:creationId xmlns:a16="http://schemas.microsoft.com/office/drawing/2014/main" id="{2F8A7412-CD5D-7EF1-1D54-D656C397FE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96"/>
          <a:stretch/>
        </p:blipFill>
        <p:spPr>
          <a:xfrm rot="5400000" flipV="1">
            <a:off x="-1291392" y="4720387"/>
            <a:ext cx="3429003" cy="84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15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436E4-059F-8C7A-CAEE-A28A26629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A04B5-35F5-024A-BEA7-6396A690658B}" type="datetime1">
              <a:rPr lang="en-US"/>
              <a:pPr>
                <a:defRPr/>
              </a:pPr>
              <a:t>9/29/24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8C92C-2ED7-49AF-410E-AFE5518DB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2024 IMAG/MSM Consortium Meeting: Teaming4BDT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BE35D-4C8C-5322-A755-0C08C8B5C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EE809-81C2-DE49-ADE3-72B971402D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79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57525-ACE0-A299-7D99-9F3C85649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CBDEB-C93F-8A43-882A-4F28A35C3777}" type="datetime1">
              <a:rPr lang="en-US"/>
              <a:pPr>
                <a:defRPr/>
              </a:pPr>
              <a:t>9/29/24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968BE-1066-124D-FD55-BA20125E4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2024 IMAG/MSM Consortium Meeting: Teaming4BDT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99655-13D3-CB74-7693-1388E3B58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96071-3FCE-304F-932C-A7DB169EA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48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1FFE0-C5A6-226E-C375-8AC8B810B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C1A65-827D-ED45-89AB-9AEB1C38B214}" type="datetime1">
              <a:rPr lang="en-US"/>
              <a:pPr>
                <a:defRPr/>
              </a:pPr>
              <a:t>9/29/24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DBC009-7FA2-7217-1F32-2DD625FBF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2024 IMAG/MSM Consortium Meeting: Teaming4BDT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DDB6C-EA7A-C304-26D2-797C726E6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61872-3D30-EA47-B798-B489256B7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97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522B7-4B56-07BA-E924-F2EA38FA1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8A8E6-909C-4C48-85CF-90B4F19D2F82}" type="datetime1">
              <a:rPr lang="en-US"/>
              <a:pPr>
                <a:defRPr/>
              </a:pPr>
              <a:t>9/29/24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5C634-A1B3-03C2-13BA-F48FF08B8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IMAG/MSM Consortium Meeting - Teaming4BDT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E1354-6B3B-6ED9-BB82-68317C352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A1F3D-D390-D249-BB1B-7DE0277A13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57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9462605-BF4E-CCC9-581D-553C2148A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AF35E-80CD-2B4C-84DA-22C8019A1C48}" type="datetime1">
              <a:rPr lang="en-US"/>
              <a:pPr>
                <a:defRPr/>
              </a:pPr>
              <a:t>9/29/24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C390307-F227-EF9D-F460-E743800BD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2024 IMAG/MSM Consortium Meeting: Teaming4BDT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C443546-962C-1889-A79D-9D23EF7D5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10FB0-0067-DA42-9C9E-E2ABB3EF0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795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FCD4494-0CC7-2D37-5F71-34D832F3D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045F2-1415-0B46-8847-4EC032D4F406}" type="datetime1">
              <a:rPr lang="en-US"/>
              <a:pPr>
                <a:defRPr/>
              </a:pPr>
              <a:t>9/29/24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59BB395-E546-619A-FD31-C28F98E36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2024 IMAG/MSM Consortium Meeting: Teaming4BDT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8D191FE-2EC8-F7D8-7880-626378B0A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655EA-BCCD-6242-90F7-8B86A5896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093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EED683B-B007-04A3-1B8A-8804BF176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316B7-9F00-584F-834B-504537759483}" type="datetime1">
              <a:rPr lang="en-US"/>
              <a:pPr>
                <a:defRPr/>
              </a:pPr>
              <a:t>9/29/24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7F28B8D-937D-8D71-F7AB-D44CEEA14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2024 IMAG/MSM Consortium Meeting: Teaming4BDT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EDAA683-9F7D-E2F3-3A4A-D2802B07F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2990B-4F46-E943-AEA5-522F3F72F4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724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75BC236-74E6-FB8F-487F-8AF703562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A6A52-D415-034F-9E8F-9178CACF73FC}" type="datetime1">
              <a:rPr lang="en-US"/>
              <a:pPr>
                <a:defRPr/>
              </a:pPr>
              <a:t>9/29/24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7EA9F2C-DB66-CB5C-3144-6E6BAFB37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2024 IMAG/MSM Consortium Meeting: Teaming4BDT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0D3788B-FBE5-3086-719E-E30F47ADF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05A02-ADD1-C845-9D93-01881AF352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2525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6A6647A-3555-CF04-D2A6-1C64FCD89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AF8BB-0DBB-354C-921B-07709DF7B2C0}" type="datetime1">
              <a:rPr lang="en-US"/>
              <a:pPr>
                <a:defRPr/>
              </a:pPr>
              <a:t>9/29/24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AC81A7-264F-2777-CCCF-8187C655A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2024 IMAG/MSM Consortium Meeting: Teaming4BDT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2E15AC3-296E-1008-9F1E-A5D4FDE30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9BFA2-3826-764C-8288-11AF2C747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95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F8F31B4-EA6B-5609-AA4A-BED477FDB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64907-5E70-2342-A5DF-F824293AFA01}" type="datetime1">
              <a:rPr lang="en-US"/>
              <a:pPr>
                <a:defRPr/>
              </a:pPr>
              <a:t>9/29/24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2A784C7-56DB-4E85-9325-8F6AB6EFF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2024 IMAG/MSM Consortium Meeting: Teaming4BDT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595F153-D68C-0F5E-51B5-46A88563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1267F-4E6F-5D46-AA82-E98D22E967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1771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9144E-50B9-5957-5F66-D1BED73B3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636FE-9268-0141-83A3-5CFCF23C9C5A}" type="datetime1">
              <a:rPr lang="en-US"/>
              <a:pPr>
                <a:defRPr/>
              </a:pPr>
              <a:t>9/29/24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146A9-FF00-9A2C-1421-0D57C7ABB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2024 IMAG/MSM Consortium Meeting: Teaming4BDT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98CBE-AA57-AB36-C546-2BC937B61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D5175-5FAB-264A-98B6-FAE1356ABC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7175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0597B-2178-2973-4CA8-5D4F58C1B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D8035-9D6A-8C40-8DB6-253B91EFB313}" type="datetime1">
              <a:rPr lang="en-US"/>
              <a:pPr>
                <a:defRPr/>
              </a:pPr>
              <a:t>9/29/24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B5A85-C63E-0894-5342-78FA0C149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2024 IMAG/MSM Consortium Meeting: Teaming4BDT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59C01-578B-66C5-4306-D52E492B0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BAA0E-9340-EC4B-9BC8-8A16A0ED4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8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">
  <p:cSld name="Closing Slid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61" descr="A blurry blue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1"/>
          <p:cNvSpPr txBox="1">
            <a:spLocks noGrp="1"/>
          </p:cNvSpPr>
          <p:nvPr>
            <p:ph type="body" idx="1"/>
          </p:nvPr>
        </p:nvSpPr>
        <p:spPr>
          <a:xfrm>
            <a:off x="6416841" y="4235116"/>
            <a:ext cx="5371683" cy="2267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 sz="3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pic>
        <p:nvPicPr>
          <p:cNvPr id="46" name="Google Shape;46;p61" descr="A logo with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927892" cy="3084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61" descr="A white text on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1601" y="4885577"/>
            <a:ext cx="4571901" cy="9666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6453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AA8D8-58FE-A269-D7A4-5418275F7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7EBAB-D1D1-1B40-BFCC-A1996A940797}" type="datetime1">
              <a:rPr lang="en-US"/>
              <a:pPr>
                <a:defRPr/>
              </a:pPr>
              <a:t>9/29/24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85AB9-BB1C-A301-6549-142BE8920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IMAG/MSM Consortium Meeting - Teaming4BDT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62DB9-83B0-6CE0-6853-DDFA9FC6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A4550-1417-BF4D-9645-4C2D3F853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240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43FDAA4-49F4-C1BC-6F15-1E2B7C7F7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41CBA-266E-D345-9582-CC92D60D72DD}" type="datetime1">
              <a:rPr lang="en-US"/>
              <a:pPr>
                <a:defRPr/>
              </a:pPr>
              <a:t>9/29/24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217389A-E44E-74E5-116D-E1D6BC77A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IMAG/MSM Consortium Meeting - Teaming4BDT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F99D782-0F2F-4230-505B-E07A3AB47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A9803-7290-5C4C-9520-2AE3A7C9A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47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E1E02DC-522A-8DC7-663B-5DDB584F5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1EAB7-E577-714C-AE78-926B5420ED39}" type="datetime1">
              <a:rPr lang="en-US"/>
              <a:pPr>
                <a:defRPr/>
              </a:pPr>
              <a:t>9/29/24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769C314-6DB2-D92D-E9E3-1235E2664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IMAG/MSM Consortium Meeting - Teaming4BDT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903868B-4B85-06F9-84AA-8C413D36D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36904-01BC-AF43-AF53-C72D35FC8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49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95F46E5-D70A-C5F4-35A6-9D721EF32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F0712-56A8-E144-90EA-39AA94546422}" type="datetime1">
              <a:rPr lang="en-US"/>
              <a:pPr>
                <a:defRPr/>
              </a:pPr>
              <a:t>9/29/24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7606E4-A86E-0FC2-B8BB-D2950A826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IMAG/MSM Consortium Meeting - Teaming4BDT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80C0159-BC9E-86FD-C639-D6DC1EA6E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2FC1F-0E91-794D-8597-2F44F64DBC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81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E5981B2-149B-82A3-5231-A25E64037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99C69-DD82-5649-9F7D-B63146E2E4AB}" type="datetime1">
              <a:rPr lang="en-US"/>
              <a:pPr>
                <a:defRPr/>
              </a:pPr>
              <a:t>9/29/24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BE34F65-DF39-F167-6EDF-614E187BD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IMAG/MSM Consortium Meeting - Teaming4BDT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684EE2C-371C-91F8-E262-6133529BB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6B4AF-AB3E-4B42-95F8-FDB630BD6A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52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545CC80-C148-4DD2-8D70-F1011E2E6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1222C-E7CF-CC42-ADD7-B417D568A8DF}" type="datetime1">
              <a:rPr lang="en-US"/>
              <a:pPr>
                <a:defRPr/>
              </a:pPr>
              <a:t>9/29/24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2971CF6-5C64-D851-3437-70212164C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IMAG/MSM Consortium Meeting - Teaming4BDT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B276EA-4364-C683-2D74-83BE802D3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D3F32-7618-4146-8A7F-70107D76AE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06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58D8F3-68D9-89FD-3A0F-ED68D1800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8C669-2987-5943-BF8C-CA0A117131A6}" type="datetime1">
              <a:rPr lang="en-US"/>
              <a:pPr>
                <a:defRPr/>
              </a:pPr>
              <a:t>9/29/24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D16980C-305D-BDE5-CE85-CB0A8F807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IMAG/MSM Consortium Meeting - Teaming4BDT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B4EAE3-33D7-0468-2770-0124228AE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203F6-E261-0045-ADF4-9EC4792D5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64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D5F1912-5966-5210-CDBA-5380CA3C18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74924C5-8585-8086-D77F-4C9CEB93F3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896B3-A824-D3AD-0974-900227AB3A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D65CE36-D1E1-924B-BE29-F99C8FFCAA86}" type="datetime1">
              <a:rPr lang="en-US"/>
              <a:pPr>
                <a:defRPr/>
              </a:pPr>
              <a:t>9/29/24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FDB9E-E637-4FD2-E5F2-A74A6DAFB0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IMAG/MSM Consortium Meeting - Teaming4BDT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53886-54E9-016B-CEDB-966D44A4F9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C846FD-7C9F-8E47-9362-57D6D0DA6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3" r:id="rId12"/>
    <p:sldLayoutId id="2147483684" r:id="rId13"/>
    <p:sldLayoutId id="2147483685" r:id="rId14"/>
    <p:sldLayoutId id="2147483686" r:id="rId15"/>
    <p:sldLayoutId id="2147483687" r:id="rId16"/>
  </p:sldLayoutIdLst>
  <p:hf sldNum="0"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0AC0F831-C2DD-DA06-6117-0507427660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5139D68-9ABB-0C82-5FB3-A933E9B71F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0B318-C22A-3C0C-D015-97113420E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76C09D-F70B-D44C-A86E-B0DA3C539D72}" type="datetime1">
              <a:rPr lang="en-US"/>
              <a:pPr>
                <a:defRPr/>
              </a:pPr>
              <a:t>9/29/24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0D4AF-F950-D8E6-D0CE-EDCBB3EBE9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2024 IMAG/MSM Consortium Meeting: Teaming4BDT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163E4-4C2A-BB96-BE20-A8A9DC8A96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2A45F7-0C19-6A49-8842-264BAE3244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8" r:id="rId12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 descr="&quot;&quot;">
            <a:extLst>
              <a:ext uri="{FF2B5EF4-FFF2-40B4-BE49-F238E27FC236}">
                <a16:creationId xmlns:a16="http://schemas.microsoft.com/office/drawing/2014/main" id="{C47A791C-A32D-CA7E-63CE-3412069FB7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89ABF66E-71EA-486C-8D64-DC1E2B87B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9" b="-2"/>
          <a:stretch>
            <a:fillRect/>
          </a:stretch>
        </p:blipFill>
        <p:spPr bwMode="auto">
          <a:xfrm>
            <a:off x="2522538" y="0"/>
            <a:ext cx="96694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034">
            <a:extLst>
              <a:ext uri="{FF2B5EF4-FFF2-40B4-BE49-F238E27FC236}">
                <a16:creationId xmlns:a16="http://schemas.microsoft.com/office/drawing/2014/main" id="{77D93B32-64A9-2A02-2B8B-473D29DE352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E29D9D-E4BA-CC5A-F170-59FA709422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366" y="722426"/>
            <a:ext cx="4786420" cy="4900608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3200" dirty="0"/>
              <a:t>What Does Team Science Have to Do with BMTs?</a:t>
            </a:r>
            <a:br>
              <a:rPr lang="en-US" sz="3200" dirty="0"/>
            </a:br>
            <a:br>
              <a:rPr lang="en-US" sz="3200" dirty="0"/>
            </a:br>
            <a:r>
              <a:rPr lang="en-US" sz="2000" b="1" dirty="0"/>
              <a:t>Addressing Gaps and Challenges to Successful BDT Implementation: </a:t>
            </a:r>
            <a:r>
              <a:rPr lang="en-US" sz="2000" i="1" dirty="0"/>
              <a:t>How to fill what is missing?</a:t>
            </a:r>
            <a:br>
              <a:rPr lang="en-US" sz="2000" i="1" dirty="0"/>
            </a:br>
            <a:br>
              <a:rPr lang="en-US" sz="2000" i="1" dirty="0"/>
            </a:br>
            <a:br>
              <a:rPr lang="en-US" sz="2000" i="1" dirty="0"/>
            </a:br>
            <a:r>
              <a:rPr lang="en-US" sz="2000" b="1" i="1" dirty="0"/>
              <a:t>L. Michelle Bennett</a:t>
            </a:r>
            <a:br>
              <a:rPr lang="en-US" sz="2000" b="1" i="1" dirty="0"/>
            </a:br>
            <a:r>
              <a:rPr lang="en-US" sz="2000" i="1" dirty="0" err="1"/>
              <a:t>L.M.Bennett</a:t>
            </a:r>
            <a:r>
              <a:rPr lang="en-US" sz="2000" i="1" dirty="0"/>
              <a:t> Consulting, LLC</a:t>
            </a:r>
            <a:br>
              <a:rPr lang="en-US" sz="2000" dirty="0"/>
            </a:br>
            <a:r>
              <a:rPr lang="en-US" sz="2000" dirty="0"/>
              <a:t>September 30, 2024</a:t>
            </a:r>
            <a:br>
              <a:rPr lang="en-US" sz="2000" dirty="0"/>
            </a:br>
            <a:r>
              <a:rPr lang="en-US" sz="2000" dirty="0"/>
              <a:t>IMAG/MSM Teaming4BDT Meeting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endParaRPr lang="en-US" sz="2000" dirty="0"/>
          </a:p>
        </p:txBody>
      </p:sp>
      <p:pic>
        <p:nvPicPr>
          <p:cNvPr id="4104" name="Picture 4">
            <a:extLst>
              <a:ext uri="{FF2B5EF4-FFF2-40B4-BE49-F238E27FC236}">
                <a16:creationId xmlns:a16="http://schemas.microsoft.com/office/drawing/2014/main" id="{050FA9E4-E087-0BE1-0894-D7AE1E008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4100"/>
            <a:ext cx="12192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8"/>
          <p:cNvSpPr txBox="1">
            <a:spLocks noGrp="1"/>
          </p:cNvSpPr>
          <p:nvPr>
            <p:ph type="subTitle" idx="4294967295"/>
          </p:nvPr>
        </p:nvSpPr>
        <p:spPr>
          <a:xfrm>
            <a:off x="1281112" y="1798006"/>
            <a:ext cx="4814888" cy="403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sz="3200" dirty="0">
                <a:solidFill>
                  <a:srgbClr val="01218A"/>
                </a:solidFill>
                <a:latin typeface="Arial"/>
                <a:ea typeface="Arial"/>
                <a:cs typeface="Arial"/>
                <a:sym typeface="Arial"/>
              </a:rPr>
              <a:t>The greater the proportion of experts a team had, the more likely it was to disintegrate into nonproductive conflict or stalemate </a:t>
            </a:r>
            <a:endParaRPr sz="3200" dirty="0">
              <a:solidFill>
                <a:srgbClr val="01218A"/>
              </a:solidFill>
            </a:endParaRPr>
          </a:p>
        </p:txBody>
      </p:sp>
      <p:pic>
        <p:nvPicPr>
          <p:cNvPr id="495" name="Google Shape;495;p28" descr="A close-up of a person playing che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5085" t="2332" r="21226" b="12013"/>
          <a:stretch/>
        </p:blipFill>
        <p:spPr>
          <a:xfrm>
            <a:off x="6944496" y="-1"/>
            <a:ext cx="52475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28"/>
          <p:cNvSpPr/>
          <p:nvPr/>
        </p:nvSpPr>
        <p:spPr>
          <a:xfrm>
            <a:off x="294831" y="6236038"/>
            <a:ext cx="5457583" cy="496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rgbClr val="BC75F8"/>
                </a:solidFill>
                <a:latin typeface="Arial"/>
                <a:ea typeface="Arial"/>
                <a:cs typeface="Arial"/>
                <a:sym typeface="Arial"/>
              </a:rPr>
              <a:t>Gratton and Erickson, HBR, November 2007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rgbClr val="BC75F8"/>
                </a:solidFill>
                <a:latin typeface="Arial"/>
                <a:ea typeface="Arial"/>
                <a:cs typeface="Arial"/>
                <a:sym typeface="Arial"/>
              </a:rPr>
              <a:t>https://hbr.org/2007/11/eight-ways-to-build-collaborative-teams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 i="1">
              <a:solidFill>
                <a:srgbClr val="BC75F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28"/>
          <p:cNvSpPr txBox="1"/>
          <p:nvPr/>
        </p:nvSpPr>
        <p:spPr>
          <a:xfrm>
            <a:off x="9482603" y="6455495"/>
            <a:ext cx="270939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Photo by </a:t>
            </a:r>
            <a:r>
              <a:rPr lang="en-US" sz="12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Jeshoots</a:t>
            </a:r>
            <a:r>
              <a:rPr lang="en-US" sz="1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Com on </a:t>
            </a:r>
            <a:r>
              <a:rPr lang="en-US" sz="12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Unsplash</a:t>
            </a:r>
            <a:endParaRPr sz="12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EEB"/>
              </a:buClr>
              <a:buSzPts val="6000"/>
              <a:buFont typeface="Arial"/>
              <a:buNone/>
            </a:pPr>
            <a:r>
              <a:rPr lang="en-US" dirty="0"/>
              <a:t>The Four Pillars</a:t>
            </a:r>
            <a:endParaRPr dirty="0"/>
          </a:p>
        </p:txBody>
      </p:sp>
      <p:sp>
        <p:nvSpPr>
          <p:cNvPr id="346" name="Google Shape;346;p15"/>
          <p:cNvSpPr txBox="1"/>
          <p:nvPr/>
        </p:nvSpPr>
        <p:spPr>
          <a:xfrm>
            <a:off x="1337892" y="1884025"/>
            <a:ext cx="2941873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1218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Trust and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1218A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1218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Psychological Safety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1218A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47" name="Google Shape;347;p15"/>
          <p:cNvSpPr txBox="1"/>
          <p:nvPr/>
        </p:nvSpPr>
        <p:spPr>
          <a:xfrm>
            <a:off x="6422814" y="2099469"/>
            <a:ext cx="2941872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1218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Agreeing on Expectations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1218A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48" name="Google Shape;348;p15"/>
          <p:cNvSpPr txBox="1"/>
          <p:nvPr/>
        </p:nvSpPr>
        <p:spPr>
          <a:xfrm>
            <a:off x="3881601" y="2314912"/>
            <a:ext cx="293206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1218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Vision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1218A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 descr="A circle with a check mark in it&#10;&#10;Description automatically generated">
            <a:extLst>
              <a:ext uri="{FF2B5EF4-FFF2-40B4-BE49-F238E27FC236}">
                <a16:creationId xmlns:a16="http://schemas.microsoft.com/office/drawing/2014/main" id="{ECB5444B-277D-7751-70CD-EB5C5C189E4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5351" y="3510280"/>
            <a:ext cx="1606953" cy="1606953"/>
          </a:xfrm>
          <a:prstGeom prst="rect">
            <a:avLst/>
          </a:prstGeom>
        </p:spPr>
      </p:pic>
      <p:pic>
        <p:nvPicPr>
          <p:cNvPr id="5" name="Picture 4" descr="A blue eye with rays of light&#10;&#10;Description automatically generated">
            <a:extLst>
              <a:ext uri="{FF2B5EF4-FFF2-40B4-BE49-F238E27FC236}">
                <a16:creationId xmlns:a16="http://schemas.microsoft.com/office/drawing/2014/main" id="{1A619552-61B7-6818-8D97-D4502C4792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0593" y="3510279"/>
            <a:ext cx="1606953" cy="1606953"/>
          </a:xfrm>
          <a:prstGeom prst="rect">
            <a:avLst/>
          </a:prstGeom>
        </p:spPr>
      </p:pic>
      <p:pic>
        <p:nvPicPr>
          <p:cNvPr id="7" name="Picture 6" descr="A blue and white checklist&#10;&#10;Description automatically generated">
            <a:extLst>
              <a:ext uri="{FF2B5EF4-FFF2-40B4-BE49-F238E27FC236}">
                <a16:creationId xmlns:a16="http://schemas.microsoft.com/office/drawing/2014/main" id="{10135012-43E6-F8CD-FE60-85A5F42AE3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0273" y="3510279"/>
            <a:ext cx="1606953" cy="1606953"/>
          </a:xfrm>
          <a:prstGeom prst="rect">
            <a:avLst/>
          </a:prstGeom>
        </p:spPr>
      </p:pic>
      <p:sp>
        <p:nvSpPr>
          <p:cNvPr id="8" name="Google Shape;347;p15">
            <a:extLst>
              <a:ext uri="{FF2B5EF4-FFF2-40B4-BE49-F238E27FC236}">
                <a16:creationId xmlns:a16="http://schemas.microsoft.com/office/drawing/2014/main" id="{449406A9-FB35-AD89-2B34-54170101C942}"/>
              </a:ext>
            </a:extLst>
          </p:cNvPr>
          <p:cNvSpPr txBox="1"/>
          <p:nvPr/>
        </p:nvSpPr>
        <p:spPr>
          <a:xfrm>
            <a:off x="8972494" y="2102921"/>
            <a:ext cx="2941872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1218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Productive Conflict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1218A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" name="Picture 9" descr="A yellow and blue lightning bolt with a black background&#10;&#10;Description automatically generated">
            <a:extLst>
              <a:ext uri="{FF2B5EF4-FFF2-40B4-BE49-F238E27FC236}">
                <a16:creationId xmlns:a16="http://schemas.microsoft.com/office/drawing/2014/main" id="{C06C95F1-BB77-8E19-EEB3-8EF5FE6271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9953" y="3510279"/>
            <a:ext cx="1606953" cy="1606953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5E831C4-013D-1E94-362F-8D8FC6621CD9}"/>
              </a:ext>
            </a:extLst>
          </p:cNvPr>
          <p:cNvCxnSpPr/>
          <p:nvPr/>
        </p:nvCxnSpPr>
        <p:spPr>
          <a:xfrm>
            <a:off x="4080510" y="1748790"/>
            <a:ext cx="0" cy="387477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AC32B30-3FCC-6F49-B46E-84DB79C967B9}"/>
              </a:ext>
            </a:extLst>
          </p:cNvPr>
          <p:cNvCxnSpPr/>
          <p:nvPr/>
        </p:nvCxnSpPr>
        <p:spPr>
          <a:xfrm>
            <a:off x="6617970" y="1748790"/>
            <a:ext cx="0" cy="387477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8CACF6-92F7-207C-FC80-926C7A27D85D}"/>
              </a:ext>
            </a:extLst>
          </p:cNvPr>
          <p:cNvCxnSpPr/>
          <p:nvPr/>
        </p:nvCxnSpPr>
        <p:spPr>
          <a:xfrm>
            <a:off x="9166860" y="1748790"/>
            <a:ext cx="0" cy="387477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5431DC7-3AFC-2439-CA6F-1150338D1BEE}"/>
              </a:ext>
            </a:extLst>
          </p:cNvPr>
          <p:cNvCxnSpPr/>
          <p:nvPr/>
        </p:nvCxnSpPr>
        <p:spPr>
          <a:xfrm>
            <a:off x="1536956" y="1748790"/>
            <a:ext cx="0" cy="387477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6BE81FC-2C69-6F51-A7F3-86073BDC3485}"/>
              </a:ext>
            </a:extLst>
          </p:cNvPr>
          <p:cNvCxnSpPr/>
          <p:nvPr/>
        </p:nvCxnSpPr>
        <p:spPr>
          <a:xfrm>
            <a:off x="11702618" y="1748790"/>
            <a:ext cx="0" cy="387477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248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EEB"/>
              </a:buClr>
              <a:buSzPts val="5000"/>
              <a:buFont typeface="Arial"/>
              <a:buNone/>
            </a:pPr>
            <a:r>
              <a:rPr lang="en-US" sz="5000"/>
              <a:t>Tools for Setting Expectations</a:t>
            </a:r>
            <a:endParaRPr/>
          </a:p>
        </p:txBody>
      </p:sp>
      <p:sp>
        <p:nvSpPr>
          <p:cNvPr id="449" name="Google Shape;449;p24"/>
          <p:cNvSpPr txBox="1"/>
          <p:nvPr/>
        </p:nvSpPr>
        <p:spPr>
          <a:xfrm>
            <a:off x="2534419" y="6231285"/>
            <a:ext cx="712316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 dirty="0">
                <a:solidFill>
                  <a:srgbClr val="01218A"/>
                </a:solidFill>
              </a:rPr>
              <a:t>…</a:t>
            </a:r>
            <a:r>
              <a:rPr lang="en-US" sz="2800" i="1" dirty="0">
                <a:solidFill>
                  <a:srgbClr val="01218A"/>
                </a:solidFill>
                <a:latin typeface="Arial"/>
                <a:ea typeface="Arial"/>
                <a:cs typeface="Arial"/>
                <a:sym typeface="Arial"/>
              </a:rPr>
              <a:t>and creating a scaffold for building trust </a:t>
            </a:r>
            <a:endParaRPr lang="en-US" dirty="0">
              <a:solidFill>
                <a:srgbClr val="01218A"/>
              </a:solidFill>
            </a:endParaRPr>
          </a:p>
        </p:txBody>
      </p:sp>
      <p:grpSp>
        <p:nvGrpSpPr>
          <p:cNvPr id="450" name="Google Shape;450;p24"/>
          <p:cNvGrpSpPr/>
          <p:nvPr/>
        </p:nvGrpSpPr>
        <p:grpSpPr>
          <a:xfrm>
            <a:off x="635500" y="1807042"/>
            <a:ext cx="10920999" cy="4053055"/>
            <a:chOff x="3414" y="69874"/>
            <a:chExt cx="10920999" cy="4053055"/>
          </a:xfrm>
        </p:grpSpPr>
        <p:sp>
          <p:nvSpPr>
            <p:cNvPr id="451" name="Google Shape;451;p24"/>
            <p:cNvSpPr/>
            <p:nvPr/>
          </p:nvSpPr>
          <p:spPr>
            <a:xfrm>
              <a:off x="3414" y="69874"/>
              <a:ext cx="3329572" cy="912776"/>
            </a:xfrm>
            <a:prstGeom prst="rect">
              <a:avLst/>
            </a:prstGeom>
            <a:solidFill>
              <a:srgbClr val="01218A"/>
            </a:solidFill>
            <a:ln w="19050" cap="flat" cmpd="sng">
              <a:solidFill>
                <a:srgbClr val="0B274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4"/>
            <p:cNvSpPr txBox="1"/>
            <p:nvPr/>
          </p:nvSpPr>
          <p:spPr>
            <a:xfrm>
              <a:off x="3414" y="69874"/>
              <a:ext cx="3329572" cy="912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4900" tIns="105650" rIns="184900" bIns="105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Arial"/>
                <a:buNone/>
              </a:pPr>
              <a:r>
                <a:rPr lang="en-US" sz="2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“Welcome Letter”</a:t>
              </a:r>
              <a:endParaRPr/>
            </a:p>
          </p:txBody>
        </p:sp>
        <p:sp>
          <p:nvSpPr>
            <p:cNvPr id="453" name="Google Shape;453;p24"/>
            <p:cNvSpPr/>
            <p:nvPr/>
          </p:nvSpPr>
          <p:spPr>
            <a:xfrm>
              <a:off x="3414" y="982650"/>
              <a:ext cx="3329572" cy="3140279"/>
            </a:xfrm>
            <a:prstGeom prst="rect">
              <a:avLst/>
            </a:prstGeom>
            <a:solidFill>
              <a:srgbClr val="BC75F8">
                <a:alpha val="89803"/>
              </a:srgbClr>
            </a:solidFill>
            <a:ln w="19050" cap="flat" cmpd="sng">
              <a:solidFill>
                <a:srgbClr val="C9CACD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4"/>
            <p:cNvSpPr txBox="1"/>
            <p:nvPr/>
          </p:nvSpPr>
          <p:spPr>
            <a:xfrm>
              <a:off x="3414" y="982650"/>
              <a:ext cx="3329572" cy="314027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138675" tIns="138675" rIns="184900" bIns="208025" anchor="t" anchorCtr="0">
              <a:noAutofit/>
            </a:bodyPr>
            <a:lstStyle/>
            <a:p>
              <a:pPr marL="228600" marR="0" lvl="1" indent="-22860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Arial"/>
                <a:buChar char="•"/>
              </a:pPr>
              <a:r>
                <a:rPr lang="en-US" sz="2400" b="0" i="0" u="none" strike="noStrike" cap="none" dirty="0">
                  <a:solidFill>
                    <a:srgbClr val="01218A"/>
                  </a:solidFill>
                  <a:latin typeface="Arial"/>
                  <a:ea typeface="Arial"/>
                  <a:cs typeface="Arial"/>
                  <a:sym typeface="Arial"/>
                </a:rPr>
                <a:t>A scaffold for building deeper trust including what you can expect of me, what I expect of you, what to do if we disagree</a:t>
              </a:r>
              <a:endParaRPr sz="2400" dirty="0">
                <a:solidFill>
                  <a:srgbClr val="01218A"/>
                </a:solidFill>
              </a:endParaRPr>
            </a:p>
          </p:txBody>
        </p:sp>
        <p:sp>
          <p:nvSpPr>
            <p:cNvPr id="455" name="Google Shape;455;p24"/>
            <p:cNvSpPr/>
            <p:nvPr/>
          </p:nvSpPr>
          <p:spPr>
            <a:xfrm>
              <a:off x="3799128" y="69874"/>
              <a:ext cx="3329572" cy="912776"/>
            </a:xfrm>
            <a:prstGeom prst="rect">
              <a:avLst/>
            </a:prstGeom>
            <a:solidFill>
              <a:srgbClr val="01218A"/>
            </a:solidFill>
            <a:ln w="19050" cap="flat" cmpd="sng">
              <a:solidFill>
                <a:srgbClr val="0B274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4"/>
            <p:cNvSpPr txBox="1"/>
            <p:nvPr/>
          </p:nvSpPr>
          <p:spPr>
            <a:xfrm>
              <a:off x="3799128" y="69874"/>
              <a:ext cx="3329572" cy="912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4900" tIns="105650" rIns="184900" bIns="105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Arial"/>
                <a:buNone/>
              </a:pPr>
              <a:r>
                <a:rPr lang="en-US" sz="2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Institutional Agreements</a:t>
              </a:r>
              <a:endParaRPr/>
            </a:p>
          </p:txBody>
        </p:sp>
        <p:sp>
          <p:nvSpPr>
            <p:cNvPr id="457" name="Google Shape;457;p24"/>
            <p:cNvSpPr/>
            <p:nvPr/>
          </p:nvSpPr>
          <p:spPr>
            <a:xfrm>
              <a:off x="3799128" y="982650"/>
              <a:ext cx="3329572" cy="3140279"/>
            </a:xfrm>
            <a:prstGeom prst="rect">
              <a:avLst/>
            </a:prstGeom>
            <a:solidFill>
              <a:srgbClr val="BC75F8">
                <a:alpha val="89803"/>
              </a:srgbClr>
            </a:solidFill>
            <a:ln w="19050" cap="flat" cmpd="sng">
              <a:solidFill>
                <a:srgbClr val="C9CACD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4"/>
            <p:cNvSpPr txBox="1"/>
            <p:nvPr/>
          </p:nvSpPr>
          <p:spPr>
            <a:xfrm>
              <a:off x="3799128" y="982650"/>
              <a:ext cx="3329572" cy="314027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138675" tIns="138675" rIns="184900" bIns="208025" anchor="t" anchorCtr="0">
              <a:noAutofit/>
            </a:bodyPr>
            <a:lstStyle/>
            <a:p>
              <a:pPr marL="228600" marR="0" lvl="1" indent="-22860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Arial"/>
                <a:buChar char="•"/>
              </a:pPr>
              <a:r>
                <a:rPr lang="en-US" sz="2400" b="0" i="0" u="none" strike="noStrike" cap="none" dirty="0">
                  <a:solidFill>
                    <a:srgbClr val="01218A"/>
                  </a:solidFill>
                  <a:latin typeface="Arial"/>
                  <a:ea typeface="Arial"/>
                  <a:cs typeface="Arial"/>
                  <a:sym typeface="Arial"/>
                </a:rPr>
                <a:t>Language about team participation in an offer letter or pre-tenure agreement</a:t>
              </a:r>
              <a:endParaRPr sz="2400" dirty="0">
                <a:solidFill>
                  <a:srgbClr val="01218A"/>
                </a:solidFill>
              </a:endParaRPr>
            </a:p>
            <a:p>
              <a:pPr marL="228600" marR="0" lvl="1" indent="-228600" algn="l" rtl="0">
                <a:spcBef>
                  <a:spcPts val="39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Arial"/>
                <a:buChar char="•"/>
              </a:pPr>
              <a:r>
                <a:rPr lang="en-US" sz="2400" b="0" i="0" u="none" strike="noStrike" cap="none" dirty="0">
                  <a:solidFill>
                    <a:srgbClr val="01218A"/>
                  </a:solidFill>
                  <a:latin typeface="Arial"/>
                  <a:ea typeface="Arial"/>
                  <a:cs typeface="Arial"/>
                  <a:sym typeface="Arial"/>
                </a:rPr>
                <a:t>Joint appointment agreements  </a:t>
              </a:r>
              <a:endParaRPr sz="2400" dirty="0">
                <a:solidFill>
                  <a:srgbClr val="01218A"/>
                </a:solidFill>
              </a:endParaRPr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7594841" y="69874"/>
              <a:ext cx="3329572" cy="912776"/>
            </a:xfrm>
            <a:prstGeom prst="rect">
              <a:avLst/>
            </a:prstGeom>
            <a:solidFill>
              <a:srgbClr val="01218A"/>
            </a:solidFill>
            <a:ln w="19050" cap="flat" cmpd="sng">
              <a:solidFill>
                <a:srgbClr val="0B274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4"/>
            <p:cNvSpPr txBox="1"/>
            <p:nvPr/>
          </p:nvSpPr>
          <p:spPr>
            <a:xfrm>
              <a:off x="7594841" y="69874"/>
              <a:ext cx="3329572" cy="912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4900" tIns="105650" rIns="184900" bIns="105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Arial"/>
                <a:buNone/>
              </a:pPr>
              <a:r>
                <a:rPr lang="en-US" sz="26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Collaboration Agreement</a:t>
              </a:r>
              <a:endParaRPr dirty="0"/>
            </a:p>
          </p:txBody>
        </p:sp>
        <p:sp>
          <p:nvSpPr>
            <p:cNvPr id="461" name="Google Shape;461;p24"/>
            <p:cNvSpPr/>
            <p:nvPr/>
          </p:nvSpPr>
          <p:spPr>
            <a:xfrm>
              <a:off x="7594841" y="982650"/>
              <a:ext cx="3329572" cy="3140279"/>
            </a:xfrm>
            <a:prstGeom prst="rect">
              <a:avLst/>
            </a:prstGeom>
            <a:solidFill>
              <a:srgbClr val="BC75F8">
                <a:alpha val="89803"/>
              </a:srgbClr>
            </a:solidFill>
            <a:ln w="19050" cap="flat" cmpd="sng">
              <a:solidFill>
                <a:srgbClr val="C9CACD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4"/>
            <p:cNvSpPr txBox="1"/>
            <p:nvPr/>
          </p:nvSpPr>
          <p:spPr>
            <a:xfrm>
              <a:off x="7594841" y="982650"/>
              <a:ext cx="3329572" cy="314027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138675" tIns="138675" rIns="184900" bIns="208025" anchor="t" anchorCtr="0">
              <a:noAutofit/>
            </a:bodyPr>
            <a:lstStyle/>
            <a:p>
              <a:pPr marL="228600" marR="0" lvl="1" indent="-22860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Arial"/>
                <a:buChar char="•"/>
              </a:pPr>
              <a:r>
                <a:rPr lang="en-US" sz="2400" b="0" i="0" u="none" strike="noStrike" cap="none" dirty="0">
                  <a:solidFill>
                    <a:srgbClr val="01218A"/>
                  </a:solidFill>
                  <a:latin typeface="Arial"/>
                  <a:ea typeface="Arial"/>
                  <a:cs typeface="Arial"/>
                  <a:sym typeface="Arial"/>
                </a:rPr>
                <a:t>Jointly created agreement among collaborators: can be formal or informal in its creation</a:t>
              </a:r>
              <a:endParaRPr sz="2400" dirty="0">
                <a:solidFill>
                  <a:srgbClr val="01218A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AEB4F02-3292-E609-0306-5CF5C8FD56FA}"/>
              </a:ext>
            </a:extLst>
          </p:cNvPr>
          <p:cNvSpPr txBox="1"/>
          <p:nvPr/>
        </p:nvSpPr>
        <p:spPr>
          <a:xfrm>
            <a:off x="7777411" y="5352815"/>
            <a:ext cx="443121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b="1" dirty="0"/>
              <a:t>https://</a:t>
            </a:r>
            <a:r>
              <a:rPr lang="en-US" sz="1800" b="1" dirty="0" err="1"/>
              <a:t>zenodo.org</a:t>
            </a:r>
            <a:r>
              <a:rPr lang="en-US" sz="1800" b="1" dirty="0"/>
              <a:t>/records/6394789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2E5B68-E561-D92C-2D13-2F8549752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Why Set Expectations?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0DFFD3-F946-36E4-26F7-712CA53BC6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9154" y="1650633"/>
            <a:ext cx="9704950" cy="5207367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Done well ….</a:t>
            </a:r>
          </a:p>
          <a:p>
            <a:pPr>
              <a:lnSpc>
                <a:spcPct val="11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Leads to a culture of trust and psychological safety</a:t>
            </a:r>
          </a:p>
          <a:p>
            <a:pPr>
              <a:lnSpc>
                <a:spcPct val="11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Provides a set of norms and processes by which the team agrees to operate (science and relationship)</a:t>
            </a:r>
          </a:p>
          <a:p>
            <a:pPr>
              <a:lnSpc>
                <a:spcPct val="11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 platform for holding self- and others accountable</a:t>
            </a:r>
          </a:p>
          <a:p>
            <a:pPr>
              <a:lnSpc>
                <a:spcPct val="11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Increased scientific productivity, innovation, and impact</a:t>
            </a:r>
          </a:p>
          <a:p>
            <a:pPr>
              <a:lnSpc>
                <a:spcPct val="11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Builds and sustains successful team relationships</a:t>
            </a:r>
          </a:p>
        </p:txBody>
      </p:sp>
    </p:spTree>
    <p:extLst>
      <p:ext uri="{BB962C8B-B14F-4D97-AF65-F5344CB8AC3E}">
        <p14:creationId xmlns:p14="http://schemas.microsoft.com/office/powerpoint/2010/main" val="3101015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E6EF12D-2D11-AB58-0347-61ADD33D9224}"/>
              </a:ext>
            </a:extLst>
          </p:cNvPr>
          <p:cNvCxnSpPr>
            <a:cxnSpLocks/>
          </p:cNvCxnSpPr>
          <p:nvPr/>
        </p:nvCxnSpPr>
        <p:spPr>
          <a:xfrm flipH="1">
            <a:off x="4935130" y="2218044"/>
            <a:ext cx="658010" cy="569626"/>
          </a:xfrm>
          <a:prstGeom prst="line">
            <a:avLst/>
          </a:prstGeom>
          <a:ln w="57150">
            <a:solidFill>
              <a:srgbClr val="0121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8BBE0E4D-F455-FC2C-05C2-A5DE15384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357" y="28164"/>
            <a:ext cx="3669484" cy="1562097"/>
          </a:xfrm>
        </p:spPr>
        <p:txBody>
          <a:bodyPr/>
          <a:lstStyle/>
          <a:p>
            <a:r>
              <a:rPr lang="en-US" dirty="0"/>
              <a:t>Governance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F9323CD-F708-6371-4409-FB1E12E9B3FB}"/>
              </a:ext>
            </a:extLst>
          </p:cNvPr>
          <p:cNvGrpSpPr/>
          <p:nvPr/>
        </p:nvGrpSpPr>
        <p:grpSpPr>
          <a:xfrm>
            <a:off x="5522194" y="651535"/>
            <a:ext cx="1415560" cy="1420149"/>
            <a:chOff x="5010030" y="1323637"/>
            <a:chExt cx="1415560" cy="142014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82FCB92-9A75-AA7C-963F-761B0AE6AE50}"/>
                </a:ext>
              </a:extLst>
            </p:cNvPr>
            <p:cNvSpPr/>
            <p:nvPr/>
          </p:nvSpPr>
          <p:spPr>
            <a:xfrm>
              <a:off x="5010030" y="1323637"/>
              <a:ext cx="1415560" cy="1420149"/>
            </a:xfrm>
            <a:prstGeom prst="ellipse">
              <a:avLst/>
            </a:prstGeom>
            <a:solidFill>
              <a:srgbClr val="01218A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Graphic 6" descr="Users outline">
              <a:extLst>
                <a:ext uri="{FF2B5EF4-FFF2-40B4-BE49-F238E27FC236}">
                  <a16:creationId xmlns:a16="http://schemas.microsoft.com/office/drawing/2014/main" id="{09C1ECEA-890C-2A60-A9C0-D2BFFB2C8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065166" y="1397319"/>
              <a:ext cx="1305289" cy="1305289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618965C-219B-4D0A-A637-415AA3F1A549}"/>
              </a:ext>
            </a:extLst>
          </p:cNvPr>
          <p:cNvGrpSpPr/>
          <p:nvPr/>
        </p:nvGrpSpPr>
        <p:grpSpPr>
          <a:xfrm>
            <a:off x="3853078" y="2828848"/>
            <a:ext cx="1415560" cy="1420149"/>
            <a:chOff x="1872820" y="2296706"/>
            <a:chExt cx="1415560" cy="1420149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F208CD8-BE7C-6706-2C0E-63AA22B157D4}"/>
                </a:ext>
              </a:extLst>
            </p:cNvPr>
            <p:cNvSpPr/>
            <p:nvPr/>
          </p:nvSpPr>
          <p:spPr>
            <a:xfrm>
              <a:off x="1872820" y="2296706"/>
              <a:ext cx="1415560" cy="1420149"/>
            </a:xfrm>
            <a:prstGeom prst="ellipse">
              <a:avLst/>
            </a:prstGeom>
            <a:solidFill>
              <a:srgbClr val="8A52C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Graphic 15" descr="Users outline">
              <a:extLst>
                <a:ext uri="{FF2B5EF4-FFF2-40B4-BE49-F238E27FC236}">
                  <a16:creationId xmlns:a16="http://schemas.microsoft.com/office/drawing/2014/main" id="{9D092214-6709-5456-81D4-A93891B22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951590" y="2326504"/>
              <a:ext cx="1305289" cy="1305289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84104D-8BA4-613A-4E0E-17565701D85B}"/>
              </a:ext>
            </a:extLst>
          </p:cNvPr>
          <p:cNvGrpSpPr/>
          <p:nvPr/>
        </p:nvGrpSpPr>
        <p:grpSpPr>
          <a:xfrm>
            <a:off x="9015052" y="2828848"/>
            <a:ext cx="1415560" cy="1420149"/>
            <a:chOff x="1872820" y="2296706"/>
            <a:chExt cx="1415560" cy="1420149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964E430-8772-1251-A4E2-9D257D97CFD9}"/>
                </a:ext>
              </a:extLst>
            </p:cNvPr>
            <p:cNvSpPr/>
            <p:nvPr/>
          </p:nvSpPr>
          <p:spPr>
            <a:xfrm>
              <a:off x="1872820" y="2296706"/>
              <a:ext cx="1415560" cy="1420149"/>
            </a:xfrm>
            <a:prstGeom prst="ellipse">
              <a:avLst/>
            </a:prstGeom>
            <a:solidFill>
              <a:srgbClr val="8A52C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5" name="Graphic 24" descr="Users outline">
              <a:extLst>
                <a:ext uri="{FF2B5EF4-FFF2-40B4-BE49-F238E27FC236}">
                  <a16:creationId xmlns:a16="http://schemas.microsoft.com/office/drawing/2014/main" id="{480DE6AF-E399-7A2E-3C7C-F0965B372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951590" y="2326504"/>
              <a:ext cx="1305289" cy="1305289"/>
            </a:xfrm>
            <a:prstGeom prst="rect">
              <a:avLst/>
            </a:prstGeom>
          </p:spPr>
        </p:pic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DCF37CE-D210-B4EE-7643-B92E57CBB325}"/>
              </a:ext>
            </a:extLst>
          </p:cNvPr>
          <p:cNvCxnSpPr>
            <a:cxnSpLocks/>
          </p:cNvCxnSpPr>
          <p:nvPr/>
        </p:nvCxnSpPr>
        <p:spPr>
          <a:xfrm>
            <a:off x="6183049" y="2249719"/>
            <a:ext cx="0" cy="454966"/>
          </a:xfrm>
          <a:prstGeom prst="line">
            <a:avLst/>
          </a:prstGeom>
          <a:ln w="57150">
            <a:solidFill>
              <a:srgbClr val="0121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C5CFC3D-116F-301D-002D-00E8B62037EC}"/>
              </a:ext>
            </a:extLst>
          </p:cNvPr>
          <p:cNvCxnSpPr>
            <a:cxnSpLocks/>
          </p:cNvCxnSpPr>
          <p:nvPr/>
        </p:nvCxnSpPr>
        <p:spPr>
          <a:xfrm>
            <a:off x="6655568" y="2153259"/>
            <a:ext cx="808988" cy="605269"/>
          </a:xfrm>
          <a:prstGeom prst="line">
            <a:avLst/>
          </a:prstGeom>
          <a:ln w="57150">
            <a:solidFill>
              <a:srgbClr val="0121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EAEAEC2-553A-5313-D789-2BB8EAB41C01}"/>
              </a:ext>
            </a:extLst>
          </p:cNvPr>
          <p:cNvCxnSpPr>
            <a:cxnSpLocks/>
          </p:cNvCxnSpPr>
          <p:nvPr/>
        </p:nvCxnSpPr>
        <p:spPr>
          <a:xfrm>
            <a:off x="6992890" y="2021349"/>
            <a:ext cx="2283949" cy="683336"/>
          </a:xfrm>
          <a:prstGeom prst="line">
            <a:avLst/>
          </a:prstGeom>
          <a:ln w="57150">
            <a:solidFill>
              <a:srgbClr val="0121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2D4CA56-118E-8803-5D29-3FB3D707C852}"/>
              </a:ext>
            </a:extLst>
          </p:cNvPr>
          <p:cNvCxnSpPr>
            <a:cxnSpLocks/>
          </p:cNvCxnSpPr>
          <p:nvPr/>
        </p:nvCxnSpPr>
        <p:spPr>
          <a:xfrm flipH="1">
            <a:off x="3256965" y="2021349"/>
            <a:ext cx="2096834" cy="696782"/>
          </a:xfrm>
          <a:prstGeom prst="line">
            <a:avLst/>
          </a:prstGeom>
          <a:ln w="57150">
            <a:solidFill>
              <a:srgbClr val="0121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BF99A26-FAEC-5A3C-A73F-1FC9030AA5B5}"/>
              </a:ext>
            </a:extLst>
          </p:cNvPr>
          <p:cNvCxnSpPr>
            <a:cxnSpLocks/>
          </p:cNvCxnSpPr>
          <p:nvPr/>
        </p:nvCxnSpPr>
        <p:spPr>
          <a:xfrm>
            <a:off x="2863577" y="4357423"/>
            <a:ext cx="0" cy="770321"/>
          </a:xfrm>
          <a:prstGeom prst="line">
            <a:avLst/>
          </a:prstGeom>
          <a:ln w="57150">
            <a:solidFill>
              <a:srgbClr val="0121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A4B6FA73-8E58-70FE-8505-5721C5C4A651}"/>
              </a:ext>
            </a:extLst>
          </p:cNvPr>
          <p:cNvSpPr/>
          <p:nvPr/>
        </p:nvSpPr>
        <p:spPr>
          <a:xfrm>
            <a:off x="1989112" y="5372376"/>
            <a:ext cx="1595646" cy="112643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1218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1218A"/>
                </a:solidFill>
              </a:rPr>
              <a:t>Physical Asset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56D3F9BD-E90F-4C24-C96A-75FA0CDCD408}"/>
              </a:ext>
            </a:extLst>
          </p:cNvPr>
          <p:cNvSpPr/>
          <p:nvPr/>
        </p:nvSpPr>
        <p:spPr>
          <a:xfrm>
            <a:off x="3800070" y="5390874"/>
            <a:ext cx="1595647" cy="10866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1218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1218A"/>
                </a:solidFill>
              </a:rPr>
              <a:t>Virtual Asset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8887197-3A1B-19FA-71EE-8C87720FFD16}"/>
              </a:ext>
            </a:extLst>
          </p:cNvPr>
          <p:cNvCxnSpPr>
            <a:cxnSpLocks/>
          </p:cNvCxnSpPr>
          <p:nvPr/>
        </p:nvCxnSpPr>
        <p:spPr>
          <a:xfrm>
            <a:off x="4588471" y="4357423"/>
            <a:ext cx="0" cy="770321"/>
          </a:xfrm>
          <a:prstGeom prst="line">
            <a:avLst/>
          </a:prstGeom>
          <a:ln w="57150">
            <a:solidFill>
              <a:srgbClr val="0121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CC203F0E-F6EA-0EB4-C63E-D9996C56C47E}"/>
              </a:ext>
            </a:extLst>
          </p:cNvPr>
          <p:cNvSpPr/>
          <p:nvPr/>
        </p:nvSpPr>
        <p:spPr>
          <a:xfrm>
            <a:off x="5633558" y="5372376"/>
            <a:ext cx="1415560" cy="10866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1218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1218A"/>
                </a:solidFill>
              </a:rPr>
              <a:t>Etc</a:t>
            </a:r>
            <a:r>
              <a:rPr lang="en-US" sz="2800" dirty="0">
                <a:solidFill>
                  <a:srgbClr val="01218A"/>
                </a:solidFill>
              </a:rPr>
              <a:t>…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4D0BDAF2-6BF5-42BC-059F-562EB54CF310}"/>
              </a:ext>
            </a:extLst>
          </p:cNvPr>
          <p:cNvSpPr/>
          <p:nvPr/>
        </p:nvSpPr>
        <p:spPr>
          <a:xfrm>
            <a:off x="7388289" y="5372376"/>
            <a:ext cx="1390887" cy="10866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1218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1218A"/>
                </a:solidFill>
              </a:rPr>
              <a:t>Etc</a:t>
            </a:r>
            <a:r>
              <a:rPr lang="en-US" sz="2800" dirty="0">
                <a:solidFill>
                  <a:srgbClr val="01218A"/>
                </a:solidFill>
              </a:rPr>
              <a:t>…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E711EE65-3E7A-5934-5F3E-510DD5E68A50}"/>
              </a:ext>
            </a:extLst>
          </p:cNvPr>
          <p:cNvSpPr/>
          <p:nvPr/>
        </p:nvSpPr>
        <p:spPr>
          <a:xfrm>
            <a:off x="9091843" y="5412133"/>
            <a:ext cx="1415560" cy="10866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1218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1218A"/>
                </a:solidFill>
              </a:rPr>
              <a:t>Etc</a:t>
            </a:r>
            <a:r>
              <a:rPr lang="en-US" sz="2800" dirty="0">
                <a:solidFill>
                  <a:srgbClr val="01218A"/>
                </a:solidFill>
              </a:rPr>
              <a:t>…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41FEE51-16EF-2027-8BCB-63BA4C47077A}"/>
              </a:ext>
            </a:extLst>
          </p:cNvPr>
          <p:cNvCxnSpPr>
            <a:cxnSpLocks/>
          </p:cNvCxnSpPr>
          <p:nvPr/>
        </p:nvCxnSpPr>
        <p:spPr>
          <a:xfrm>
            <a:off x="6311720" y="4450189"/>
            <a:ext cx="0" cy="770321"/>
          </a:xfrm>
          <a:prstGeom prst="line">
            <a:avLst/>
          </a:prstGeom>
          <a:ln w="57150">
            <a:solidFill>
              <a:srgbClr val="0121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DD644FF-2253-01BB-51EA-7AE2C03B6B5B}"/>
              </a:ext>
            </a:extLst>
          </p:cNvPr>
          <p:cNvCxnSpPr>
            <a:cxnSpLocks/>
          </p:cNvCxnSpPr>
          <p:nvPr/>
        </p:nvCxnSpPr>
        <p:spPr>
          <a:xfrm flipH="1" flipV="1">
            <a:off x="3154017" y="4408567"/>
            <a:ext cx="1122786" cy="719177"/>
          </a:xfrm>
          <a:prstGeom prst="line">
            <a:avLst/>
          </a:prstGeom>
          <a:ln w="57150">
            <a:solidFill>
              <a:srgbClr val="01218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9C238DE-D388-1E90-8E94-F74478A9FF98}"/>
              </a:ext>
            </a:extLst>
          </p:cNvPr>
          <p:cNvCxnSpPr>
            <a:cxnSpLocks/>
          </p:cNvCxnSpPr>
          <p:nvPr/>
        </p:nvCxnSpPr>
        <p:spPr>
          <a:xfrm flipV="1">
            <a:off x="3175248" y="4359162"/>
            <a:ext cx="1052150" cy="768582"/>
          </a:xfrm>
          <a:prstGeom prst="line">
            <a:avLst/>
          </a:prstGeom>
          <a:ln w="57150">
            <a:solidFill>
              <a:srgbClr val="01218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 descr="User with solid fill">
            <a:extLst>
              <a:ext uri="{FF2B5EF4-FFF2-40B4-BE49-F238E27FC236}">
                <a16:creationId xmlns:a16="http://schemas.microsoft.com/office/drawing/2014/main" id="{25EAD1E4-B579-243A-9FF4-72AB1C9D3C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60232" y="2735595"/>
            <a:ext cx="1648270" cy="1648270"/>
          </a:xfrm>
          <a:prstGeom prst="rect">
            <a:avLst/>
          </a:prstGeom>
        </p:spPr>
      </p:pic>
      <p:pic>
        <p:nvPicPr>
          <p:cNvPr id="3" name="Graphic 2" descr="User with solid fill">
            <a:extLst>
              <a:ext uri="{FF2B5EF4-FFF2-40B4-BE49-F238E27FC236}">
                <a16:creationId xmlns:a16="http://schemas.microsoft.com/office/drawing/2014/main" id="{B7B71A18-D58E-7330-39C4-7AF7A57879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30906" y="2749187"/>
            <a:ext cx="1648270" cy="1648270"/>
          </a:xfrm>
          <a:prstGeom prst="rect">
            <a:avLst/>
          </a:prstGeom>
        </p:spPr>
      </p:pic>
      <p:pic>
        <p:nvPicPr>
          <p:cNvPr id="5" name="Graphic 4" descr="User with solid fill">
            <a:extLst>
              <a:ext uri="{FF2B5EF4-FFF2-40B4-BE49-F238E27FC236}">
                <a16:creationId xmlns:a16="http://schemas.microsoft.com/office/drawing/2014/main" id="{43861CA5-BC3E-73B7-A729-A81AF4D85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11792" y="2700015"/>
            <a:ext cx="1648270" cy="164827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B9776D7-B235-5CA3-2935-D031CFD46C94}"/>
              </a:ext>
            </a:extLst>
          </p:cNvPr>
          <p:cNvCxnSpPr>
            <a:cxnSpLocks/>
          </p:cNvCxnSpPr>
          <p:nvPr/>
        </p:nvCxnSpPr>
        <p:spPr>
          <a:xfrm flipH="1" flipV="1">
            <a:off x="4891588" y="4443406"/>
            <a:ext cx="2357110" cy="451635"/>
          </a:xfrm>
          <a:prstGeom prst="line">
            <a:avLst/>
          </a:prstGeom>
          <a:ln w="57150">
            <a:solidFill>
              <a:srgbClr val="01218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139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14" descr="Colorful strings being wound together"/>
          <p:cNvPicPr preferRelativeResize="0"/>
          <p:nvPr/>
        </p:nvPicPr>
        <p:blipFill rotWithShape="1">
          <a:blip r:embed="rId3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-1" b="-28108"/>
          <a:stretch/>
        </p:blipFill>
        <p:spPr>
          <a:xfrm>
            <a:off x="149629" y="1037610"/>
            <a:ext cx="12192001" cy="7541127"/>
          </a:xfrm>
          <a:custGeom>
            <a:avLst/>
            <a:gdLst/>
            <a:ahLst/>
            <a:cxnLst/>
            <a:rect l="l" t="t" r="r" b="b"/>
            <a:pathLst>
              <a:path w="12191999" h="5886533" extrusionOk="0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36" name="Google Shape;336;p14"/>
          <p:cNvSpPr txBox="1"/>
          <p:nvPr/>
        </p:nvSpPr>
        <p:spPr>
          <a:xfrm>
            <a:off x="149629" y="1636124"/>
            <a:ext cx="6932815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8A52CD"/>
                </a:solidFill>
              </a:rPr>
              <a:t>S</a:t>
            </a:r>
            <a:r>
              <a:rPr lang="en-US" sz="3200" dirty="0">
                <a:solidFill>
                  <a:srgbClr val="8A52CD"/>
                </a:solidFill>
                <a:latin typeface="Arial"/>
                <a:ea typeface="Arial"/>
                <a:cs typeface="Arial"/>
                <a:sym typeface="Arial"/>
              </a:rPr>
              <a:t>cience: Research Plan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8A52CD"/>
                </a:solidFill>
              </a:rPr>
              <a:t>R</a:t>
            </a:r>
            <a:r>
              <a:rPr lang="en-US" sz="3200" dirty="0">
                <a:solidFill>
                  <a:srgbClr val="8A52CD"/>
                </a:solidFill>
                <a:latin typeface="Arial"/>
                <a:ea typeface="Arial"/>
                <a:cs typeface="Arial"/>
                <a:sym typeface="Arial"/>
              </a:rPr>
              <a:t>elationships: Collaboration Plan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A52C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535EEB"/>
                </a:solidFill>
                <a:latin typeface="Arial"/>
                <a:ea typeface="Arial"/>
                <a:cs typeface="Arial"/>
                <a:sym typeface="Arial"/>
              </a:rPr>
              <a:t>Inextricably woven to strengthen </a:t>
            </a:r>
            <a:r>
              <a:rPr lang="en-US" sz="3200" dirty="0">
                <a:solidFill>
                  <a:srgbClr val="535EEB"/>
                </a:solidFill>
              </a:rPr>
              <a:t>e</a:t>
            </a:r>
            <a:r>
              <a:rPr lang="en-US" sz="3200" dirty="0">
                <a:solidFill>
                  <a:srgbClr val="535EEB"/>
                </a:solidFill>
                <a:latin typeface="Arial"/>
                <a:ea typeface="Arial"/>
                <a:cs typeface="Arial"/>
                <a:sym typeface="Arial"/>
              </a:rPr>
              <a:t>ach </a:t>
            </a:r>
            <a:r>
              <a:rPr lang="en-US" sz="3200" dirty="0">
                <a:solidFill>
                  <a:srgbClr val="535EEB"/>
                </a:solidFill>
              </a:rPr>
              <a:t>o</a:t>
            </a:r>
            <a:r>
              <a:rPr lang="en-US" sz="3200" dirty="0">
                <a:solidFill>
                  <a:srgbClr val="535EEB"/>
                </a:solidFill>
                <a:latin typeface="Arial"/>
                <a:ea typeface="Arial"/>
                <a:cs typeface="Arial"/>
                <a:sym typeface="Arial"/>
              </a:rPr>
              <a:t>ther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F72506-49A3-79EE-BD7D-9C26E9C5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03890"/>
            <a:ext cx="10515600" cy="3658585"/>
          </a:xfrm>
        </p:spPr>
        <p:txBody>
          <a:bodyPr/>
          <a:lstStyle/>
          <a:p>
            <a:pPr algn="ctr"/>
            <a:br>
              <a:rPr lang="en-US" sz="3600" dirty="0"/>
            </a:br>
            <a:r>
              <a:rPr lang="en-US" sz="4400" dirty="0"/>
              <a:t>The creation of something new is not accomplished by the intellect but by the play instinct acting from necessity. The creative mind plays with the subject it loves. </a:t>
            </a:r>
            <a:br>
              <a:rPr lang="en-US" sz="3600" dirty="0"/>
            </a:br>
            <a:r>
              <a:rPr lang="en-US" sz="3600" dirty="0"/>
              <a:t>- Carl Jung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CB02A93-CFC4-1325-2EAE-3BE465061A49}"/>
              </a:ext>
            </a:extLst>
          </p:cNvPr>
          <p:cNvSpPr/>
          <p:nvPr/>
        </p:nvSpPr>
        <p:spPr>
          <a:xfrm>
            <a:off x="0" y="0"/>
            <a:ext cx="12192000" cy="115093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gradFill flip="none" rotWithShape="1">
                <a:gsLst>
                  <a:gs pos="0">
                    <a:prstClr val="white">
                      <a:shade val="30000"/>
                      <a:satMod val="115000"/>
                    </a:prstClr>
                  </a:gs>
                  <a:gs pos="50000">
                    <a:prstClr val="white">
                      <a:shade val="67500"/>
                      <a:satMod val="115000"/>
                    </a:prstClr>
                  </a:gs>
                  <a:gs pos="100000">
                    <a:prstClr val="white">
                      <a:shade val="100000"/>
                      <a:satMod val="115000"/>
                    </a:prst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14339" name="Title 1">
            <a:extLst>
              <a:ext uri="{FF2B5EF4-FFF2-40B4-BE49-F238E27FC236}">
                <a16:creationId xmlns:a16="http://schemas.microsoft.com/office/drawing/2014/main" id="{FDE5157C-9681-4B55-BDCB-56FA48BBB2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10790238" cy="1325563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Questions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89A91-2E58-2862-4DFA-D7F5E544B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075" y="1830387"/>
            <a:ext cx="10515600" cy="4351338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highlight>
                <a:srgbClr val="FFFF00"/>
              </a:highlight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Contact me 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Email: </a:t>
            </a:r>
            <a:r>
              <a:rPr lang="en-US" dirty="0" err="1"/>
              <a:t>Michelle.LMBC@gmail.com</a:t>
            </a:r>
            <a:endParaRPr lang="en-US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Lab: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LinkedIn: </a:t>
            </a:r>
            <a:r>
              <a:rPr lang="en-US" dirty="0" err="1"/>
              <a:t>linkedin.com</a:t>
            </a:r>
            <a:r>
              <a:rPr lang="en-US" dirty="0"/>
              <a:t>/in/l-michelle-bennett-50855a10/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Telephone/text: 202-815-2746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Resources: </a:t>
            </a:r>
            <a:r>
              <a:rPr lang="en-US" dirty="0" err="1"/>
              <a:t>LMBennettConsulting.com</a:t>
            </a:r>
            <a:endParaRPr lang="en-US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14341" name="Footer Placeholder 3">
            <a:extLst>
              <a:ext uri="{FF2B5EF4-FFF2-40B4-BE49-F238E27FC236}">
                <a16:creationId xmlns:a16="http://schemas.microsoft.com/office/drawing/2014/main" id="{F6637776-4B96-0A27-1544-F0B70FF845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572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t>2024 IMAG/MSM Consortium Meeting: Teaming4BDT</a:t>
            </a:r>
          </a:p>
        </p:txBody>
      </p:sp>
      <p:sp>
        <p:nvSpPr>
          <p:cNvPr id="14342" name="Slide Number Placeholder 5">
            <a:extLst>
              <a:ext uri="{FF2B5EF4-FFF2-40B4-BE49-F238E27FC236}">
                <a16:creationId xmlns:a16="http://schemas.microsoft.com/office/drawing/2014/main" id="{35606AE7-F29E-2611-291A-C6B843A8A8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572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A835703-AB19-634D-A3DA-9E93B3677DBA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E1BC7175-25A8-168D-3833-1CC822AE8A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2413" y="193675"/>
            <a:ext cx="10515600" cy="1325563"/>
          </a:xfrm>
        </p:spPr>
        <p:txBody>
          <a:bodyPr/>
          <a:lstStyle/>
          <a:p>
            <a:r>
              <a:rPr lang="en-US" altLang="en-US"/>
              <a:t>NASEM Definition of a Digital Twin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B9AB61AA-1635-911F-88ED-7CC347EEFE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2413" y="1522413"/>
            <a:ext cx="4437062" cy="487838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“A digital twin is a set of virtual information constructs that mimics the structure, context, and behavior of a natural, engineered, or social system (or system-of-systems), is dynamically updated with data from its physical twin, has a predictive capability, and informs decisions that realize value. The bidirectional interaction between the virtual and the physical is central to the digital twin."</a:t>
            </a:r>
          </a:p>
        </p:txBody>
      </p:sp>
      <p:pic>
        <p:nvPicPr>
          <p:cNvPr id="7172" name="Picture 2" descr="The NASEM definition of a digital twin">
            <a:extLst>
              <a:ext uri="{FF2B5EF4-FFF2-40B4-BE49-F238E27FC236}">
                <a16:creationId xmlns:a16="http://schemas.microsoft.com/office/drawing/2014/main" id="{8285AA63-780B-3F64-D96B-F8E578816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1255713"/>
            <a:ext cx="7346950" cy="425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Footer Placeholder 3">
            <a:extLst>
              <a:ext uri="{FF2B5EF4-FFF2-40B4-BE49-F238E27FC236}">
                <a16:creationId xmlns:a16="http://schemas.microsoft.com/office/drawing/2014/main" id="{37347BC7-6C0E-BCD9-66CC-4DD35BADC2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767676"/>
                </a:solidFill>
              </a:rPr>
              <a:t>IMAG/MSM Consortium Meeting - Teaming4BDT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5DFAF1-A596-F019-0C4B-F9FD493801C4}"/>
              </a:ext>
            </a:extLst>
          </p:cNvPr>
          <p:cNvSpPr txBox="1"/>
          <p:nvPr/>
        </p:nvSpPr>
        <p:spPr>
          <a:xfrm>
            <a:off x="5510213" y="5292725"/>
            <a:ext cx="6096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3A3A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pc="-40" dirty="0">
                <a:solidFill>
                  <a:srgbClr val="3A3A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3A3A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</a:t>
            </a:r>
            <a:r>
              <a:rPr lang="en-US" spc="-40" dirty="0">
                <a:solidFill>
                  <a:srgbClr val="3A3A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3A3A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Twin</a:t>
            </a:r>
            <a:r>
              <a:rPr lang="en-US" spc="-13" dirty="0">
                <a:solidFill>
                  <a:srgbClr val="3A3A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3A3A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n-US" spc="-27" dirty="0">
                <a:solidFill>
                  <a:srgbClr val="3A3A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3A3A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</a:t>
            </a:r>
            <a:r>
              <a:rPr lang="en-US" spc="-7" dirty="0">
                <a:solidFill>
                  <a:srgbClr val="3A3A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3A3A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</a:t>
            </a:r>
            <a:r>
              <a:rPr lang="en-US" spc="-7" dirty="0">
                <a:solidFill>
                  <a:srgbClr val="3A3A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3A3A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Just</a:t>
            </a:r>
            <a:r>
              <a:rPr lang="en-US" spc="-33" dirty="0">
                <a:solidFill>
                  <a:srgbClr val="3A3A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3A3A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Simulation</a:t>
            </a:r>
            <a:r>
              <a:rPr lang="en-US" spc="-53" dirty="0">
                <a:solidFill>
                  <a:srgbClr val="3A3A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3A3A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pc="-13" dirty="0">
                <a:solidFill>
                  <a:srgbClr val="3A3A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Modeling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A100FD-04EB-814B-0BB4-700B50308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629" y="378377"/>
            <a:ext cx="9184330" cy="733719"/>
          </a:xfrm>
        </p:spPr>
        <p:txBody>
          <a:bodyPr/>
          <a:lstStyle/>
          <a:p>
            <a:r>
              <a:rPr lang="en-US" dirty="0"/>
              <a:t>BDT as a System of Systems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8CFB29-A58D-EF64-3C10-4DBC4FF61D7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18311" y="1577009"/>
            <a:ext cx="10380506" cy="464667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Multiple systems work together to create a comprehensive whole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Independent systems can be swapped out for improvements, upgrades, enhancement, maturing the BDT over time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Without all independent systems integrated, working in an interoperable fashion, and performing maximally, there can be no BDT</a:t>
            </a:r>
          </a:p>
          <a:p>
            <a:pPr>
              <a:lnSpc>
                <a:spcPct val="100000"/>
              </a:lnSpc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scientific team developing the BDT is no different….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It must work together to develop, mature, and sustain a BDT over time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Must work collaboratively, interact, and perform maximally.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If it does not, the promise of the BDT may elude achievement</a:t>
            </a:r>
          </a:p>
        </p:txBody>
      </p:sp>
    </p:spTree>
    <p:extLst>
      <p:ext uri="{BB962C8B-B14F-4D97-AF65-F5344CB8AC3E}">
        <p14:creationId xmlns:p14="http://schemas.microsoft.com/office/powerpoint/2010/main" val="1773810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57D54-842E-33DF-7B30-D30D012BE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BDT as a System of Systems</a:t>
            </a:r>
          </a:p>
        </p:txBody>
      </p:sp>
      <p:pic>
        <p:nvPicPr>
          <p:cNvPr id="4" name="object 5">
            <a:extLst>
              <a:ext uri="{FF2B5EF4-FFF2-40B4-BE49-F238E27FC236}">
                <a16:creationId xmlns:a16="http://schemas.microsoft.com/office/drawing/2014/main" id="{D2E864D5-B2B8-C5B5-5A04-ACE59852377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67000" y="1347536"/>
            <a:ext cx="8888823" cy="510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19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2A7F341-2D70-169D-F0F8-877EA65AF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388" y="557631"/>
            <a:ext cx="6705600" cy="1370922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The Complex Nature of Developing a BDT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C8CAB1-956D-59E9-9DCC-6B3002143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0331" y="2211185"/>
            <a:ext cx="5937912" cy="3674226"/>
          </a:xfrm>
        </p:spPr>
        <p:txBody>
          <a:bodyPr/>
          <a:lstStyle/>
          <a:p>
            <a:r>
              <a:rPr lang="en-US" dirty="0"/>
              <a:t>Is likely more than any one person can take on alone</a:t>
            </a:r>
          </a:p>
          <a:p>
            <a:r>
              <a:rPr lang="en-US" dirty="0"/>
              <a:t>Even if one could, outcomes will be more creative, innovative, and impactful if other highly intelligent individuals from diverse perspectives are involved</a:t>
            </a:r>
          </a:p>
        </p:txBody>
      </p:sp>
      <p:pic>
        <p:nvPicPr>
          <p:cNvPr id="15" name="Picture Placeholder 14" descr="A person with many arms and many tools&#10;&#10;Description automatically generated">
            <a:extLst>
              <a:ext uri="{FF2B5EF4-FFF2-40B4-BE49-F238E27FC236}">
                <a16:creationId xmlns:a16="http://schemas.microsoft.com/office/drawing/2014/main" id="{CEBA46C5-1A17-B8A7-2D83-5E7A5359F0A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5015" t="5577" r="19364" b="7636"/>
          <a:stretch/>
        </p:blipFill>
        <p:spPr>
          <a:xfrm>
            <a:off x="7049186" y="19563"/>
            <a:ext cx="5170516" cy="6838437"/>
          </a:xfrm>
        </p:spPr>
      </p:pic>
    </p:spTree>
    <p:extLst>
      <p:ext uri="{BB962C8B-B14F-4D97-AF65-F5344CB8AC3E}">
        <p14:creationId xmlns:p14="http://schemas.microsoft.com/office/powerpoint/2010/main" val="341995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37494-4F44-29C9-483C-8BC60D7D0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809" y="415382"/>
            <a:ext cx="9574591" cy="747730"/>
          </a:xfrm>
        </p:spPr>
        <p:txBody>
          <a:bodyPr anchor="ctr"/>
          <a:lstStyle/>
          <a:p>
            <a:r>
              <a:rPr lang="en-US" sz="4400" dirty="0"/>
              <a:t>BDTs Require Diverse Expertise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1F4FC62-DC8B-70A1-E69B-F8D7BF668D15}"/>
              </a:ext>
            </a:extLst>
          </p:cNvPr>
          <p:cNvGrpSpPr/>
          <p:nvPr/>
        </p:nvGrpSpPr>
        <p:grpSpPr>
          <a:xfrm>
            <a:off x="3266291" y="2748070"/>
            <a:ext cx="5057971" cy="2492454"/>
            <a:chOff x="3982162" y="2803091"/>
            <a:chExt cx="5057971" cy="249245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CF5C517-6137-F965-B807-CF017C86A9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10678" y="2856482"/>
              <a:ext cx="2692777" cy="524791"/>
            </a:xfrm>
            <a:prstGeom prst="line">
              <a:avLst/>
            </a:prstGeom>
            <a:ln w="57150">
              <a:solidFill>
                <a:srgbClr val="0121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5732DEB-86D9-CB56-808D-EB8ECF2F5D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10678" y="2803091"/>
              <a:ext cx="880736" cy="1826879"/>
            </a:xfrm>
            <a:prstGeom prst="line">
              <a:avLst/>
            </a:prstGeom>
            <a:ln w="57150">
              <a:solidFill>
                <a:srgbClr val="0121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20F636F-D442-A26B-9F15-15C59284D4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54183" y="3577773"/>
              <a:ext cx="49342" cy="1052197"/>
            </a:xfrm>
            <a:prstGeom prst="line">
              <a:avLst/>
            </a:prstGeom>
            <a:ln w="57150">
              <a:solidFill>
                <a:srgbClr val="0121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9C39609-CF67-7607-28F4-06B64C5B5F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24014" y="3327858"/>
              <a:ext cx="2600221" cy="1396846"/>
            </a:xfrm>
            <a:prstGeom prst="line">
              <a:avLst/>
            </a:prstGeom>
            <a:ln w="57150">
              <a:solidFill>
                <a:srgbClr val="0121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67F2A59-11A8-AF6F-D67C-2FBE1D34014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10678" y="5039409"/>
              <a:ext cx="702144" cy="256136"/>
            </a:xfrm>
            <a:prstGeom prst="line">
              <a:avLst/>
            </a:prstGeom>
            <a:ln w="57150">
              <a:solidFill>
                <a:srgbClr val="0121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D7E735B-73DB-10FF-04AA-F87C8B74F25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49260" y="2866353"/>
              <a:ext cx="615141" cy="137671"/>
            </a:xfrm>
            <a:prstGeom prst="line">
              <a:avLst/>
            </a:prstGeom>
            <a:ln w="57150">
              <a:solidFill>
                <a:srgbClr val="0121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C6971A3-0E2C-848A-D541-3B1747624B7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82162" y="3729742"/>
              <a:ext cx="4674669" cy="900228"/>
            </a:xfrm>
            <a:prstGeom prst="line">
              <a:avLst/>
            </a:prstGeom>
            <a:ln w="57150">
              <a:solidFill>
                <a:srgbClr val="0121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7631CA2-A18E-FB35-C425-F5BA409B0E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58232" y="3635008"/>
              <a:ext cx="981901" cy="1260262"/>
            </a:xfrm>
            <a:prstGeom prst="line">
              <a:avLst/>
            </a:prstGeom>
            <a:ln w="57150">
              <a:solidFill>
                <a:srgbClr val="0121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DD31C7F-D45D-F51C-5A56-7A6D5B0A4ECD}"/>
                </a:ext>
              </a:extLst>
            </p:cNvPr>
            <p:cNvCxnSpPr>
              <a:cxnSpLocks/>
            </p:cNvCxnSpPr>
            <p:nvPr/>
          </p:nvCxnSpPr>
          <p:spPr>
            <a:xfrm>
              <a:off x="5467456" y="2861282"/>
              <a:ext cx="249057" cy="1821263"/>
            </a:xfrm>
            <a:prstGeom prst="line">
              <a:avLst/>
            </a:prstGeom>
            <a:ln w="57150">
              <a:solidFill>
                <a:srgbClr val="0121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Graphic 34" descr="Users outline">
            <a:extLst>
              <a:ext uri="{FF2B5EF4-FFF2-40B4-BE49-F238E27FC236}">
                <a16:creationId xmlns:a16="http://schemas.microsoft.com/office/drawing/2014/main" id="{7CB7DB5E-0FDC-DA65-56AB-E96A2FD7E5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20492" y="2382383"/>
            <a:ext cx="1305289" cy="1305289"/>
          </a:xfrm>
          <a:prstGeom prst="rect">
            <a:avLst/>
          </a:prstGeom>
        </p:spPr>
      </p:pic>
      <p:grpSp>
        <p:nvGrpSpPr>
          <p:cNvPr id="10" name="Graphic 35" descr="Users outline">
            <a:extLst>
              <a:ext uri="{FF2B5EF4-FFF2-40B4-BE49-F238E27FC236}">
                <a16:creationId xmlns:a16="http://schemas.microsoft.com/office/drawing/2014/main" id="{EEFEE367-CE31-ADEF-60D3-2B179BBE38F6}"/>
              </a:ext>
            </a:extLst>
          </p:cNvPr>
          <p:cNvGrpSpPr/>
          <p:nvPr/>
        </p:nvGrpSpPr>
        <p:grpSpPr>
          <a:xfrm>
            <a:off x="4118304" y="1575038"/>
            <a:ext cx="1142035" cy="693366"/>
            <a:chOff x="4118304" y="1575038"/>
            <a:chExt cx="1142035" cy="693366"/>
          </a:xfrm>
          <a:solidFill>
            <a:schemeClr val="bg1"/>
          </a:solidFill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02D3F3CA-13A5-ECC8-5C7D-20E5AC390979}"/>
                </a:ext>
              </a:extLst>
            </p:cNvPr>
            <p:cNvSpPr/>
            <p:nvPr/>
          </p:nvSpPr>
          <p:spPr>
            <a:xfrm>
              <a:off x="4240566" y="1575038"/>
              <a:ext cx="244741" cy="244741"/>
            </a:xfrm>
            <a:custGeom>
              <a:avLst/>
              <a:gdLst>
                <a:gd name="connsiteX0" fmla="*/ 122371 w 244741"/>
                <a:gd name="connsiteY0" fmla="*/ 244742 h 244741"/>
                <a:gd name="connsiteX1" fmla="*/ 244742 w 244741"/>
                <a:gd name="connsiteY1" fmla="*/ 122371 h 244741"/>
                <a:gd name="connsiteX2" fmla="*/ 122371 w 244741"/>
                <a:gd name="connsiteY2" fmla="*/ 0 h 244741"/>
                <a:gd name="connsiteX3" fmla="*/ 0 w 244741"/>
                <a:gd name="connsiteY3" fmla="*/ 122371 h 244741"/>
                <a:gd name="connsiteX4" fmla="*/ 122371 w 244741"/>
                <a:gd name="connsiteY4" fmla="*/ 244742 h 244741"/>
                <a:gd name="connsiteX5" fmla="*/ 122371 w 244741"/>
                <a:gd name="connsiteY5" fmla="*/ 27126 h 244741"/>
                <a:gd name="connsiteX6" fmla="*/ 217548 w 244741"/>
                <a:gd name="connsiteY6" fmla="*/ 122303 h 244741"/>
                <a:gd name="connsiteX7" fmla="*/ 122371 w 244741"/>
                <a:gd name="connsiteY7" fmla="*/ 217480 h 244741"/>
                <a:gd name="connsiteX8" fmla="*/ 27194 w 244741"/>
                <a:gd name="connsiteY8" fmla="*/ 122303 h 244741"/>
                <a:gd name="connsiteX9" fmla="*/ 122371 w 244741"/>
                <a:gd name="connsiteY9" fmla="*/ 27126 h 24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4741" h="244741">
                  <a:moveTo>
                    <a:pt x="122371" y="244742"/>
                  </a:moveTo>
                  <a:cubicBezTo>
                    <a:pt x="189955" y="244742"/>
                    <a:pt x="244742" y="189955"/>
                    <a:pt x="244742" y="122371"/>
                  </a:cubicBezTo>
                  <a:cubicBezTo>
                    <a:pt x="244742" y="54787"/>
                    <a:pt x="189955" y="0"/>
                    <a:pt x="122371" y="0"/>
                  </a:cubicBezTo>
                  <a:cubicBezTo>
                    <a:pt x="54787" y="0"/>
                    <a:pt x="0" y="54787"/>
                    <a:pt x="0" y="122371"/>
                  </a:cubicBezTo>
                  <a:cubicBezTo>
                    <a:pt x="0" y="189955"/>
                    <a:pt x="54787" y="244742"/>
                    <a:pt x="122371" y="244742"/>
                  </a:cubicBezTo>
                  <a:close/>
                  <a:moveTo>
                    <a:pt x="122371" y="27126"/>
                  </a:moveTo>
                  <a:cubicBezTo>
                    <a:pt x="174936" y="27126"/>
                    <a:pt x="217548" y="69738"/>
                    <a:pt x="217548" y="122303"/>
                  </a:cubicBezTo>
                  <a:cubicBezTo>
                    <a:pt x="217548" y="174868"/>
                    <a:pt x="174936" y="217480"/>
                    <a:pt x="122371" y="217480"/>
                  </a:cubicBezTo>
                  <a:cubicBezTo>
                    <a:pt x="69806" y="217480"/>
                    <a:pt x="27194" y="174868"/>
                    <a:pt x="27194" y="122303"/>
                  </a:cubicBezTo>
                  <a:cubicBezTo>
                    <a:pt x="27261" y="69766"/>
                    <a:pt x="69834" y="27194"/>
                    <a:pt x="122371" y="27126"/>
                  </a:cubicBezTo>
                  <a:close/>
                </a:path>
              </a:pathLst>
            </a:custGeom>
            <a:solidFill>
              <a:schemeClr val="bg1"/>
            </a:solidFill>
            <a:ln w="13593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EAC3E9A2-9D16-23AF-6ABD-3C1352530754}"/>
                </a:ext>
              </a:extLst>
            </p:cNvPr>
            <p:cNvSpPr/>
            <p:nvPr/>
          </p:nvSpPr>
          <p:spPr>
            <a:xfrm>
              <a:off x="4893210" y="1575038"/>
              <a:ext cx="244741" cy="244741"/>
            </a:xfrm>
            <a:custGeom>
              <a:avLst/>
              <a:gdLst>
                <a:gd name="connsiteX0" fmla="*/ 122371 w 244741"/>
                <a:gd name="connsiteY0" fmla="*/ 244742 h 244741"/>
                <a:gd name="connsiteX1" fmla="*/ 244742 w 244741"/>
                <a:gd name="connsiteY1" fmla="*/ 122371 h 244741"/>
                <a:gd name="connsiteX2" fmla="*/ 122371 w 244741"/>
                <a:gd name="connsiteY2" fmla="*/ 0 h 244741"/>
                <a:gd name="connsiteX3" fmla="*/ 0 w 244741"/>
                <a:gd name="connsiteY3" fmla="*/ 122371 h 244741"/>
                <a:gd name="connsiteX4" fmla="*/ 122371 w 244741"/>
                <a:gd name="connsiteY4" fmla="*/ 244742 h 244741"/>
                <a:gd name="connsiteX5" fmla="*/ 122371 w 244741"/>
                <a:gd name="connsiteY5" fmla="*/ 27126 h 244741"/>
                <a:gd name="connsiteX6" fmla="*/ 217548 w 244741"/>
                <a:gd name="connsiteY6" fmla="*/ 122303 h 244741"/>
                <a:gd name="connsiteX7" fmla="*/ 122371 w 244741"/>
                <a:gd name="connsiteY7" fmla="*/ 217480 h 244741"/>
                <a:gd name="connsiteX8" fmla="*/ 27194 w 244741"/>
                <a:gd name="connsiteY8" fmla="*/ 122303 h 244741"/>
                <a:gd name="connsiteX9" fmla="*/ 122371 w 244741"/>
                <a:gd name="connsiteY9" fmla="*/ 27126 h 24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4741" h="244741">
                  <a:moveTo>
                    <a:pt x="122371" y="244742"/>
                  </a:moveTo>
                  <a:cubicBezTo>
                    <a:pt x="189955" y="244742"/>
                    <a:pt x="244742" y="189955"/>
                    <a:pt x="244742" y="122371"/>
                  </a:cubicBezTo>
                  <a:cubicBezTo>
                    <a:pt x="244742" y="54787"/>
                    <a:pt x="189955" y="0"/>
                    <a:pt x="122371" y="0"/>
                  </a:cubicBezTo>
                  <a:cubicBezTo>
                    <a:pt x="54787" y="0"/>
                    <a:pt x="0" y="54787"/>
                    <a:pt x="0" y="122371"/>
                  </a:cubicBezTo>
                  <a:cubicBezTo>
                    <a:pt x="0" y="189955"/>
                    <a:pt x="54787" y="244742"/>
                    <a:pt x="122371" y="244742"/>
                  </a:cubicBezTo>
                  <a:close/>
                  <a:moveTo>
                    <a:pt x="122371" y="27126"/>
                  </a:moveTo>
                  <a:cubicBezTo>
                    <a:pt x="174936" y="27126"/>
                    <a:pt x="217548" y="69738"/>
                    <a:pt x="217548" y="122303"/>
                  </a:cubicBezTo>
                  <a:cubicBezTo>
                    <a:pt x="217548" y="174868"/>
                    <a:pt x="174936" y="217480"/>
                    <a:pt x="122371" y="217480"/>
                  </a:cubicBezTo>
                  <a:cubicBezTo>
                    <a:pt x="69806" y="217480"/>
                    <a:pt x="27194" y="174868"/>
                    <a:pt x="27194" y="122303"/>
                  </a:cubicBezTo>
                  <a:cubicBezTo>
                    <a:pt x="27261" y="69766"/>
                    <a:pt x="69834" y="27194"/>
                    <a:pt x="122371" y="27126"/>
                  </a:cubicBezTo>
                  <a:close/>
                </a:path>
              </a:pathLst>
            </a:custGeom>
            <a:solidFill>
              <a:schemeClr val="bg1"/>
            </a:solidFill>
            <a:ln w="13593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695C1EBB-6E0E-D475-FB65-F38DB5544141}"/>
                </a:ext>
              </a:extLst>
            </p:cNvPr>
            <p:cNvSpPr/>
            <p:nvPr/>
          </p:nvSpPr>
          <p:spPr>
            <a:xfrm>
              <a:off x="4847675" y="1849489"/>
              <a:ext cx="412664" cy="231144"/>
            </a:xfrm>
            <a:custGeom>
              <a:avLst/>
              <a:gdLst>
                <a:gd name="connsiteX0" fmla="*/ 384095 w 412664"/>
                <a:gd name="connsiteY0" fmla="*/ 72049 h 231144"/>
                <a:gd name="connsiteX1" fmla="*/ 266524 w 412664"/>
                <a:gd name="connsiteY1" fmla="*/ 15881 h 231144"/>
                <a:gd name="connsiteX2" fmla="*/ 167906 w 412664"/>
                <a:gd name="connsiteY2" fmla="*/ 0 h 231144"/>
                <a:gd name="connsiteX3" fmla="*/ 69588 w 412664"/>
                <a:gd name="connsiteY3" fmla="*/ 15813 h 231144"/>
                <a:gd name="connsiteX4" fmla="*/ 4460 w 412664"/>
                <a:gd name="connsiteY4" fmla="*/ 40627 h 231144"/>
                <a:gd name="connsiteX5" fmla="*/ 0 w 412664"/>
                <a:gd name="connsiteY5" fmla="*/ 73803 h 231144"/>
                <a:gd name="connsiteX6" fmla="*/ 77202 w 412664"/>
                <a:gd name="connsiteY6" fmla="*/ 41905 h 231144"/>
                <a:gd name="connsiteX7" fmla="*/ 167906 w 412664"/>
                <a:gd name="connsiteY7" fmla="*/ 27194 h 231144"/>
                <a:gd name="connsiteX8" fmla="*/ 259603 w 412664"/>
                <a:gd name="connsiteY8" fmla="*/ 42150 h 231144"/>
                <a:gd name="connsiteX9" fmla="*/ 367180 w 412664"/>
                <a:gd name="connsiteY9" fmla="*/ 93342 h 231144"/>
                <a:gd name="connsiteX10" fmla="*/ 368350 w 412664"/>
                <a:gd name="connsiteY10" fmla="*/ 94212 h 231144"/>
                <a:gd name="connsiteX11" fmla="*/ 385455 w 412664"/>
                <a:gd name="connsiteY11" fmla="*/ 129169 h 231144"/>
                <a:gd name="connsiteX12" fmla="*/ 385455 w 412664"/>
                <a:gd name="connsiteY12" fmla="*/ 231145 h 231144"/>
                <a:gd name="connsiteX13" fmla="*/ 412648 w 412664"/>
                <a:gd name="connsiteY13" fmla="*/ 231145 h 231144"/>
                <a:gd name="connsiteX14" fmla="*/ 412648 w 412664"/>
                <a:gd name="connsiteY14" fmla="*/ 129169 h 231144"/>
                <a:gd name="connsiteX15" fmla="*/ 384095 w 412664"/>
                <a:gd name="connsiteY15" fmla="*/ 72049 h 231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2664" h="231144">
                  <a:moveTo>
                    <a:pt x="384095" y="72049"/>
                  </a:moveTo>
                  <a:cubicBezTo>
                    <a:pt x="349439" y="45024"/>
                    <a:pt x="309322" y="25858"/>
                    <a:pt x="266524" y="15881"/>
                  </a:cubicBezTo>
                  <a:cubicBezTo>
                    <a:pt x="234484" y="6313"/>
                    <a:pt x="201330" y="974"/>
                    <a:pt x="167906" y="0"/>
                  </a:cubicBezTo>
                  <a:cubicBezTo>
                    <a:pt x="134503" y="34"/>
                    <a:pt x="101318" y="5372"/>
                    <a:pt x="69588" y="15813"/>
                  </a:cubicBezTo>
                  <a:cubicBezTo>
                    <a:pt x="47028" y="21653"/>
                    <a:pt x="25187" y="29975"/>
                    <a:pt x="4460" y="40627"/>
                  </a:cubicBezTo>
                  <a:cubicBezTo>
                    <a:pt x="4127" y="51810"/>
                    <a:pt x="2632" y="62929"/>
                    <a:pt x="0" y="73803"/>
                  </a:cubicBezTo>
                  <a:cubicBezTo>
                    <a:pt x="24179" y="59741"/>
                    <a:pt x="50149" y="49012"/>
                    <a:pt x="77202" y="41905"/>
                  </a:cubicBezTo>
                  <a:cubicBezTo>
                    <a:pt x="106480" y="32286"/>
                    <a:pt x="137088" y="27321"/>
                    <a:pt x="167906" y="27194"/>
                  </a:cubicBezTo>
                  <a:cubicBezTo>
                    <a:pt x="198990" y="28196"/>
                    <a:pt x="229812" y="33222"/>
                    <a:pt x="259603" y="42150"/>
                  </a:cubicBezTo>
                  <a:cubicBezTo>
                    <a:pt x="298770" y="51155"/>
                    <a:pt x="335488" y="68628"/>
                    <a:pt x="367180" y="93342"/>
                  </a:cubicBezTo>
                  <a:lnTo>
                    <a:pt x="368350" y="94212"/>
                  </a:lnTo>
                  <a:cubicBezTo>
                    <a:pt x="379533" y="102275"/>
                    <a:pt x="385951" y="115392"/>
                    <a:pt x="385455" y="129169"/>
                  </a:cubicBezTo>
                  <a:lnTo>
                    <a:pt x="385455" y="231145"/>
                  </a:lnTo>
                  <a:lnTo>
                    <a:pt x="412648" y="231145"/>
                  </a:lnTo>
                  <a:lnTo>
                    <a:pt x="412648" y="129169"/>
                  </a:lnTo>
                  <a:cubicBezTo>
                    <a:pt x="413144" y="106582"/>
                    <a:pt x="402459" y="85207"/>
                    <a:pt x="384095" y="72049"/>
                  </a:cubicBezTo>
                  <a:close/>
                </a:path>
              </a:pathLst>
            </a:custGeom>
            <a:solidFill>
              <a:schemeClr val="bg1"/>
            </a:solidFill>
            <a:ln w="13593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B7DAE1C0-8540-5590-7B23-03FA6770FE68}"/>
                </a:ext>
              </a:extLst>
            </p:cNvPr>
            <p:cNvSpPr/>
            <p:nvPr/>
          </p:nvSpPr>
          <p:spPr>
            <a:xfrm>
              <a:off x="4118304" y="1849489"/>
              <a:ext cx="411968" cy="231144"/>
            </a:xfrm>
            <a:custGeom>
              <a:avLst/>
              <a:gdLst>
                <a:gd name="connsiteX0" fmla="*/ 411968 w 411968"/>
                <a:gd name="connsiteY0" fmla="*/ 71696 h 231144"/>
                <a:gd name="connsiteX1" fmla="*/ 407889 w 411968"/>
                <a:gd name="connsiteY1" fmla="*/ 38955 h 231144"/>
                <a:gd name="connsiteX2" fmla="*/ 343223 w 411968"/>
                <a:gd name="connsiteY2" fmla="*/ 15840 h 231144"/>
                <a:gd name="connsiteX3" fmla="*/ 244633 w 411968"/>
                <a:gd name="connsiteY3" fmla="*/ 0 h 231144"/>
                <a:gd name="connsiteX4" fmla="*/ 146315 w 411968"/>
                <a:gd name="connsiteY4" fmla="*/ 15813 h 231144"/>
                <a:gd name="connsiteX5" fmla="*/ 27928 w 411968"/>
                <a:gd name="connsiteY5" fmla="*/ 72498 h 231144"/>
                <a:gd name="connsiteX6" fmla="*/ 0 w 411968"/>
                <a:gd name="connsiteY6" fmla="*/ 129169 h 231144"/>
                <a:gd name="connsiteX7" fmla="*/ 0 w 411968"/>
                <a:gd name="connsiteY7" fmla="*/ 231145 h 231144"/>
                <a:gd name="connsiteX8" fmla="*/ 27194 w 411968"/>
                <a:gd name="connsiteY8" fmla="*/ 231145 h 231144"/>
                <a:gd name="connsiteX9" fmla="*/ 27194 w 411968"/>
                <a:gd name="connsiteY9" fmla="*/ 129169 h 231144"/>
                <a:gd name="connsiteX10" fmla="*/ 44434 w 411968"/>
                <a:gd name="connsiteY10" fmla="*/ 94117 h 231144"/>
                <a:gd name="connsiteX11" fmla="*/ 153983 w 411968"/>
                <a:gd name="connsiteY11" fmla="*/ 41905 h 231144"/>
                <a:gd name="connsiteX12" fmla="*/ 244633 w 411968"/>
                <a:gd name="connsiteY12" fmla="*/ 27194 h 231144"/>
                <a:gd name="connsiteX13" fmla="*/ 336329 w 411968"/>
                <a:gd name="connsiteY13" fmla="*/ 42150 h 231144"/>
                <a:gd name="connsiteX14" fmla="*/ 411968 w 411968"/>
                <a:gd name="connsiteY14" fmla="*/ 71696 h 231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1968" h="231144">
                  <a:moveTo>
                    <a:pt x="411968" y="71696"/>
                  </a:moveTo>
                  <a:cubicBezTo>
                    <a:pt x="409494" y="60950"/>
                    <a:pt x="408126" y="49979"/>
                    <a:pt x="407889" y="38955"/>
                  </a:cubicBezTo>
                  <a:cubicBezTo>
                    <a:pt x="387141" y="29158"/>
                    <a:pt x="365481" y="21416"/>
                    <a:pt x="343223" y="15840"/>
                  </a:cubicBezTo>
                  <a:cubicBezTo>
                    <a:pt x="311190" y="6289"/>
                    <a:pt x="278046" y="963"/>
                    <a:pt x="244633" y="0"/>
                  </a:cubicBezTo>
                  <a:cubicBezTo>
                    <a:pt x="211230" y="34"/>
                    <a:pt x="178044" y="5372"/>
                    <a:pt x="146315" y="15813"/>
                  </a:cubicBezTo>
                  <a:cubicBezTo>
                    <a:pt x="103758" y="27417"/>
                    <a:pt x="63649" y="46621"/>
                    <a:pt x="27928" y="72498"/>
                  </a:cubicBezTo>
                  <a:cubicBezTo>
                    <a:pt x="10337" y="86038"/>
                    <a:pt x="21" y="106971"/>
                    <a:pt x="0" y="129169"/>
                  </a:cubicBezTo>
                  <a:lnTo>
                    <a:pt x="0" y="231145"/>
                  </a:lnTo>
                  <a:lnTo>
                    <a:pt x="27194" y="231145"/>
                  </a:lnTo>
                  <a:lnTo>
                    <a:pt x="27194" y="129169"/>
                  </a:lnTo>
                  <a:cubicBezTo>
                    <a:pt x="27219" y="115450"/>
                    <a:pt x="33583" y="102511"/>
                    <a:pt x="44434" y="94117"/>
                  </a:cubicBezTo>
                  <a:cubicBezTo>
                    <a:pt x="77521" y="70279"/>
                    <a:pt x="114629" y="52592"/>
                    <a:pt x="153983" y="41905"/>
                  </a:cubicBezTo>
                  <a:cubicBezTo>
                    <a:pt x="183245" y="32291"/>
                    <a:pt x="213834" y="27327"/>
                    <a:pt x="244633" y="27194"/>
                  </a:cubicBezTo>
                  <a:cubicBezTo>
                    <a:pt x="275716" y="28196"/>
                    <a:pt x="306539" y="33224"/>
                    <a:pt x="336329" y="42150"/>
                  </a:cubicBezTo>
                  <a:cubicBezTo>
                    <a:pt x="362734" y="48622"/>
                    <a:pt x="388167" y="58557"/>
                    <a:pt x="411968" y="71696"/>
                  </a:cubicBezTo>
                  <a:close/>
                </a:path>
              </a:pathLst>
            </a:custGeom>
            <a:solidFill>
              <a:schemeClr val="bg1"/>
            </a:solidFill>
            <a:ln w="13593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260B9C8C-0C49-42FB-339A-1893BEC756B6}"/>
                </a:ext>
              </a:extLst>
            </p:cNvPr>
            <p:cNvSpPr/>
            <p:nvPr/>
          </p:nvSpPr>
          <p:spPr>
            <a:xfrm>
              <a:off x="4444517" y="2037260"/>
              <a:ext cx="489499" cy="231144"/>
            </a:xfrm>
            <a:custGeom>
              <a:avLst/>
              <a:gdLst>
                <a:gd name="connsiteX0" fmla="*/ 460930 w 489499"/>
                <a:gd name="connsiteY0" fmla="*/ 72063 h 231144"/>
                <a:gd name="connsiteX1" fmla="*/ 343359 w 489499"/>
                <a:gd name="connsiteY1" fmla="*/ 15895 h 231144"/>
                <a:gd name="connsiteX2" fmla="*/ 244742 w 489499"/>
                <a:gd name="connsiteY2" fmla="*/ 0 h 231144"/>
                <a:gd name="connsiteX3" fmla="*/ 146451 w 489499"/>
                <a:gd name="connsiteY3" fmla="*/ 15813 h 231144"/>
                <a:gd name="connsiteX4" fmla="*/ 28064 w 489499"/>
                <a:gd name="connsiteY4" fmla="*/ 72498 h 231144"/>
                <a:gd name="connsiteX5" fmla="*/ 0 w 489499"/>
                <a:gd name="connsiteY5" fmla="*/ 129169 h 231144"/>
                <a:gd name="connsiteX6" fmla="*/ 0 w 489499"/>
                <a:gd name="connsiteY6" fmla="*/ 231145 h 231144"/>
                <a:gd name="connsiteX7" fmla="*/ 27194 w 489499"/>
                <a:gd name="connsiteY7" fmla="*/ 231145 h 231144"/>
                <a:gd name="connsiteX8" fmla="*/ 27194 w 489499"/>
                <a:gd name="connsiteY8" fmla="*/ 129169 h 231144"/>
                <a:gd name="connsiteX9" fmla="*/ 44448 w 489499"/>
                <a:gd name="connsiteY9" fmla="*/ 94117 h 231144"/>
                <a:gd name="connsiteX10" fmla="*/ 153983 w 489499"/>
                <a:gd name="connsiteY10" fmla="*/ 41905 h 231144"/>
                <a:gd name="connsiteX11" fmla="*/ 244742 w 489499"/>
                <a:gd name="connsiteY11" fmla="*/ 27194 h 231144"/>
                <a:gd name="connsiteX12" fmla="*/ 336452 w 489499"/>
                <a:gd name="connsiteY12" fmla="*/ 42150 h 231144"/>
                <a:gd name="connsiteX13" fmla="*/ 444016 w 489499"/>
                <a:gd name="connsiteY13" fmla="*/ 93328 h 231144"/>
                <a:gd name="connsiteX14" fmla="*/ 445185 w 489499"/>
                <a:gd name="connsiteY14" fmla="*/ 94198 h 231144"/>
                <a:gd name="connsiteX15" fmla="*/ 462290 w 489499"/>
                <a:gd name="connsiteY15" fmla="*/ 129169 h 231144"/>
                <a:gd name="connsiteX16" fmla="*/ 462290 w 489499"/>
                <a:gd name="connsiteY16" fmla="*/ 231145 h 231144"/>
                <a:gd name="connsiteX17" fmla="*/ 489483 w 489499"/>
                <a:gd name="connsiteY17" fmla="*/ 231145 h 231144"/>
                <a:gd name="connsiteX18" fmla="*/ 489483 w 489499"/>
                <a:gd name="connsiteY18" fmla="*/ 129169 h 231144"/>
                <a:gd name="connsiteX19" fmla="*/ 460930 w 489499"/>
                <a:gd name="connsiteY19" fmla="*/ 72063 h 231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9499" h="231144">
                  <a:moveTo>
                    <a:pt x="460930" y="72063"/>
                  </a:moveTo>
                  <a:cubicBezTo>
                    <a:pt x="426277" y="45034"/>
                    <a:pt x="386159" y="25868"/>
                    <a:pt x="343359" y="15895"/>
                  </a:cubicBezTo>
                  <a:cubicBezTo>
                    <a:pt x="311318" y="6328"/>
                    <a:pt x="278165" y="986"/>
                    <a:pt x="244742" y="0"/>
                  </a:cubicBezTo>
                  <a:cubicBezTo>
                    <a:pt x="211348" y="33"/>
                    <a:pt x="178171" y="5371"/>
                    <a:pt x="146451" y="15813"/>
                  </a:cubicBezTo>
                  <a:cubicBezTo>
                    <a:pt x="103890" y="27408"/>
                    <a:pt x="63781" y="46612"/>
                    <a:pt x="28064" y="72498"/>
                  </a:cubicBezTo>
                  <a:cubicBezTo>
                    <a:pt x="10416" y="86006"/>
                    <a:pt x="48" y="106945"/>
                    <a:pt x="0" y="129169"/>
                  </a:cubicBezTo>
                  <a:lnTo>
                    <a:pt x="0" y="231145"/>
                  </a:lnTo>
                  <a:lnTo>
                    <a:pt x="27194" y="231145"/>
                  </a:lnTo>
                  <a:lnTo>
                    <a:pt x="27194" y="129169"/>
                  </a:lnTo>
                  <a:cubicBezTo>
                    <a:pt x="27218" y="115446"/>
                    <a:pt x="33588" y="102506"/>
                    <a:pt x="44448" y="94117"/>
                  </a:cubicBezTo>
                  <a:cubicBezTo>
                    <a:pt x="77526" y="70273"/>
                    <a:pt x="114632" y="52587"/>
                    <a:pt x="153983" y="41905"/>
                  </a:cubicBezTo>
                  <a:cubicBezTo>
                    <a:pt x="183279" y="32280"/>
                    <a:pt x="213906" y="27316"/>
                    <a:pt x="244742" y="27194"/>
                  </a:cubicBezTo>
                  <a:cubicBezTo>
                    <a:pt x="275831" y="28190"/>
                    <a:pt x="306657" y="33217"/>
                    <a:pt x="336452" y="42150"/>
                  </a:cubicBezTo>
                  <a:cubicBezTo>
                    <a:pt x="375616" y="51143"/>
                    <a:pt x="412333" y="68612"/>
                    <a:pt x="444016" y="93328"/>
                  </a:cubicBezTo>
                  <a:lnTo>
                    <a:pt x="445185" y="94198"/>
                  </a:lnTo>
                  <a:cubicBezTo>
                    <a:pt x="456371" y="102267"/>
                    <a:pt x="462787" y="115388"/>
                    <a:pt x="462290" y="129169"/>
                  </a:cubicBezTo>
                  <a:lnTo>
                    <a:pt x="462290" y="231145"/>
                  </a:lnTo>
                  <a:lnTo>
                    <a:pt x="489483" y="231145"/>
                  </a:lnTo>
                  <a:lnTo>
                    <a:pt x="489483" y="129169"/>
                  </a:lnTo>
                  <a:cubicBezTo>
                    <a:pt x="489976" y="106588"/>
                    <a:pt x="479291" y="85218"/>
                    <a:pt x="460930" y="72063"/>
                  </a:cubicBezTo>
                  <a:close/>
                </a:path>
              </a:pathLst>
            </a:custGeom>
            <a:solidFill>
              <a:schemeClr val="bg1"/>
            </a:solidFill>
            <a:ln w="13593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4495F136-4EDC-6D2F-A200-4BD4D9C108FC}"/>
                </a:ext>
              </a:extLst>
            </p:cNvPr>
            <p:cNvSpPr/>
            <p:nvPr/>
          </p:nvSpPr>
          <p:spPr>
            <a:xfrm>
              <a:off x="4566888" y="1762809"/>
              <a:ext cx="244741" cy="244741"/>
            </a:xfrm>
            <a:custGeom>
              <a:avLst/>
              <a:gdLst>
                <a:gd name="connsiteX0" fmla="*/ 122371 w 244741"/>
                <a:gd name="connsiteY0" fmla="*/ 244742 h 244741"/>
                <a:gd name="connsiteX1" fmla="*/ 244742 w 244741"/>
                <a:gd name="connsiteY1" fmla="*/ 122371 h 244741"/>
                <a:gd name="connsiteX2" fmla="*/ 122371 w 244741"/>
                <a:gd name="connsiteY2" fmla="*/ 0 h 244741"/>
                <a:gd name="connsiteX3" fmla="*/ 0 w 244741"/>
                <a:gd name="connsiteY3" fmla="*/ 122371 h 244741"/>
                <a:gd name="connsiteX4" fmla="*/ 122371 w 244741"/>
                <a:gd name="connsiteY4" fmla="*/ 244742 h 244741"/>
                <a:gd name="connsiteX5" fmla="*/ 122371 w 244741"/>
                <a:gd name="connsiteY5" fmla="*/ 27194 h 244741"/>
                <a:gd name="connsiteX6" fmla="*/ 217548 w 244741"/>
                <a:gd name="connsiteY6" fmla="*/ 122371 h 244741"/>
                <a:gd name="connsiteX7" fmla="*/ 122371 w 244741"/>
                <a:gd name="connsiteY7" fmla="*/ 217548 h 244741"/>
                <a:gd name="connsiteX8" fmla="*/ 27194 w 244741"/>
                <a:gd name="connsiteY8" fmla="*/ 122371 h 244741"/>
                <a:gd name="connsiteX9" fmla="*/ 122371 w 244741"/>
                <a:gd name="connsiteY9" fmla="*/ 27126 h 24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4741" h="244741">
                  <a:moveTo>
                    <a:pt x="122371" y="244742"/>
                  </a:moveTo>
                  <a:cubicBezTo>
                    <a:pt x="189955" y="244742"/>
                    <a:pt x="244742" y="189955"/>
                    <a:pt x="244742" y="122371"/>
                  </a:cubicBezTo>
                  <a:cubicBezTo>
                    <a:pt x="244742" y="54787"/>
                    <a:pt x="189955" y="0"/>
                    <a:pt x="122371" y="0"/>
                  </a:cubicBezTo>
                  <a:cubicBezTo>
                    <a:pt x="54787" y="0"/>
                    <a:pt x="0" y="54787"/>
                    <a:pt x="0" y="122371"/>
                  </a:cubicBezTo>
                  <a:cubicBezTo>
                    <a:pt x="0" y="189955"/>
                    <a:pt x="54787" y="244742"/>
                    <a:pt x="122371" y="244742"/>
                  </a:cubicBezTo>
                  <a:close/>
                  <a:moveTo>
                    <a:pt x="122371" y="27194"/>
                  </a:moveTo>
                  <a:cubicBezTo>
                    <a:pt x="174936" y="27194"/>
                    <a:pt x="217548" y="69806"/>
                    <a:pt x="217548" y="122371"/>
                  </a:cubicBezTo>
                  <a:cubicBezTo>
                    <a:pt x="217548" y="174936"/>
                    <a:pt x="174936" y="217548"/>
                    <a:pt x="122371" y="217548"/>
                  </a:cubicBezTo>
                  <a:cubicBezTo>
                    <a:pt x="69806" y="217548"/>
                    <a:pt x="27194" y="174936"/>
                    <a:pt x="27194" y="122371"/>
                  </a:cubicBezTo>
                  <a:cubicBezTo>
                    <a:pt x="27232" y="69810"/>
                    <a:pt x="69810" y="27200"/>
                    <a:pt x="122371" y="27126"/>
                  </a:cubicBezTo>
                  <a:close/>
                </a:path>
              </a:pathLst>
            </a:custGeom>
            <a:solidFill>
              <a:schemeClr val="bg1"/>
            </a:solidFill>
            <a:ln w="13593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" name="Graphic 36" descr="Users outline">
            <a:extLst>
              <a:ext uri="{FF2B5EF4-FFF2-40B4-BE49-F238E27FC236}">
                <a16:creationId xmlns:a16="http://schemas.microsoft.com/office/drawing/2014/main" id="{E601F389-862D-A50E-D3E6-79E4CA3ECAF7}"/>
              </a:ext>
            </a:extLst>
          </p:cNvPr>
          <p:cNvGrpSpPr/>
          <p:nvPr/>
        </p:nvGrpSpPr>
        <p:grpSpPr>
          <a:xfrm>
            <a:off x="2033279" y="2625700"/>
            <a:ext cx="1142035" cy="693366"/>
            <a:chOff x="2033279" y="2625700"/>
            <a:chExt cx="1142035" cy="693366"/>
          </a:xfrm>
          <a:solidFill>
            <a:schemeClr val="bg1"/>
          </a:solidFill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97662508-A384-C22A-E81C-B5098699A09F}"/>
                </a:ext>
              </a:extLst>
            </p:cNvPr>
            <p:cNvSpPr/>
            <p:nvPr/>
          </p:nvSpPr>
          <p:spPr>
            <a:xfrm>
              <a:off x="2155541" y="2625700"/>
              <a:ext cx="244741" cy="244741"/>
            </a:xfrm>
            <a:custGeom>
              <a:avLst/>
              <a:gdLst>
                <a:gd name="connsiteX0" fmla="*/ 122371 w 244741"/>
                <a:gd name="connsiteY0" fmla="*/ 244742 h 244741"/>
                <a:gd name="connsiteX1" fmla="*/ 244742 w 244741"/>
                <a:gd name="connsiteY1" fmla="*/ 122371 h 244741"/>
                <a:gd name="connsiteX2" fmla="*/ 122371 w 244741"/>
                <a:gd name="connsiteY2" fmla="*/ 0 h 244741"/>
                <a:gd name="connsiteX3" fmla="*/ 0 w 244741"/>
                <a:gd name="connsiteY3" fmla="*/ 122371 h 244741"/>
                <a:gd name="connsiteX4" fmla="*/ 122371 w 244741"/>
                <a:gd name="connsiteY4" fmla="*/ 244742 h 244741"/>
                <a:gd name="connsiteX5" fmla="*/ 122371 w 244741"/>
                <a:gd name="connsiteY5" fmla="*/ 27126 h 244741"/>
                <a:gd name="connsiteX6" fmla="*/ 217548 w 244741"/>
                <a:gd name="connsiteY6" fmla="*/ 122303 h 244741"/>
                <a:gd name="connsiteX7" fmla="*/ 122371 w 244741"/>
                <a:gd name="connsiteY7" fmla="*/ 217480 h 244741"/>
                <a:gd name="connsiteX8" fmla="*/ 27194 w 244741"/>
                <a:gd name="connsiteY8" fmla="*/ 122303 h 244741"/>
                <a:gd name="connsiteX9" fmla="*/ 122371 w 244741"/>
                <a:gd name="connsiteY9" fmla="*/ 27126 h 24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4741" h="244741">
                  <a:moveTo>
                    <a:pt x="122371" y="244742"/>
                  </a:moveTo>
                  <a:cubicBezTo>
                    <a:pt x="189955" y="244742"/>
                    <a:pt x="244742" y="189955"/>
                    <a:pt x="244742" y="122371"/>
                  </a:cubicBezTo>
                  <a:cubicBezTo>
                    <a:pt x="244742" y="54787"/>
                    <a:pt x="189955" y="0"/>
                    <a:pt x="122371" y="0"/>
                  </a:cubicBezTo>
                  <a:cubicBezTo>
                    <a:pt x="54787" y="0"/>
                    <a:pt x="0" y="54787"/>
                    <a:pt x="0" y="122371"/>
                  </a:cubicBezTo>
                  <a:cubicBezTo>
                    <a:pt x="0" y="189955"/>
                    <a:pt x="54787" y="244742"/>
                    <a:pt x="122371" y="244742"/>
                  </a:cubicBezTo>
                  <a:close/>
                  <a:moveTo>
                    <a:pt x="122371" y="27126"/>
                  </a:moveTo>
                  <a:cubicBezTo>
                    <a:pt x="174936" y="27126"/>
                    <a:pt x="217548" y="69738"/>
                    <a:pt x="217548" y="122303"/>
                  </a:cubicBezTo>
                  <a:cubicBezTo>
                    <a:pt x="217548" y="174868"/>
                    <a:pt x="174936" y="217480"/>
                    <a:pt x="122371" y="217480"/>
                  </a:cubicBezTo>
                  <a:cubicBezTo>
                    <a:pt x="69806" y="217480"/>
                    <a:pt x="27194" y="174868"/>
                    <a:pt x="27194" y="122303"/>
                  </a:cubicBezTo>
                  <a:cubicBezTo>
                    <a:pt x="27261" y="69766"/>
                    <a:pt x="69834" y="27194"/>
                    <a:pt x="122371" y="27126"/>
                  </a:cubicBezTo>
                  <a:close/>
                </a:path>
              </a:pathLst>
            </a:custGeom>
            <a:solidFill>
              <a:schemeClr val="bg1"/>
            </a:solidFill>
            <a:ln w="13593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94ABDA34-2EDF-A2D8-F483-75EE5859ECDA}"/>
                </a:ext>
              </a:extLst>
            </p:cNvPr>
            <p:cNvSpPr/>
            <p:nvPr/>
          </p:nvSpPr>
          <p:spPr>
            <a:xfrm>
              <a:off x="2808185" y="2625700"/>
              <a:ext cx="244741" cy="244741"/>
            </a:xfrm>
            <a:custGeom>
              <a:avLst/>
              <a:gdLst>
                <a:gd name="connsiteX0" fmla="*/ 122371 w 244741"/>
                <a:gd name="connsiteY0" fmla="*/ 244742 h 244741"/>
                <a:gd name="connsiteX1" fmla="*/ 244742 w 244741"/>
                <a:gd name="connsiteY1" fmla="*/ 122371 h 244741"/>
                <a:gd name="connsiteX2" fmla="*/ 122371 w 244741"/>
                <a:gd name="connsiteY2" fmla="*/ 0 h 244741"/>
                <a:gd name="connsiteX3" fmla="*/ 0 w 244741"/>
                <a:gd name="connsiteY3" fmla="*/ 122371 h 244741"/>
                <a:gd name="connsiteX4" fmla="*/ 122371 w 244741"/>
                <a:gd name="connsiteY4" fmla="*/ 244742 h 244741"/>
                <a:gd name="connsiteX5" fmla="*/ 122371 w 244741"/>
                <a:gd name="connsiteY5" fmla="*/ 27126 h 244741"/>
                <a:gd name="connsiteX6" fmla="*/ 217548 w 244741"/>
                <a:gd name="connsiteY6" fmla="*/ 122303 h 244741"/>
                <a:gd name="connsiteX7" fmla="*/ 122371 w 244741"/>
                <a:gd name="connsiteY7" fmla="*/ 217480 h 244741"/>
                <a:gd name="connsiteX8" fmla="*/ 27194 w 244741"/>
                <a:gd name="connsiteY8" fmla="*/ 122303 h 244741"/>
                <a:gd name="connsiteX9" fmla="*/ 122371 w 244741"/>
                <a:gd name="connsiteY9" fmla="*/ 27126 h 24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4741" h="244741">
                  <a:moveTo>
                    <a:pt x="122371" y="244742"/>
                  </a:moveTo>
                  <a:cubicBezTo>
                    <a:pt x="189955" y="244742"/>
                    <a:pt x="244742" y="189955"/>
                    <a:pt x="244742" y="122371"/>
                  </a:cubicBezTo>
                  <a:cubicBezTo>
                    <a:pt x="244742" y="54787"/>
                    <a:pt x="189955" y="0"/>
                    <a:pt x="122371" y="0"/>
                  </a:cubicBezTo>
                  <a:cubicBezTo>
                    <a:pt x="54787" y="0"/>
                    <a:pt x="0" y="54787"/>
                    <a:pt x="0" y="122371"/>
                  </a:cubicBezTo>
                  <a:cubicBezTo>
                    <a:pt x="0" y="189955"/>
                    <a:pt x="54787" y="244742"/>
                    <a:pt x="122371" y="244742"/>
                  </a:cubicBezTo>
                  <a:close/>
                  <a:moveTo>
                    <a:pt x="122371" y="27126"/>
                  </a:moveTo>
                  <a:cubicBezTo>
                    <a:pt x="174936" y="27126"/>
                    <a:pt x="217548" y="69738"/>
                    <a:pt x="217548" y="122303"/>
                  </a:cubicBezTo>
                  <a:cubicBezTo>
                    <a:pt x="217548" y="174868"/>
                    <a:pt x="174936" y="217480"/>
                    <a:pt x="122371" y="217480"/>
                  </a:cubicBezTo>
                  <a:cubicBezTo>
                    <a:pt x="69806" y="217480"/>
                    <a:pt x="27194" y="174868"/>
                    <a:pt x="27194" y="122303"/>
                  </a:cubicBezTo>
                  <a:cubicBezTo>
                    <a:pt x="27261" y="69766"/>
                    <a:pt x="69834" y="27194"/>
                    <a:pt x="122371" y="27126"/>
                  </a:cubicBezTo>
                  <a:close/>
                </a:path>
              </a:pathLst>
            </a:custGeom>
            <a:solidFill>
              <a:schemeClr val="bg1"/>
            </a:solidFill>
            <a:ln w="13593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30075190-F0EE-549C-B374-8E22E9C84E3A}"/>
                </a:ext>
              </a:extLst>
            </p:cNvPr>
            <p:cNvSpPr/>
            <p:nvPr/>
          </p:nvSpPr>
          <p:spPr>
            <a:xfrm>
              <a:off x="2762650" y="2900151"/>
              <a:ext cx="412664" cy="231144"/>
            </a:xfrm>
            <a:custGeom>
              <a:avLst/>
              <a:gdLst>
                <a:gd name="connsiteX0" fmla="*/ 384095 w 412664"/>
                <a:gd name="connsiteY0" fmla="*/ 72049 h 231144"/>
                <a:gd name="connsiteX1" fmla="*/ 266524 w 412664"/>
                <a:gd name="connsiteY1" fmla="*/ 15881 h 231144"/>
                <a:gd name="connsiteX2" fmla="*/ 167906 w 412664"/>
                <a:gd name="connsiteY2" fmla="*/ 0 h 231144"/>
                <a:gd name="connsiteX3" fmla="*/ 69588 w 412664"/>
                <a:gd name="connsiteY3" fmla="*/ 15813 h 231144"/>
                <a:gd name="connsiteX4" fmla="*/ 4460 w 412664"/>
                <a:gd name="connsiteY4" fmla="*/ 40627 h 231144"/>
                <a:gd name="connsiteX5" fmla="*/ 0 w 412664"/>
                <a:gd name="connsiteY5" fmla="*/ 73803 h 231144"/>
                <a:gd name="connsiteX6" fmla="*/ 77202 w 412664"/>
                <a:gd name="connsiteY6" fmla="*/ 41905 h 231144"/>
                <a:gd name="connsiteX7" fmla="*/ 167906 w 412664"/>
                <a:gd name="connsiteY7" fmla="*/ 27194 h 231144"/>
                <a:gd name="connsiteX8" fmla="*/ 259603 w 412664"/>
                <a:gd name="connsiteY8" fmla="*/ 42150 h 231144"/>
                <a:gd name="connsiteX9" fmla="*/ 367180 w 412664"/>
                <a:gd name="connsiteY9" fmla="*/ 93342 h 231144"/>
                <a:gd name="connsiteX10" fmla="*/ 368350 w 412664"/>
                <a:gd name="connsiteY10" fmla="*/ 94212 h 231144"/>
                <a:gd name="connsiteX11" fmla="*/ 385455 w 412664"/>
                <a:gd name="connsiteY11" fmla="*/ 129169 h 231144"/>
                <a:gd name="connsiteX12" fmla="*/ 385455 w 412664"/>
                <a:gd name="connsiteY12" fmla="*/ 231145 h 231144"/>
                <a:gd name="connsiteX13" fmla="*/ 412648 w 412664"/>
                <a:gd name="connsiteY13" fmla="*/ 231145 h 231144"/>
                <a:gd name="connsiteX14" fmla="*/ 412648 w 412664"/>
                <a:gd name="connsiteY14" fmla="*/ 129169 h 231144"/>
                <a:gd name="connsiteX15" fmla="*/ 384095 w 412664"/>
                <a:gd name="connsiteY15" fmla="*/ 72049 h 231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2664" h="231144">
                  <a:moveTo>
                    <a:pt x="384095" y="72049"/>
                  </a:moveTo>
                  <a:cubicBezTo>
                    <a:pt x="349439" y="45024"/>
                    <a:pt x="309322" y="25858"/>
                    <a:pt x="266524" y="15881"/>
                  </a:cubicBezTo>
                  <a:cubicBezTo>
                    <a:pt x="234484" y="6313"/>
                    <a:pt x="201330" y="974"/>
                    <a:pt x="167906" y="0"/>
                  </a:cubicBezTo>
                  <a:cubicBezTo>
                    <a:pt x="134503" y="34"/>
                    <a:pt x="101318" y="5372"/>
                    <a:pt x="69588" y="15813"/>
                  </a:cubicBezTo>
                  <a:cubicBezTo>
                    <a:pt x="47028" y="21653"/>
                    <a:pt x="25187" y="29975"/>
                    <a:pt x="4460" y="40627"/>
                  </a:cubicBezTo>
                  <a:cubicBezTo>
                    <a:pt x="4127" y="51810"/>
                    <a:pt x="2632" y="62929"/>
                    <a:pt x="0" y="73803"/>
                  </a:cubicBezTo>
                  <a:cubicBezTo>
                    <a:pt x="24179" y="59741"/>
                    <a:pt x="50149" y="49012"/>
                    <a:pt x="77202" y="41905"/>
                  </a:cubicBezTo>
                  <a:cubicBezTo>
                    <a:pt x="106480" y="32286"/>
                    <a:pt x="137088" y="27321"/>
                    <a:pt x="167906" y="27194"/>
                  </a:cubicBezTo>
                  <a:cubicBezTo>
                    <a:pt x="198990" y="28196"/>
                    <a:pt x="229812" y="33222"/>
                    <a:pt x="259603" y="42150"/>
                  </a:cubicBezTo>
                  <a:cubicBezTo>
                    <a:pt x="298770" y="51155"/>
                    <a:pt x="335488" y="68628"/>
                    <a:pt x="367180" y="93342"/>
                  </a:cubicBezTo>
                  <a:lnTo>
                    <a:pt x="368350" y="94212"/>
                  </a:lnTo>
                  <a:cubicBezTo>
                    <a:pt x="379533" y="102275"/>
                    <a:pt x="385951" y="115392"/>
                    <a:pt x="385455" y="129169"/>
                  </a:cubicBezTo>
                  <a:lnTo>
                    <a:pt x="385455" y="231145"/>
                  </a:lnTo>
                  <a:lnTo>
                    <a:pt x="412648" y="231145"/>
                  </a:lnTo>
                  <a:lnTo>
                    <a:pt x="412648" y="129169"/>
                  </a:lnTo>
                  <a:cubicBezTo>
                    <a:pt x="413144" y="106582"/>
                    <a:pt x="402459" y="85207"/>
                    <a:pt x="384095" y="72049"/>
                  </a:cubicBezTo>
                  <a:close/>
                </a:path>
              </a:pathLst>
            </a:custGeom>
            <a:solidFill>
              <a:schemeClr val="bg1"/>
            </a:solidFill>
            <a:ln w="13593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9738700-A891-C8D6-A9C4-4F5C806ED6AD}"/>
                </a:ext>
              </a:extLst>
            </p:cNvPr>
            <p:cNvSpPr/>
            <p:nvPr/>
          </p:nvSpPr>
          <p:spPr>
            <a:xfrm>
              <a:off x="2033279" y="2900151"/>
              <a:ext cx="411968" cy="231144"/>
            </a:xfrm>
            <a:custGeom>
              <a:avLst/>
              <a:gdLst>
                <a:gd name="connsiteX0" fmla="*/ 411968 w 411968"/>
                <a:gd name="connsiteY0" fmla="*/ 71696 h 231144"/>
                <a:gd name="connsiteX1" fmla="*/ 407889 w 411968"/>
                <a:gd name="connsiteY1" fmla="*/ 38955 h 231144"/>
                <a:gd name="connsiteX2" fmla="*/ 343223 w 411968"/>
                <a:gd name="connsiteY2" fmla="*/ 15840 h 231144"/>
                <a:gd name="connsiteX3" fmla="*/ 244633 w 411968"/>
                <a:gd name="connsiteY3" fmla="*/ 0 h 231144"/>
                <a:gd name="connsiteX4" fmla="*/ 146315 w 411968"/>
                <a:gd name="connsiteY4" fmla="*/ 15813 h 231144"/>
                <a:gd name="connsiteX5" fmla="*/ 27928 w 411968"/>
                <a:gd name="connsiteY5" fmla="*/ 72498 h 231144"/>
                <a:gd name="connsiteX6" fmla="*/ 0 w 411968"/>
                <a:gd name="connsiteY6" fmla="*/ 129169 h 231144"/>
                <a:gd name="connsiteX7" fmla="*/ 0 w 411968"/>
                <a:gd name="connsiteY7" fmla="*/ 231145 h 231144"/>
                <a:gd name="connsiteX8" fmla="*/ 27194 w 411968"/>
                <a:gd name="connsiteY8" fmla="*/ 231145 h 231144"/>
                <a:gd name="connsiteX9" fmla="*/ 27194 w 411968"/>
                <a:gd name="connsiteY9" fmla="*/ 129169 h 231144"/>
                <a:gd name="connsiteX10" fmla="*/ 44434 w 411968"/>
                <a:gd name="connsiteY10" fmla="*/ 94117 h 231144"/>
                <a:gd name="connsiteX11" fmla="*/ 153983 w 411968"/>
                <a:gd name="connsiteY11" fmla="*/ 41905 h 231144"/>
                <a:gd name="connsiteX12" fmla="*/ 244633 w 411968"/>
                <a:gd name="connsiteY12" fmla="*/ 27194 h 231144"/>
                <a:gd name="connsiteX13" fmla="*/ 336329 w 411968"/>
                <a:gd name="connsiteY13" fmla="*/ 42150 h 231144"/>
                <a:gd name="connsiteX14" fmla="*/ 411968 w 411968"/>
                <a:gd name="connsiteY14" fmla="*/ 71696 h 231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1968" h="231144">
                  <a:moveTo>
                    <a:pt x="411968" y="71696"/>
                  </a:moveTo>
                  <a:cubicBezTo>
                    <a:pt x="409494" y="60950"/>
                    <a:pt x="408126" y="49979"/>
                    <a:pt x="407889" y="38955"/>
                  </a:cubicBezTo>
                  <a:cubicBezTo>
                    <a:pt x="387141" y="29158"/>
                    <a:pt x="365481" y="21416"/>
                    <a:pt x="343223" y="15840"/>
                  </a:cubicBezTo>
                  <a:cubicBezTo>
                    <a:pt x="311190" y="6289"/>
                    <a:pt x="278046" y="963"/>
                    <a:pt x="244633" y="0"/>
                  </a:cubicBezTo>
                  <a:cubicBezTo>
                    <a:pt x="211230" y="34"/>
                    <a:pt x="178044" y="5372"/>
                    <a:pt x="146315" y="15813"/>
                  </a:cubicBezTo>
                  <a:cubicBezTo>
                    <a:pt x="103758" y="27417"/>
                    <a:pt x="63649" y="46621"/>
                    <a:pt x="27928" y="72498"/>
                  </a:cubicBezTo>
                  <a:cubicBezTo>
                    <a:pt x="10337" y="86038"/>
                    <a:pt x="21" y="106971"/>
                    <a:pt x="0" y="129169"/>
                  </a:cubicBezTo>
                  <a:lnTo>
                    <a:pt x="0" y="231145"/>
                  </a:lnTo>
                  <a:lnTo>
                    <a:pt x="27194" y="231145"/>
                  </a:lnTo>
                  <a:lnTo>
                    <a:pt x="27194" y="129169"/>
                  </a:lnTo>
                  <a:cubicBezTo>
                    <a:pt x="27219" y="115450"/>
                    <a:pt x="33583" y="102511"/>
                    <a:pt x="44434" y="94117"/>
                  </a:cubicBezTo>
                  <a:cubicBezTo>
                    <a:pt x="77521" y="70279"/>
                    <a:pt x="114629" y="52592"/>
                    <a:pt x="153983" y="41905"/>
                  </a:cubicBezTo>
                  <a:cubicBezTo>
                    <a:pt x="183245" y="32291"/>
                    <a:pt x="213834" y="27327"/>
                    <a:pt x="244633" y="27194"/>
                  </a:cubicBezTo>
                  <a:cubicBezTo>
                    <a:pt x="275716" y="28196"/>
                    <a:pt x="306539" y="33224"/>
                    <a:pt x="336329" y="42150"/>
                  </a:cubicBezTo>
                  <a:cubicBezTo>
                    <a:pt x="362734" y="48622"/>
                    <a:pt x="388167" y="58557"/>
                    <a:pt x="411968" y="71696"/>
                  </a:cubicBezTo>
                  <a:close/>
                </a:path>
              </a:pathLst>
            </a:custGeom>
            <a:solidFill>
              <a:schemeClr val="bg1"/>
            </a:solidFill>
            <a:ln w="13593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38CDA7E-8DE5-9C95-3018-3DB16696DDEC}"/>
                </a:ext>
              </a:extLst>
            </p:cNvPr>
            <p:cNvSpPr/>
            <p:nvPr/>
          </p:nvSpPr>
          <p:spPr>
            <a:xfrm>
              <a:off x="2359492" y="3087922"/>
              <a:ext cx="489499" cy="231144"/>
            </a:xfrm>
            <a:custGeom>
              <a:avLst/>
              <a:gdLst>
                <a:gd name="connsiteX0" fmla="*/ 460930 w 489499"/>
                <a:gd name="connsiteY0" fmla="*/ 72063 h 231144"/>
                <a:gd name="connsiteX1" fmla="*/ 343359 w 489499"/>
                <a:gd name="connsiteY1" fmla="*/ 15895 h 231144"/>
                <a:gd name="connsiteX2" fmla="*/ 244742 w 489499"/>
                <a:gd name="connsiteY2" fmla="*/ 0 h 231144"/>
                <a:gd name="connsiteX3" fmla="*/ 146451 w 489499"/>
                <a:gd name="connsiteY3" fmla="*/ 15813 h 231144"/>
                <a:gd name="connsiteX4" fmla="*/ 28064 w 489499"/>
                <a:gd name="connsiteY4" fmla="*/ 72498 h 231144"/>
                <a:gd name="connsiteX5" fmla="*/ 0 w 489499"/>
                <a:gd name="connsiteY5" fmla="*/ 129169 h 231144"/>
                <a:gd name="connsiteX6" fmla="*/ 0 w 489499"/>
                <a:gd name="connsiteY6" fmla="*/ 231145 h 231144"/>
                <a:gd name="connsiteX7" fmla="*/ 27194 w 489499"/>
                <a:gd name="connsiteY7" fmla="*/ 231145 h 231144"/>
                <a:gd name="connsiteX8" fmla="*/ 27194 w 489499"/>
                <a:gd name="connsiteY8" fmla="*/ 129169 h 231144"/>
                <a:gd name="connsiteX9" fmla="*/ 44448 w 489499"/>
                <a:gd name="connsiteY9" fmla="*/ 94117 h 231144"/>
                <a:gd name="connsiteX10" fmla="*/ 153983 w 489499"/>
                <a:gd name="connsiteY10" fmla="*/ 41905 h 231144"/>
                <a:gd name="connsiteX11" fmla="*/ 244742 w 489499"/>
                <a:gd name="connsiteY11" fmla="*/ 27194 h 231144"/>
                <a:gd name="connsiteX12" fmla="*/ 336452 w 489499"/>
                <a:gd name="connsiteY12" fmla="*/ 42150 h 231144"/>
                <a:gd name="connsiteX13" fmla="*/ 444016 w 489499"/>
                <a:gd name="connsiteY13" fmla="*/ 93328 h 231144"/>
                <a:gd name="connsiteX14" fmla="*/ 445185 w 489499"/>
                <a:gd name="connsiteY14" fmla="*/ 94198 h 231144"/>
                <a:gd name="connsiteX15" fmla="*/ 462290 w 489499"/>
                <a:gd name="connsiteY15" fmla="*/ 129169 h 231144"/>
                <a:gd name="connsiteX16" fmla="*/ 462290 w 489499"/>
                <a:gd name="connsiteY16" fmla="*/ 231145 h 231144"/>
                <a:gd name="connsiteX17" fmla="*/ 489483 w 489499"/>
                <a:gd name="connsiteY17" fmla="*/ 231145 h 231144"/>
                <a:gd name="connsiteX18" fmla="*/ 489483 w 489499"/>
                <a:gd name="connsiteY18" fmla="*/ 129169 h 231144"/>
                <a:gd name="connsiteX19" fmla="*/ 460930 w 489499"/>
                <a:gd name="connsiteY19" fmla="*/ 72063 h 231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9499" h="231144">
                  <a:moveTo>
                    <a:pt x="460930" y="72063"/>
                  </a:moveTo>
                  <a:cubicBezTo>
                    <a:pt x="426277" y="45034"/>
                    <a:pt x="386159" y="25868"/>
                    <a:pt x="343359" y="15895"/>
                  </a:cubicBezTo>
                  <a:cubicBezTo>
                    <a:pt x="311318" y="6328"/>
                    <a:pt x="278165" y="986"/>
                    <a:pt x="244742" y="0"/>
                  </a:cubicBezTo>
                  <a:cubicBezTo>
                    <a:pt x="211348" y="33"/>
                    <a:pt x="178171" y="5371"/>
                    <a:pt x="146451" y="15813"/>
                  </a:cubicBezTo>
                  <a:cubicBezTo>
                    <a:pt x="103890" y="27408"/>
                    <a:pt x="63781" y="46612"/>
                    <a:pt x="28064" y="72498"/>
                  </a:cubicBezTo>
                  <a:cubicBezTo>
                    <a:pt x="10416" y="86006"/>
                    <a:pt x="48" y="106945"/>
                    <a:pt x="0" y="129169"/>
                  </a:cubicBezTo>
                  <a:lnTo>
                    <a:pt x="0" y="231145"/>
                  </a:lnTo>
                  <a:lnTo>
                    <a:pt x="27194" y="231145"/>
                  </a:lnTo>
                  <a:lnTo>
                    <a:pt x="27194" y="129169"/>
                  </a:lnTo>
                  <a:cubicBezTo>
                    <a:pt x="27218" y="115446"/>
                    <a:pt x="33588" y="102506"/>
                    <a:pt x="44448" y="94117"/>
                  </a:cubicBezTo>
                  <a:cubicBezTo>
                    <a:pt x="77526" y="70273"/>
                    <a:pt x="114632" y="52587"/>
                    <a:pt x="153983" y="41905"/>
                  </a:cubicBezTo>
                  <a:cubicBezTo>
                    <a:pt x="183279" y="32280"/>
                    <a:pt x="213906" y="27316"/>
                    <a:pt x="244742" y="27194"/>
                  </a:cubicBezTo>
                  <a:cubicBezTo>
                    <a:pt x="275831" y="28190"/>
                    <a:pt x="306657" y="33217"/>
                    <a:pt x="336452" y="42150"/>
                  </a:cubicBezTo>
                  <a:cubicBezTo>
                    <a:pt x="375616" y="51143"/>
                    <a:pt x="412333" y="68612"/>
                    <a:pt x="444016" y="93328"/>
                  </a:cubicBezTo>
                  <a:lnTo>
                    <a:pt x="445185" y="94198"/>
                  </a:lnTo>
                  <a:cubicBezTo>
                    <a:pt x="456371" y="102267"/>
                    <a:pt x="462787" y="115388"/>
                    <a:pt x="462290" y="129169"/>
                  </a:cubicBezTo>
                  <a:lnTo>
                    <a:pt x="462290" y="231145"/>
                  </a:lnTo>
                  <a:lnTo>
                    <a:pt x="489483" y="231145"/>
                  </a:lnTo>
                  <a:lnTo>
                    <a:pt x="489483" y="129169"/>
                  </a:lnTo>
                  <a:cubicBezTo>
                    <a:pt x="489976" y="106588"/>
                    <a:pt x="479291" y="85218"/>
                    <a:pt x="460930" y="72063"/>
                  </a:cubicBezTo>
                  <a:close/>
                </a:path>
              </a:pathLst>
            </a:custGeom>
            <a:solidFill>
              <a:schemeClr val="bg1"/>
            </a:solidFill>
            <a:ln w="13593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672987C-C390-EE85-6DEC-B3FE687B181A}"/>
                </a:ext>
              </a:extLst>
            </p:cNvPr>
            <p:cNvSpPr/>
            <p:nvPr/>
          </p:nvSpPr>
          <p:spPr>
            <a:xfrm>
              <a:off x="2481863" y="2813471"/>
              <a:ext cx="244741" cy="244741"/>
            </a:xfrm>
            <a:custGeom>
              <a:avLst/>
              <a:gdLst>
                <a:gd name="connsiteX0" fmla="*/ 122371 w 244741"/>
                <a:gd name="connsiteY0" fmla="*/ 244742 h 244741"/>
                <a:gd name="connsiteX1" fmla="*/ 244742 w 244741"/>
                <a:gd name="connsiteY1" fmla="*/ 122371 h 244741"/>
                <a:gd name="connsiteX2" fmla="*/ 122371 w 244741"/>
                <a:gd name="connsiteY2" fmla="*/ 0 h 244741"/>
                <a:gd name="connsiteX3" fmla="*/ 0 w 244741"/>
                <a:gd name="connsiteY3" fmla="*/ 122371 h 244741"/>
                <a:gd name="connsiteX4" fmla="*/ 122371 w 244741"/>
                <a:gd name="connsiteY4" fmla="*/ 244742 h 244741"/>
                <a:gd name="connsiteX5" fmla="*/ 122371 w 244741"/>
                <a:gd name="connsiteY5" fmla="*/ 27194 h 244741"/>
                <a:gd name="connsiteX6" fmla="*/ 217548 w 244741"/>
                <a:gd name="connsiteY6" fmla="*/ 122371 h 244741"/>
                <a:gd name="connsiteX7" fmla="*/ 122371 w 244741"/>
                <a:gd name="connsiteY7" fmla="*/ 217548 h 244741"/>
                <a:gd name="connsiteX8" fmla="*/ 27194 w 244741"/>
                <a:gd name="connsiteY8" fmla="*/ 122371 h 244741"/>
                <a:gd name="connsiteX9" fmla="*/ 122371 w 244741"/>
                <a:gd name="connsiteY9" fmla="*/ 27126 h 24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4741" h="244741">
                  <a:moveTo>
                    <a:pt x="122371" y="244742"/>
                  </a:moveTo>
                  <a:cubicBezTo>
                    <a:pt x="189955" y="244742"/>
                    <a:pt x="244742" y="189955"/>
                    <a:pt x="244742" y="122371"/>
                  </a:cubicBezTo>
                  <a:cubicBezTo>
                    <a:pt x="244742" y="54787"/>
                    <a:pt x="189955" y="0"/>
                    <a:pt x="122371" y="0"/>
                  </a:cubicBezTo>
                  <a:cubicBezTo>
                    <a:pt x="54787" y="0"/>
                    <a:pt x="0" y="54787"/>
                    <a:pt x="0" y="122371"/>
                  </a:cubicBezTo>
                  <a:cubicBezTo>
                    <a:pt x="0" y="189955"/>
                    <a:pt x="54787" y="244742"/>
                    <a:pt x="122371" y="244742"/>
                  </a:cubicBezTo>
                  <a:close/>
                  <a:moveTo>
                    <a:pt x="122371" y="27194"/>
                  </a:moveTo>
                  <a:cubicBezTo>
                    <a:pt x="174936" y="27194"/>
                    <a:pt x="217548" y="69806"/>
                    <a:pt x="217548" y="122371"/>
                  </a:cubicBezTo>
                  <a:cubicBezTo>
                    <a:pt x="217548" y="174936"/>
                    <a:pt x="174936" y="217548"/>
                    <a:pt x="122371" y="217548"/>
                  </a:cubicBezTo>
                  <a:cubicBezTo>
                    <a:pt x="69806" y="217548"/>
                    <a:pt x="27194" y="174936"/>
                    <a:pt x="27194" y="122371"/>
                  </a:cubicBezTo>
                  <a:cubicBezTo>
                    <a:pt x="27232" y="69810"/>
                    <a:pt x="69810" y="27200"/>
                    <a:pt x="122371" y="27126"/>
                  </a:cubicBezTo>
                  <a:close/>
                </a:path>
              </a:pathLst>
            </a:custGeom>
            <a:solidFill>
              <a:schemeClr val="bg1"/>
            </a:solidFill>
            <a:ln w="13593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4" name="Graphic 37" descr="Users outline">
            <a:extLst>
              <a:ext uri="{FF2B5EF4-FFF2-40B4-BE49-F238E27FC236}">
                <a16:creationId xmlns:a16="http://schemas.microsoft.com/office/drawing/2014/main" id="{25C54945-A377-6080-9C37-9A8A6BC3DDFC}"/>
              </a:ext>
            </a:extLst>
          </p:cNvPr>
          <p:cNvGrpSpPr/>
          <p:nvPr/>
        </p:nvGrpSpPr>
        <p:grpSpPr>
          <a:xfrm>
            <a:off x="2045846" y="4677172"/>
            <a:ext cx="1142035" cy="693366"/>
            <a:chOff x="2045846" y="4677172"/>
            <a:chExt cx="1142035" cy="693366"/>
          </a:xfrm>
          <a:solidFill>
            <a:schemeClr val="bg1"/>
          </a:solidFill>
        </p:grpSpPr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EB908F0F-5ACC-E6E7-DC20-F04C0D8DAA51}"/>
                </a:ext>
              </a:extLst>
            </p:cNvPr>
            <p:cNvSpPr/>
            <p:nvPr/>
          </p:nvSpPr>
          <p:spPr>
            <a:xfrm>
              <a:off x="2168108" y="4677172"/>
              <a:ext cx="244741" cy="244741"/>
            </a:xfrm>
            <a:custGeom>
              <a:avLst/>
              <a:gdLst>
                <a:gd name="connsiteX0" fmla="*/ 122371 w 244741"/>
                <a:gd name="connsiteY0" fmla="*/ 244742 h 244741"/>
                <a:gd name="connsiteX1" fmla="*/ 244742 w 244741"/>
                <a:gd name="connsiteY1" fmla="*/ 122371 h 244741"/>
                <a:gd name="connsiteX2" fmla="*/ 122371 w 244741"/>
                <a:gd name="connsiteY2" fmla="*/ 0 h 244741"/>
                <a:gd name="connsiteX3" fmla="*/ 0 w 244741"/>
                <a:gd name="connsiteY3" fmla="*/ 122371 h 244741"/>
                <a:gd name="connsiteX4" fmla="*/ 122371 w 244741"/>
                <a:gd name="connsiteY4" fmla="*/ 244742 h 244741"/>
                <a:gd name="connsiteX5" fmla="*/ 122371 w 244741"/>
                <a:gd name="connsiteY5" fmla="*/ 27126 h 244741"/>
                <a:gd name="connsiteX6" fmla="*/ 217548 w 244741"/>
                <a:gd name="connsiteY6" fmla="*/ 122303 h 244741"/>
                <a:gd name="connsiteX7" fmla="*/ 122371 w 244741"/>
                <a:gd name="connsiteY7" fmla="*/ 217480 h 244741"/>
                <a:gd name="connsiteX8" fmla="*/ 27194 w 244741"/>
                <a:gd name="connsiteY8" fmla="*/ 122303 h 244741"/>
                <a:gd name="connsiteX9" fmla="*/ 122371 w 244741"/>
                <a:gd name="connsiteY9" fmla="*/ 27126 h 24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4741" h="244741">
                  <a:moveTo>
                    <a:pt x="122371" y="244742"/>
                  </a:moveTo>
                  <a:cubicBezTo>
                    <a:pt x="189955" y="244742"/>
                    <a:pt x="244742" y="189955"/>
                    <a:pt x="244742" y="122371"/>
                  </a:cubicBezTo>
                  <a:cubicBezTo>
                    <a:pt x="244742" y="54787"/>
                    <a:pt x="189955" y="0"/>
                    <a:pt x="122371" y="0"/>
                  </a:cubicBezTo>
                  <a:cubicBezTo>
                    <a:pt x="54787" y="0"/>
                    <a:pt x="0" y="54787"/>
                    <a:pt x="0" y="122371"/>
                  </a:cubicBezTo>
                  <a:cubicBezTo>
                    <a:pt x="0" y="189955"/>
                    <a:pt x="54787" y="244742"/>
                    <a:pt x="122371" y="244742"/>
                  </a:cubicBezTo>
                  <a:close/>
                  <a:moveTo>
                    <a:pt x="122371" y="27126"/>
                  </a:moveTo>
                  <a:cubicBezTo>
                    <a:pt x="174936" y="27126"/>
                    <a:pt x="217548" y="69738"/>
                    <a:pt x="217548" y="122303"/>
                  </a:cubicBezTo>
                  <a:cubicBezTo>
                    <a:pt x="217548" y="174868"/>
                    <a:pt x="174936" y="217480"/>
                    <a:pt x="122371" y="217480"/>
                  </a:cubicBezTo>
                  <a:cubicBezTo>
                    <a:pt x="69806" y="217480"/>
                    <a:pt x="27194" y="174868"/>
                    <a:pt x="27194" y="122303"/>
                  </a:cubicBezTo>
                  <a:cubicBezTo>
                    <a:pt x="27261" y="69766"/>
                    <a:pt x="69834" y="27194"/>
                    <a:pt x="122371" y="27126"/>
                  </a:cubicBezTo>
                  <a:close/>
                </a:path>
              </a:pathLst>
            </a:custGeom>
            <a:solidFill>
              <a:schemeClr val="bg1"/>
            </a:solidFill>
            <a:ln w="13593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53F0529F-7D52-1401-A88D-38ED15A7DCE0}"/>
                </a:ext>
              </a:extLst>
            </p:cNvPr>
            <p:cNvSpPr/>
            <p:nvPr/>
          </p:nvSpPr>
          <p:spPr>
            <a:xfrm>
              <a:off x="2820752" y="4677172"/>
              <a:ext cx="244741" cy="244741"/>
            </a:xfrm>
            <a:custGeom>
              <a:avLst/>
              <a:gdLst>
                <a:gd name="connsiteX0" fmla="*/ 122371 w 244741"/>
                <a:gd name="connsiteY0" fmla="*/ 244742 h 244741"/>
                <a:gd name="connsiteX1" fmla="*/ 244742 w 244741"/>
                <a:gd name="connsiteY1" fmla="*/ 122371 h 244741"/>
                <a:gd name="connsiteX2" fmla="*/ 122371 w 244741"/>
                <a:gd name="connsiteY2" fmla="*/ 0 h 244741"/>
                <a:gd name="connsiteX3" fmla="*/ 0 w 244741"/>
                <a:gd name="connsiteY3" fmla="*/ 122371 h 244741"/>
                <a:gd name="connsiteX4" fmla="*/ 122371 w 244741"/>
                <a:gd name="connsiteY4" fmla="*/ 244742 h 244741"/>
                <a:gd name="connsiteX5" fmla="*/ 122371 w 244741"/>
                <a:gd name="connsiteY5" fmla="*/ 27126 h 244741"/>
                <a:gd name="connsiteX6" fmla="*/ 217548 w 244741"/>
                <a:gd name="connsiteY6" fmla="*/ 122303 h 244741"/>
                <a:gd name="connsiteX7" fmla="*/ 122371 w 244741"/>
                <a:gd name="connsiteY7" fmla="*/ 217480 h 244741"/>
                <a:gd name="connsiteX8" fmla="*/ 27194 w 244741"/>
                <a:gd name="connsiteY8" fmla="*/ 122303 h 244741"/>
                <a:gd name="connsiteX9" fmla="*/ 122371 w 244741"/>
                <a:gd name="connsiteY9" fmla="*/ 27126 h 24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4741" h="244741">
                  <a:moveTo>
                    <a:pt x="122371" y="244742"/>
                  </a:moveTo>
                  <a:cubicBezTo>
                    <a:pt x="189955" y="244742"/>
                    <a:pt x="244742" y="189955"/>
                    <a:pt x="244742" y="122371"/>
                  </a:cubicBezTo>
                  <a:cubicBezTo>
                    <a:pt x="244742" y="54787"/>
                    <a:pt x="189955" y="0"/>
                    <a:pt x="122371" y="0"/>
                  </a:cubicBezTo>
                  <a:cubicBezTo>
                    <a:pt x="54787" y="0"/>
                    <a:pt x="0" y="54787"/>
                    <a:pt x="0" y="122371"/>
                  </a:cubicBezTo>
                  <a:cubicBezTo>
                    <a:pt x="0" y="189955"/>
                    <a:pt x="54787" y="244742"/>
                    <a:pt x="122371" y="244742"/>
                  </a:cubicBezTo>
                  <a:close/>
                  <a:moveTo>
                    <a:pt x="122371" y="27126"/>
                  </a:moveTo>
                  <a:cubicBezTo>
                    <a:pt x="174936" y="27126"/>
                    <a:pt x="217548" y="69738"/>
                    <a:pt x="217548" y="122303"/>
                  </a:cubicBezTo>
                  <a:cubicBezTo>
                    <a:pt x="217548" y="174868"/>
                    <a:pt x="174936" y="217480"/>
                    <a:pt x="122371" y="217480"/>
                  </a:cubicBezTo>
                  <a:cubicBezTo>
                    <a:pt x="69806" y="217480"/>
                    <a:pt x="27194" y="174868"/>
                    <a:pt x="27194" y="122303"/>
                  </a:cubicBezTo>
                  <a:cubicBezTo>
                    <a:pt x="27261" y="69766"/>
                    <a:pt x="69834" y="27194"/>
                    <a:pt x="122371" y="27126"/>
                  </a:cubicBezTo>
                  <a:close/>
                </a:path>
              </a:pathLst>
            </a:custGeom>
            <a:solidFill>
              <a:schemeClr val="bg1"/>
            </a:solidFill>
            <a:ln w="13593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C575F5D2-8C57-0060-B68C-B3FD54E513B4}"/>
                </a:ext>
              </a:extLst>
            </p:cNvPr>
            <p:cNvSpPr/>
            <p:nvPr/>
          </p:nvSpPr>
          <p:spPr>
            <a:xfrm>
              <a:off x="2775217" y="4951623"/>
              <a:ext cx="412664" cy="231144"/>
            </a:xfrm>
            <a:custGeom>
              <a:avLst/>
              <a:gdLst>
                <a:gd name="connsiteX0" fmla="*/ 384095 w 412664"/>
                <a:gd name="connsiteY0" fmla="*/ 72049 h 231144"/>
                <a:gd name="connsiteX1" fmla="*/ 266524 w 412664"/>
                <a:gd name="connsiteY1" fmla="*/ 15881 h 231144"/>
                <a:gd name="connsiteX2" fmla="*/ 167906 w 412664"/>
                <a:gd name="connsiteY2" fmla="*/ 0 h 231144"/>
                <a:gd name="connsiteX3" fmla="*/ 69588 w 412664"/>
                <a:gd name="connsiteY3" fmla="*/ 15813 h 231144"/>
                <a:gd name="connsiteX4" fmla="*/ 4460 w 412664"/>
                <a:gd name="connsiteY4" fmla="*/ 40627 h 231144"/>
                <a:gd name="connsiteX5" fmla="*/ 0 w 412664"/>
                <a:gd name="connsiteY5" fmla="*/ 73803 h 231144"/>
                <a:gd name="connsiteX6" fmla="*/ 77202 w 412664"/>
                <a:gd name="connsiteY6" fmla="*/ 41905 h 231144"/>
                <a:gd name="connsiteX7" fmla="*/ 167906 w 412664"/>
                <a:gd name="connsiteY7" fmla="*/ 27194 h 231144"/>
                <a:gd name="connsiteX8" fmla="*/ 259603 w 412664"/>
                <a:gd name="connsiteY8" fmla="*/ 42150 h 231144"/>
                <a:gd name="connsiteX9" fmla="*/ 367180 w 412664"/>
                <a:gd name="connsiteY9" fmla="*/ 93342 h 231144"/>
                <a:gd name="connsiteX10" fmla="*/ 368350 w 412664"/>
                <a:gd name="connsiteY10" fmla="*/ 94212 h 231144"/>
                <a:gd name="connsiteX11" fmla="*/ 385455 w 412664"/>
                <a:gd name="connsiteY11" fmla="*/ 129169 h 231144"/>
                <a:gd name="connsiteX12" fmla="*/ 385455 w 412664"/>
                <a:gd name="connsiteY12" fmla="*/ 231145 h 231144"/>
                <a:gd name="connsiteX13" fmla="*/ 412648 w 412664"/>
                <a:gd name="connsiteY13" fmla="*/ 231145 h 231144"/>
                <a:gd name="connsiteX14" fmla="*/ 412648 w 412664"/>
                <a:gd name="connsiteY14" fmla="*/ 129169 h 231144"/>
                <a:gd name="connsiteX15" fmla="*/ 384095 w 412664"/>
                <a:gd name="connsiteY15" fmla="*/ 72049 h 231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2664" h="231144">
                  <a:moveTo>
                    <a:pt x="384095" y="72049"/>
                  </a:moveTo>
                  <a:cubicBezTo>
                    <a:pt x="349439" y="45024"/>
                    <a:pt x="309322" y="25858"/>
                    <a:pt x="266524" y="15881"/>
                  </a:cubicBezTo>
                  <a:cubicBezTo>
                    <a:pt x="234484" y="6313"/>
                    <a:pt x="201330" y="974"/>
                    <a:pt x="167906" y="0"/>
                  </a:cubicBezTo>
                  <a:cubicBezTo>
                    <a:pt x="134503" y="34"/>
                    <a:pt x="101318" y="5372"/>
                    <a:pt x="69588" y="15813"/>
                  </a:cubicBezTo>
                  <a:cubicBezTo>
                    <a:pt x="47028" y="21653"/>
                    <a:pt x="25187" y="29975"/>
                    <a:pt x="4460" y="40627"/>
                  </a:cubicBezTo>
                  <a:cubicBezTo>
                    <a:pt x="4127" y="51810"/>
                    <a:pt x="2632" y="62929"/>
                    <a:pt x="0" y="73803"/>
                  </a:cubicBezTo>
                  <a:cubicBezTo>
                    <a:pt x="24179" y="59741"/>
                    <a:pt x="50149" y="49012"/>
                    <a:pt x="77202" y="41905"/>
                  </a:cubicBezTo>
                  <a:cubicBezTo>
                    <a:pt x="106480" y="32286"/>
                    <a:pt x="137088" y="27321"/>
                    <a:pt x="167906" y="27194"/>
                  </a:cubicBezTo>
                  <a:cubicBezTo>
                    <a:pt x="198990" y="28196"/>
                    <a:pt x="229812" y="33222"/>
                    <a:pt x="259603" y="42150"/>
                  </a:cubicBezTo>
                  <a:cubicBezTo>
                    <a:pt x="298770" y="51155"/>
                    <a:pt x="335488" y="68628"/>
                    <a:pt x="367180" y="93342"/>
                  </a:cubicBezTo>
                  <a:lnTo>
                    <a:pt x="368350" y="94212"/>
                  </a:lnTo>
                  <a:cubicBezTo>
                    <a:pt x="379533" y="102275"/>
                    <a:pt x="385951" y="115392"/>
                    <a:pt x="385455" y="129169"/>
                  </a:cubicBezTo>
                  <a:lnTo>
                    <a:pt x="385455" y="231145"/>
                  </a:lnTo>
                  <a:lnTo>
                    <a:pt x="412648" y="231145"/>
                  </a:lnTo>
                  <a:lnTo>
                    <a:pt x="412648" y="129169"/>
                  </a:lnTo>
                  <a:cubicBezTo>
                    <a:pt x="413144" y="106582"/>
                    <a:pt x="402459" y="85207"/>
                    <a:pt x="384095" y="72049"/>
                  </a:cubicBezTo>
                  <a:close/>
                </a:path>
              </a:pathLst>
            </a:custGeom>
            <a:solidFill>
              <a:schemeClr val="bg1"/>
            </a:solidFill>
            <a:ln w="13593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0252B732-9084-3920-5DEF-AA08FC92BAEB}"/>
                </a:ext>
              </a:extLst>
            </p:cNvPr>
            <p:cNvSpPr/>
            <p:nvPr/>
          </p:nvSpPr>
          <p:spPr>
            <a:xfrm>
              <a:off x="2045846" y="4951623"/>
              <a:ext cx="411968" cy="231144"/>
            </a:xfrm>
            <a:custGeom>
              <a:avLst/>
              <a:gdLst>
                <a:gd name="connsiteX0" fmla="*/ 411968 w 411968"/>
                <a:gd name="connsiteY0" fmla="*/ 71696 h 231144"/>
                <a:gd name="connsiteX1" fmla="*/ 407889 w 411968"/>
                <a:gd name="connsiteY1" fmla="*/ 38955 h 231144"/>
                <a:gd name="connsiteX2" fmla="*/ 343223 w 411968"/>
                <a:gd name="connsiteY2" fmla="*/ 15840 h 231144"/>
                <a:gd name="connsiteX3" fmla="*/ 244633 w 411968"/>
                <a:gd name="connsiteY3" fmla="*/ 0 h 231144"/>
                <a:gd name="connsiteX4" fmla="*/ 146315 w 411968"/>
                <a:gd name="connsiteY4" fmla="*/ 15813 h 231144"/>
                <a:gd name="connsiteX5" fmla="*/ 27928 w 411968"/>
                <a:gd name="connsiteY5" fmla="*/ 72498 h 231144"/>
                <a:gd name="connsiteX6" fmla="*/ 0 w 411968"/>
                <a:gd name="connsiteY6" fmla="*/ 129169 h 231144"/>
                <a:gd name="connsiteX7" fmla="*/ 0 w 411968"/>
                <a:gd name="connsiteY7" fmla="*/ 231145 h 231144"/>
                <a:gd name="connsiteX8" fmla="*/ 27194 w 411968"/>
                <a:gd name="connsiteY8" fmla="*/ 231145 h 231144"/>
                <a:gd name="connsiteX9" fmla="*/ 27194 w 411968"/>
                <a:gd name="connsiteY9" fmla="*/ 129169 h 231144"/>
                <a:gd name="connsiteX10" fmla="*/ 44434 w 411968"/>
                <a:gd name="connsiteY10" fmla="*/ 94117 h 231144"/>
                <a:gd name="connsiteX11" fmla="*/ 153983 w 411968"/>
                <a:gd name="connsiteY11" fmla="*/ 41905 h 231144"/>
                <a:gd name="connsiteX12" fmla="*/ 244633 w 411968"/>
                <a:gd name="connsiteY12" fmla="*/ 27194 h 231144"/>
                <a:gd name="connsiteX13" fmla="*/ 336329 w 411968"/>
                <a:gd name="connsiteY13" fmla="*/ 42150 h 231144"/>
                <a:gd name="connsiteX14" fmla="*/ 411968 w 411968"/>
                <a:gd name="connsiteY14" fmla="*/ 71696 h 231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1968" h="231144">
                  <a:moveTo>
                    <a:pt x="411968" y="71696"/>
                  </a:moveTo>
                  <a:cubicBezTo>
                    <a:pt x="409494" y="60950"/>
                    <a:pt x="408126" y="49979"/>
                    <a:pt x="407889" y="38955"/>
                  </a:cubicBezTo>
                  <a:cubicBezTo>
                    <a:pt x="387141" y="29158"/>
                    <a:pt x="365481" y="21416"/>
                    <a:pt x="343223" y="15840"/>
                  </a:cubicBezTo>
                  <a:cubicBezTo>
                    <a:pt x="311190" y="6289"/>
                    <a:pt x="278046" y="963"/>
                    <a:pt x="244633" y="0"/>
                  </a:cubicBezTo>
                  <a:cubicBezTo>
                    <a:pt x="211230" y="34"/>
                    <a:pt x="178044" y="5372"/>
                    <a:pt x="146315" y="15813"/>
                  </a:cubicBezTo>
                  <a:cubicBezTo>
                    <a:pt x="103758" y="27417"/>
                    <a:pt x="63649" y="46621"/>
                    <a:pt x="27928" y="72498"/>
                  </a:cubicBezTo>
                  <a:cubicBezTo>
                    <a:pt x="10337" y="86038"/>
                    <a:pt x="21" y="106971"/>
                    <a:pt x="0" y="129169"/>
                  </a:cubicBezTo>
                  <a:lnTo>
                    <a:pt x="0" y="231145"/>
                  </a:lnTo>
                  <a:lnTo>
                    <a:pt x="27194" y="231145"/>
                  </a:lnTo>
                  <a:lnTo>
                    <a:pt x="27194" y="129169"/>
                  </a:lnTo>
                  <a:cubicBezTo>
                    <a:pt x="27219" y="115450"/>
                    <a:pt x="33583" y="102511"/>
                    <a:pt x="44434" y="94117"/>
                  </a:cubicBezTo>
                  <a:cubicBezTo>
                    <a:pt x="77521" y="70279"/>
                    <a:pt x="114629" y="52592"/>
                    <a:pt x="153983" y="41905"/>
                  </a:cubicBezTo>
                  <a:cubicBezTo>
                    <a:pt x="183245" y="32291"/>
                    <a:pt x="213834" y="27327"/>
                    <a:pt x="244633" y="27194"/>
                  </a:cubicBezTo>
                  <a:cubicBezTo>
                    <a:pt x="275716" y="28196"/>
                    <a:pt x="306539" y="33224"/>
                    <a:pt x="336329" y="42150"/>
                  </a:cubicBezTo>
                  <a:cubicBezTo>
                    <a:pt x="362734" y="48622"/>
                    <a:pt x="388167" y="58557"/>
                    <a:pt x="411968" y="71696"/>
                  </a:cubicBezTo>
                  <a:close/>
                </a:path>
              </a:pathLst>
            </a:custGeom>
            <a:solidFill>
              <a:schemeClr val="bg1"/>
            </a:solidFill>
            <a:ln w="13593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28087F29-DEB2-5395-4B8B-52D13567AF39}"/>
                </a:ext>
              </a:extLst>
            </p:cNvPr>
            <p:cNvSpPr/>
            <p:nvPr/>
          </p:nvSpPr>
          <p:spPr>
            <a:xfrm>
              <a:off x="2372059" y="5139394"/>
              <a:ext cx="489499" cy="231144"/>
            </a:xfrm>
            <a:custGeom>
              <a:avLst/>
              <a:gdLst>
                <a:gd name="connsiteX0" fmla="*/ 460930 w 489499"/>
                <a:gd name="connsiteY0" fmla="*/ 72063 h 231144"/>
                <a:gd name="connsiteX1" fmla="*/ 343359 w 489499"/>
                <a:gd name="connsiteY1" fmla="*/ 15895 h 231144"/>
                <a:gd name="connsiteX2" fmla="*/ 244742 w 489499"/>
                <a:gd name="connsiteY2" fmla="*/ 0 h 231144"/>
                <a:gd name="connsiteX3" fmla="*/ 146451 w 489499"/>
                <a:gd name="connsiteY3" fmla="*/ 15813 h 231144"/>
                <a:gd name="connsiteX4" fmla="*/ 28064 w 489499"/>
                <a:gd name="connsiteY4" fmla="*/ 72498 h 231144"/>
                <a:gd name="connsiteX5" fmla="*/ 0 w 489499"/>
                <a:gd name="connsiteY5" fmla="*/ 129169 h 231144"/>
                <a:gd name="connsiteX6" fmla="*/ 0 w 489499"/>
                <a:gd name="connsiteY6" fmla="*/ 231145 h 231144"/>
                <a:gd name="connsiteX7" fmla="*/ 27194 w 489499"/>
                <a:gd name="connsiteY7" fmla="*/ 231145 h 231144"/>
                <a:gd name="connsiteX8" fmla="*/ 27194 w 489499"/>
                <a:gd name="connsiteY8" fmla="*/ 129169 h 231144"/>
                <a:gd name="connsiteX9" fmla="*/ 44448 w 489499"/>
                <a:gd name="connsiteY9" fmla="*/ 94117 h 231144"/>
                <a:gd name="connsiteX10" fmla="*/ 153983 w 489499"/>
                <a:gd name="connsiteY10" fmla="*/ 41905 h 231144"/>
                <a:gd name="connsiteX11" fmla="*/ 244742 w 489499"/>
                <a:gd name="connsiteY11" fmla="*/ 27194 h 231144"/>
                <a:gd name="connsiteX12" fmla="*/ 336452 w 489499"/>
                <a:gd name="connsiteY12" fmla="*/ 42150 h 231144"/>
                <a:gd name="connsiteX13" fmla="*/ 444016 w 489499"/>
                <a:gd name="connsiteY13" fmla="*/ 93328 h 231144"/>
                <a:gd name="connsiteX14" fmla="*/ 445185 w 489499"/>
                <a:gd name="connsiteY14" fmla="*/ 94198 h 231144"/>
                <a:gd name="connsiteX15" fmla="*/ 462290 w 489499"/>
                <a:gd name="connsiteY15" fmla="*/ 129169 h 231144"/>
                <a:gd name="connsiteX16" fmla="*/ 462290 w 489499"/>
                <a:gd name="connsiteY16" fmla="*/ 231145 h 231144"/>
                <a:gd name="connsiteX17" fmla="*/ 489483 w 489499"/>
                <a:gd name="connsiteY17" fmla="*/ 231145 h 231144"/>
                <a:gd name="connsiteX18" fmla="*/ 489483 w 489499"/>
                <a:gd name="connsiteY18" fmla="*/ 129169 h 231144"/>
                <a:gd name="connsiteX19" fmla="*/ 460930 w 489499"/>
                <a:gd name="connsiteY19" fmla="*/ 72063 h 231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9499" h="231144">
                  <a:moveTo>
                    <a:pt x="460930" y="72063"/>
                  </a:moveTo>
                  <a:cubicBezTo>
                    <a:pt x="426277" y="45034"/>
                    <a:pt x="386159" y="25868"/>
                    <a:pt x="343359" y="15895"/>
                  </a:cubicBezTo>
                  <a:cubicBezTo>
                    <a:pt x="311318" y="6328"/>
                    <a:pt x="278165" y="986"/>
                    <a:pt x="244742" y="0"/>
                  </a:cubicBezTo>
                  <a:cubicBezTo>
                    <a:pt x="211348" y="33"/>
                    <a:pt x="178171" y="5371"/>
                    <a:pt x="146451" y="15813"/>
                  </a:cubicBezTo>
                  <a:cubicBezTo>
                    <a:pt x="103890" y="27408"/>
                    <a:pt x="63781" y="46612"/>
                    <a:pt x="28064" y="72498"/>
                  </a:cubicBezTo>
                  <a:cubicBezTo>
                    <a:pt x="10416" y="86006"/>
                    <a:pt x="48" y="106945"/>
                    <a:pt x="0" y="129169"/>
                  </a:cubicBezTo>
                  <a:lnTo>
                    <a:pt x="0" y="231145"/>
                  </a:lnTo>
                  <a:lnTo>
                    <a:pt x="27194" y="231145"/>
                  </a:lnTo>
                  <a:lnTo>
                    <a:pt x="27194" y="129169"/>
                  </a:lnTo>
                  <a:cubicBezTo>
                    <a:pt x="27218" y="115446"/>
                    <a:pt x="33588" y="102506"/>
                    <a:pt x="44448" y="94117"/>
                  </a:cubicBezTo>
                  <a:cubicBezTo>
                    <a:pt x="77526" y="70273"/>
                    <a:pt x="114632" y="52587"/>
                    <a:pt x="153983" y="41905"/>
                  </a:cubicBezTo>
                  <a:cubicBezTo>
                    <a:pt x="183279" y="32280"/>
                    <a:pt x="213906" y="27316"/>
                    <a:pt x="244742" y="27194"/>
                  </a:cubicBezTo>
                  <a:cubicBezTo>
                    <a:pt x="275831" y="28190"/>
                    <a:pt x="306657" y="33217"/>
                    <a:pt x="336452" y="42150"/>
                  </a:cubicBezTo>
                  <a:cubicBezTo>
                    <a:pt x="375616" y="51143"/>
                    <a:pt x="412333" y="68612"/>
                    <a:pt x="444016" y="93328"/>
                  </a:cubicBezTo>
                  <a:lnTo>
                    <a:pt x="445185" y="94198"/>
                  </a:lnTo>
                  <a:cubicBezTo>
                    <a:pt x="456371" y="102267"/>
                    <a:pt x="462787" y="115388"/>
                    <a:pt x="462290" y="129169"/>
                  </a:cubicBezTo>
                  <a:lnTo>
                    <a:pt x="462290" y="231145"/>
                  </a:lnTo>
                  <a:lnTo>
                    <a:pt x="489483" y="231145"/>
                  </a:lnTo>
                  <a:lnTo>
                    <a:pt x="489483" y="129169"/>
                  </a:lnTo>
                  <a:cubicBezTo>
                    <a:pt x="489976" y="106588"/>
                    <a:pt x="479291" y="85218"/>
                    <a:pt x="460930" y="72063"/>
                  </a:cubicBezTo>
                  <a:close/>
                </a:path>
              </a:pathLst>
            </a:custGeom>
            <a:solidFill>
              <a:schemeClr val="bg1"/>
            </a:solidFill>
            <a:ln w="13593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2C13D721-CA9D-77AB-8761-03AC0DB86567}"/>
                </a:ext>
              </a:extLst>
            </p:cNvPr>
            <p:cNvSpPr/>
            <p:nvPr/>
          </p:nvSpPr>
          <p:spPr>
            <a:xfrm>
              <a:off x="2494430" y="4864943"/>
              <a:ext cx="244741" cy="244741"/>
            </a:xfrm>
            <a:custGeom>
              <a:avLst/>
              <a:gdLst>
                <a:gd name="connsiteX0" fmla="*/ 122371 w 244741"/>
                <a:gd name="connsiteY0" fmla="*/ 244742 h 244741"/>
                <a:gd name="connsiteX1" fmla="*/ 244742 w 244741"/>
                <a:gd name="connsiteY1" fmla="*/ 122371 h 244741"/>
                <a:gd name="connsiteX2" fmla="*/ 122371 w 244741"/>
                <a:gd name="connsiteY2" fmla="*/ 0 h 244741"/>
                <a:gd name="connsiteX3" fmla="*/ 0 w 244741"/>
                <a:gd name="connsiteY3" fmla="*/ 122371 h 244741"/>
                <a:gd name="connsiteX4" fmla="*/ 122371 w 244741"/>
                <a:gd name="connsiteY4" fmla="*/ 244742 h 244741"/>
                <a:gd name="connsiteX5" fmla="*/ 122371 w 244741"/>
                <a:gd name="connsiteY5" fmla="*/ 27194 h 244741"/>
                <a:gd name="connsiteX6" fmla="*/ 217548 w 244741"/>
                <a:gd name="connsiteY6" fmla="*/ 122371 h 244741"/>
                <a:gd name="connsiteX7" fmla="*/ 122371 w 244741"/>
                <a:gd name="connsiteY7" fmla="*/ 217548 h 244741"/>
                <a:gd name="connsiteX8" fmla="*/ 27194 w 244741"/>
                <a:gd name="connsiteY8" fmla="*/ 122371 h 244741"/>
                <a:gd name="connsiteX9" fmla="*/ 122371 w 244741"/>
                <a:gd name="connsiteY9" fmla="*/ 27126 h 24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4741" h="244741">
                  <a:moveTo>
                    <a:pt x="122371" y="244742"/>
                  </a:moveTo>
                  <a:cubicBezTo>
                    <a:pt x="189955" y="244742"/>
                    <a:pt x="244742" y="189955"/>
                    <a:pt x="244742" y="122371"/>
                  </a:cubicBezTo>
                  <a:cubicBezTo>
                    <a:pt x="244742" y="54787"/>
                    <a:pt x="189955" y="0"/>
                    <a:pt x="122371" y="0"/>
                  </a:cubicBezTo>
                  <a:cubicBezTo>
                    <a:pt x="54787" y="0"/>
                    <a:pt x="0" y="54787"/>
                    <a:pt x="0" y="122371"/>
                  </a:cubicBezTo>
                  <a:cubicBezTo>
                    <a:pt x="0" y="189955"/>
                    <a:pt x="54787" y="244742"/>
                    <a:pt x="122371" y="244742"/>
                  </a:cubicBezTo>
                  <a:close/>
                  <a:moveTo>
                    <a:pt x="122371" y="27194"/>
                  </a:moveTo>
                  <a:cubicBezTo>
                    <a:pt x="174936" y="27194"/>
                    <a:pt x="217548" y="69806"/>
                    <a:pt x="217548" y="122371"/>
                  </a:cubicBezTo>
                  <a:cubicBezTo>
                    <a:pt x="217548" y="174936"/>
                    <a:pt x="174936" y="217548"/>
                    <a:pt x="122371" y="217548"/>
                  </a:cubicBezTo>
                  <a:cubicBezTo>
                    <a:pt x="69806" y="217548"/>
                    <a:pt x="27194" y="174936"/>
                    <a:pt x="27194" y="122371"/>
                  </a:cubicBezTo>
                  <a:cubicBezTo>
                    <a:pt x="27232" y="69810"/>
                    <a:pt x="69810" y="27200"/>
                    <a:pt x="122371" y="27126"/>
                  </a:cubicBezTo>
                  <a:close/>
                </a:path>
              </a:pathLst>
            </a:custGeom>
            <a:solidFill>
              <a:schemeClr val="bg1"/>
            </a:solidFill>
            <a:ln w="13593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9" name="Graphic 38" descr="Users outline">
            <a:extLst>
              <a:ext uri="{FF2B5EF4-FFF2-40B4-BE49-F238E27FC236}">
                <a16:creationId xmlns:a16="http://schemas.microsoft.com/office/drawing/2014/main" id="{879FFA24-E338-FAFD-6A25-AF1C88DF93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48251" y="4827961"/>
            <a:ext cx="1305289" cy="1305289"/>
          </a:xfrm>
          <a:prstGeom prst="rect">
            <a:avLst/>
          </a:prstGeom>
        </p:spPr>
      </p:pic>
      <p:pic>
        <p:nvPicPr>
          <p:cNvPr id="77" name="Graphic 76" descr="User with solid fill">
            <a:extLst>
              <a:ext uri="{FF2B5EF4-FFF2-40B4-BE49-F238E27FC236}">
                <a16:creationId xmlns:a16="http://schemas.microsoft.com/office/drawing/2014/main" id="{C9D21144-0A1A-CE39-326A-4BE3DBD97B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87584" y="1757483"/>
            <a:ext cx="1648270" cy="1648270"/>
          </a:xfrm>
          <a:prstGeom prst="rect">
            <a:avLst/>
          </a:prstGeom>
        </p:spPr>
      </p:pic>
      <p:pic>
        <p:nvPicPr>
          <p:cNvPr id="78" name="Graphic 77" descr="User with solid fill">
            <a:extLst>
              <a:ext uri="{FF2B5EF4-FFF2-40B4-BE49-F238E27FC236}">
                <a16:creationId xmlns:a16="http://schemas.microsoft.com/office/drawing/2014/main" id="{889D2863-69BC-B69B-DEAD-3B52F7C975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8617" y="1996717"/>
            <a:ext cx="1648270" cy="1648270"/>
          </a:xfrm>
          <a:prstGeom prst="rect">
            <a:avLst/>
          </a:prstGeom>
        </p:spPr>
      </p:pic>
      <p:pic>
        <p:nvPicPr>
          <p:cNvPr id="79" name="Graphic 78" descr="User with solid fill">
            <a:extLst>
              <a:ext uri="{FF2B5EF4-FFF2-40B4-BE49-F238E27FC236}">
                <a16:creationId xmlns:a16="http://schemas.microsoft.com/office/drawing/2014/main" id="{C8F6248B-1B0F-A7E7-3453-13CDAB91D5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32045" y="3890831"/>
            <a:ext cx="1648270" cy="1648270"/>
          </a:xfrm>
          <a:prstGeom prst="rect">
            <a:avLst/>
          </a:prstGeom>
        </p:spPr>
      </p:pic>
      <p:pic>
        <p:nvPicPr>
          <p:cNvPr id="80" name="Graphic 79" descr="User with solid fill">
            <a:extLst>
              <a:ext uri="{FF2B5EF4-FFF2-40B4-BE49-F238E27FC236}">
                <a16:creationId xmlns:a16="http://schemas.microsoft.com/office/drawing/2014/main" id="{001C5114-19D3-62DE-53E8-EF0345AF71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59320" y="4675176"/>
            <a:ext cx="1648270" cy="1648270"/>
          </a:xfrm>
          <a:prstGeom prst="rect">
            <a:avLst/>
          </a:prstGeom>
        </p:spPr>
      </p:pic>
      <p:pic>
        <p:nvPicPr>
          <p:cNvPr id="81" name="Graphic 80" descr="User with solid fill">
            <a:extLst>
              <a:ext uri="{FF2B5EF4-FFF2-40B4-BE49-F238E27FC236}">
                <a16:creationId xmlns:a16="http://schemas.microsoft.com/office/drawing/2014/main" id="{B8E29E85-E5A7-4EDD-5E13-3F24452B09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57894" y="4696554"/>
            <a:ext cx="1648270" cy="1648270"/>
          </a:xfrm>
          <a:prstGeom prst="rect">
            <a:avLst/>
          </a:prstGeom>
        </p:spPr>
      </p:pic>
      <p:pic>
        <p:nvPicPr>
          <p:cNvPr id="82" name="Graphic 81" descr="User with solid fill">
            <a:extLst>
              <a:ext uri="{FF2B5EF4-FFF2-40B4-BE49-F238E27FC236}">
                <a16:creationId xmlns:a16="http://schemas.microsoft.com/office/drawing/2014/main" id="{F6F4E6D6-96CC-ACD3-B031-8D69F8F018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57817" y="4250060"/>
            <a:ext cx="1648270" cy="1648270"/>
          </a:xfrm>
          <a:prstGeom prst="rect">
            <a:avLst/>
          </a:prstGeom>
        </p:spPr>
      </p:pic>
      <p:pic>
        <p:nvPicPr>
          <p:cNvPr id="83" name="Graphic 82" descr="User with solid fill">
            <a:extLst>
              <a:ext uri="{FF2B5EF4-FFF2-40B4-BE49-F238E27FC236}">
                <a16:creationId xmlns:a16="http://schemas.microsoft.com/office/drawing/2014/main" id="{431A61A3-6373-C370-9002-2DE7D6762E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94532" y="2519231"/>
            <a:ext cx="1648270" cy="1648270"/>
          </a:xfrm>
          <a:prstGeom prst="rect">
            <a:avLst/>
          </a:prstGeom>
        </p:spPr>
      </p:pic>
      <p:pic>
        <p:nvPicPr>
          <p:cNvPr id="84" name="Graphic 83" descr="User with solid fill">
            <a:extLst>
              <a:ext uri="{FF2B5EF4-FFF2-40B4-BE49-F238E27FC236}">
                <a16:creationId xmlns:a16="http://schemas.microsoft.com/office/drawing/2014/main" id="{C10864C1-7A17-BE1F-E76B-20FB8CD2E0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04975" y="1082317"/>
            <a:ext cx="1648270" cy="164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67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37494-4F44-29C9-483C-8BC60D7D0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2624" y="366088"/>
            <a:ext cx="9473948" cy="982411"/>
          </a:xfrm>
        </p:spPr>
        <p:txBody>
          <a:bodyPr/>
          <a:lstStyle/>
          <a:p>
            <a:r>
              <a:rPr lang="en-US" sz="4400" dirty="0"/>
              <a:t>BDTs May Require a Team of Teams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1F4FC62-DC8B-70A1-E69B-F8D7BF668D15}"/>
              </a:ext>
            </a:extLst>
          </p:cNvPr>
          <p:cNvGrpSpPr/>
          <p:nvPr/>
        </p:nvGrpSpPr>
        <p:grpSpPr>
          <a:xfrm>
            <a:off x="3266545" y="2683821"/>
            <a:ext cx="5057971" cy="2492454"/>
            <a:chOff x="3982162" y="2803091"/>
            <a:chExt cx="5057971" cy="249245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CF5C517-6137-F965-B807-CF017C86A9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10678" y="2856482"/>
              <a:ext cx="2692777" cy="524791"/>
            </a:xfrm>
            <a:prstGeom prst="line">
              <a:avLst/>
            </a:prstGeom>
            <a:ln w="57150">
              <a:solidFill>
                <a:srgbClr val="0121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5732DEB-86D9-CB56-808D-EB8ECF2F5D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10678" y="2803091"/>
              <a:ext cx="880736" cy="1826879"/>
            </a:xfrm>
            <a:prstGeom prst="line">
              <a:avLst/>
            </a:prstGeom>
            <a:ln w="57150">
              <a:solidFill>
                <a:srgbClr val="0121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20F636F-D442-A26B-9F15-15C59284D4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54183" y="3577773"/>
              <a:ext cx="49342" cy="1052197"/>
            </a:xfrm>
            <a:prstGeom prst="line">
              <a:avLst/>
            </a:prstGeom>
            <a:ln w="57150">
              <a:solidFill>
                <a:srgbClr val="0121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9C39609-CF67-7607-28F4-06B64C5B5F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24014" y="3327858"/>
              <a:ext cx="2600221" cy="1396846"/>
            </a:xfrm>
            <a:prstGeom prst="line">
              <a:avLst/>
            </a:prstGeom>
            <a:ln w="57150">
              <a:solidFill>
                <a:srgbClr val="0121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67F2A59-11A8-AF6F-D67C-2FBE1D34014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10678" y="5039409"/>
              <a:ext cx="702144" cy="256136"/>
            </a:xfrm>
            <a:prstGeom prst="line">
              <a:avLst/>
            </a:prstGeom>
            <a:ln w="57150">
              <a:solidFill>
                <a:srgbClr val="0121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D7E735B-73DB-10FF-04AA-F87C8B74F25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49260" y="2866353"/>
              <a:ext cx="615141" cy="137671"/>
            </a:xfrm>
            <a:prstGeom prst="line">
              <a:avLst/>
            </a:prstGeom>
            <a:ln w="57150">
              <a:solidFill>
                <a:srgbClr val="0121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C6971A3-0E2C-848A-D541-3B1747624B7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82162" y="3729742"/>
              <a:ext cx="4674669" cy="900228"/>
            </a:xfrm>
            <a:prstGeom prst="line">
              <a:avLst/>
            </a:prstGeom>
            <a:ln w="57150">
              <a:solidFill>
                <a:srgbClr val="0121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7631CA2-A18E-FB35-C425-F5BA409B0E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58232" y="3635008"/>
              <a:ext cx="981901" cy="1260262"/>
            </a:xfrm>
            <a:prstGeom prst="line">
              <a:avLst/>
            </a:prstGeom>
            <a:ln w="57150">
              <a:solidFill>
                <a:srgbClr val="0121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DD31C7F-D45D-F51C-5A56-7A6D5B0A4ECD}"/>
                </a:ext>
              </a:extLst>
            </p:cNvPr>
            <p:cNvCxnSpPr>
              <a:cxnSpLocks/>
            </p:cNvCxnSpPr>
            <p:nvPr/>
          </p:nvCxnSpPr>
          <p:spPr>
            <a:xfrm>
              <a:off x="5467456" y="2861282"/>
              <a:ext cx="249057" cy="1821263"/>
            </a:xfrm>
            <a:prstGeom prst="line">
              <a:avLst/>
            </a:prstGeom>
            <a:ln w="57150">
              <a:solidFill>
                <a:srgbClr val="0121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AE34C37B-B35B-FA81-A1D8-74AB7AF3AF20}"/>
              </a:ext>
            </a:extLst>
          </p:cNvPr>
          <p:cNvSpPr/>
          <p:nvPr/>
        </p:nvSpPr>
        <p:spPr>
          <a:xfrm>
            <a:off x="1872820" y="2296706"/>
            <a:ext cx="1415560" cy="1420149"/>
          </a:xfrm>
          <a:prstGeom prst="ellipse">
            <a:avLst/>
          </a:prstGeom>
          <a:solidFill>
            <a:srgbClr val="8A52C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818C604-9531-1206-F56D-6BA8D65AEB5C}"/>
              </a:ext>
            </a:extLst>
          </p:cNvPr>
          <p:cNvSpPr/>
          <p:nvPr/>
        </p:nvSpPr>
        <p:spPr>
          <a:xfrm>
            <a:off x="4006885" y="1257267"/>
            <a:ext cx="1415560" cy="1420149"/>
          </a:xfrm>
          <a:prstGeom prst="ellipse">
            <a:avLst/>
          </a:prstGeom>
          <a:solidFill>
            <a:srgbClr val="8A52C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DA9C1ED-F377-7953-96ED-F49B8C3B239F}"/>
              </a:ext>
            </a:extLst>
          </p:cNvPr>
          <p:cNvSpPr/>
          <p:nvPr/>
        </p:nvSpPr>
        <p:spPr>
          <a:xfrm>
            <a:off x="6179348" y="1620859"/>
            <a:ext cx="1415560" cy="1420149"/>
          </a:xfrm>
          <a:prstGeom prst="ellipse">
            <a:avLst/>
          </a:prstGeom>
          <a:solidFill>
            <a:srgbClr val="8A52C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ED64A32-2800-0C1D-510F-6439E3E702C8}"/>
              </a:ext>
            </a:extLst>
          </p:cNvPr>
          <p:cNvSpPr/>
          <p:nvPr/>
        </p:nvSpPr>
        <p:spPr>
          <a:xfrm>
            <a:off x="8467431" y="2307573"/>
            <a:ext cx="1415560" cy="1420149"/>
          </a:xfrm>
          <a:prstGeom prst="ellipse">
            <a:avLst/>
          </a:prstGeom>
          <a:solidFill>
            <a:srgbClr val="8A52C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A7EC831-9135-69F7-85AC-57F67445982E}"/>
              </a:ext>
            </a:extLst>
          </p:cNvPr>
          <p:cNvSpPr/>
          <p:nvPr/>
        </p:nvSpPr>
        <p:spPr>
          <a:xfrm>
            <a:off x="8146876" y="4060457"/>
            <a:ext cx="1415560" cy="1420149"/>
          </a:xfrm>
          <a:prstGeom prst="ellipse">
            <a:avLst/>
          </a:prstGeom>
          <a:solidFill>
            <a:srgbClr val="8A52C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822B2A3-B771-C8AC-E0D4-2A8F760ED859}"/>
              </a:ext>
            </a:extLst>
          </p:cNvPr>
          <p:cNvSpPr/>
          <p:nvPr/>
        </p:nvSpPr>
        <p:spPr>
          <a:xfrm>
            <a:off x="6104695" y="4751844"/>
            <a:ext cx="1415560" cy="1420149"/>
          </a:xfrm>
          <a:prstGeom prst="ellipse">
            <a:avLst/>
          </a:prstGeom>
          <a:solidFill>
            <a:srgbClr val="8A52C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8842C84-B572-6A52-F066-CD75A6CD3716}"/>
              </a:ext>
            </a:extLst>
          </p:cNvPr>
          <p:cNvSpPr/>
          <p:nvPr/>
        </p:nvSpPr>
        <p:spPr>
          <a:xfrm>
            <a:off x="4281733" y="4772977"/>
            <a:ext cx="1415560" cy="1420149"/>
          </a:xfrm>
          <a:prstGeom prst="ellipse">
            <a:avLst/>
          </a:prstGeom>
          <a:solidFill>
            <a:srgbClr val="8A52C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DEB0A34-555D-A6E7-1FC0-4779DE3824F8}"/>
              </a:ext>
            </a:extLst>
          </p:cNvPr>
          <p:cNvSpPr/>
          <p:nvPr/>
        </p:nvSpPr>
        <p:spPr>
          <a:xfrm>
            <a:off x="1841607" y="4338132"/>
            <a:ext cx="1415560" cy="1420149"/>
          </a:xfrm>
          <a:prstGeom prst="ellipse">
            <a:avLst/>
          </a:prstGeom>
          <a:solidFill>
            <a:srgbClr val="8A52C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2" name="Graphic 31" descr="Users outline">
            <a:extLst>
              <a:ext uri="{FF2B5EF4-FFF2-40B4-BE49-F238E27FC236}">
                <a16:creationId xmlns:a16="http://schemas.microsoft.com/office/drawing/2014/main" id="{0D50616D-6225-8A8E-945C-D50A82A42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44338" y="1691121"/>
            <a:ext cx="1305289" cy="1305289"/>
          </a:xfrm>
          <a:prstGeom prst="rect">
            <a:avLst/>
          </a:prstGeom>
        </p:spPr>
      </p:pic>
      <p:pic>
        <p:nvPicPr>
          <p:cNvPr id="33" name="Graphic 32" descr="Users outline">
            <a:extLst>
              <a:ext uri="{FF2B5EF4-FFF2-40B4-BE49-F238E27FC236}">
                <a16:creationId xmlns:a16="http://schemas.microsoft.com/office/drawing/2014/main" id="{8ED4CF3B-140E-BCBF-6F6A-C6832B205A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26578" y="4145869"/>
            <a:ext cx="1305289" cy="1305289"/>
          </a:xfrm>
          <a:prstGeom prst="rect">
            <a:avLst/>
          </a:prstGeom>
        </p:spPr>
      </p:pic>
      <p:pic>
        <p:nvPicPr>
          <p:cNvPr id="35" name="Graphic 34" descr="Users outline">
            <a:extLst>
              <a:ext uri="{FF2B5EF4-FFF2-40B4-BE49-F238E27FC236}">
                <a16:creationId xmlns:a16="http://schemas.microsoft.com/office/drawing/2014/main" id="{7CB7DB5E-0FDC-DA65-56AB-E96A2FD7E5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20492" y="2382383"/>
            <a:ext cx="1305289" cy="1305289"/>
          </a:xfrm>
          <a:prstGeom prst="rect">
            <a:avLst/>
          </a:prstGeom>
        </p:spPr>
      </p:pic>
      <p:pic>
        <p:nvPicPr>
          <p:cNvPr id="36" name="Graphic 35" descr="Users outline">
            <a:extLst>
              <a:ext uri="{FF2B5EF4-FFF2-40B4-BE49-F238E27FC236}">
                <a16:creationId xmlns:a16="http://schemas.microsoft.com/office/drawing/2014/main" id="{153CA1C3-4905-BBFA-2F94-4CFF0C182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36615" y="1275842"/>
            <a:ext cx="1305289" cy="1305289"/>
          </a:xfrm>
          <a:prstGeom prst="rect">
            <a:avLst/>
          </a:prstGeom>
        </p:spPr>
      </p:pic>
      <p:pic>
        <p:nvPicPr>
          <p:cNvPr id="37" name="Graphic 36" descr="Users outline">
            <a:extLst>
              <a:ext uri="{FF2B5EF4-FFF2-40B4-BE49-F238E27FC236}">
                <a16:creationId xmlns:a16="http://schemas.microsoft.com/office/drawing/2014/main" id="{E461685A-A25C-423D-22A8-25D423AF4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51590" y="2326504"/>
            <a:ext cx="1305289" cy="1305289"/>
          </a:xfrm>
          <a:prstGeom prst="rect">
            <a:avLst/>
          </a:prstGeom>
        </p:spPr>
      </p:pic>
      <p:pic>
        <p:nvPicPr>
          <p:cNvPr id="38" name="Graphic 37" descr="Users outline">
            <a:extLst>
              <a:ext uri="{FF2B5EF4-FFF2-40B4-BE49-F238E27FC236}">
                <a16:creationId xmlns:a16="http://schemas.microsoft.com/office/drawing/2014/main" id="{38BA5298-947E-6144-5395-7E7A4D2D3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64157" y="4377976"/>
            <a:ext cx="1305289" cy="1305289"/>
          </a:xfrm>
          <a:prstGeom prst="rect">
            <a:avLst/>
          </a:prstGeom>
        </p:spPr>
      </p:pic>
      <p:pic>
        <p:nvPicPr>
          <p:cNvPr id="39" name="Graphic 38" descr="Users outline">
            <a:extLst>
              <a:ext uri="{FF2B5EF4-FFF2-40B4-BE49-F238E27FC236}">
                <a16:creationId xmlns:a16="http://schemas.microsoft.com/office/drawing/2014/main" id="{879FFA24-E338-FAFD-6A25-AF1C88DF93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48251" y="4827961"/>
            <a:ext cx="1305289" cy="1305289"/>
          </a:xfrm>
          <a:prstGeom prst="rect">
            <a:avLst/>
          </a:prstGeom>
        </p:spPr>
      </p:pic>
      <p:pic>
        <p:nvPicPr>
          <p:cNvPr id="40" name="Graphic 39" descr="Users outline">
            <a:extLst>
              <a:ext uri="{FF2B5EF4-FFF2-40B4-BE49-F238E27FC236}">
                <a16:creationId xmlns:a16="http://schemas.microsoft.com/office/drawing/2014/main" id="{5F308170-374F-8DA3-6A95-0EC202242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65997" y="4788727"/>
            <a:ext cx="1305289" cy="130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400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EEB"/>
              </a:buClr>
              <a:buSzPts val="4400"/>
              <a:buFont typeface="Arial"/>
              <a:buNone/>
            </a:pPr>
            <a:r>
              <a:rPr lang="en-US" sz="4400" dirty="0">
                <a:latin typeface="Arial"/>
                <a:ea typeface="Arial"/>
                <a:cs typeface="Arial"/>
                <a:sym typeface="Arial"/>
              </a:rPr>
              <a:t>Build Your Team on Purpose</a:t>
            </a:r>
            <a:endParaRPr dirty="0"/>
          </a:p>
        </p:txBody>
      </p:sp>
      <p:pic>
        <p:nvPicPr>
          <p:cNvPr id="570" name="Google Shape;570;p35" descr="A person making a hand gestur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9025" y="2040834"/>
            <a:ext cx="6008204" cy="400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35"/>
          <p:cNvSpPr txBox="1"/>
          <p:nvPr/>
        </p:nvSpPr>
        <p:spPr>
          <a:xfrm>
            <a:off x="1693951" y="5250343"/>
            <a:ext cx="8018352" cy="4616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Don’t just cross your fingers and hope it all works out.</a:t>
            </a:r>
            <a:endParaRPr/>
          </a:p>
        </p:txBody>
      </p:sp>
      <p:sp>
        <p:nvSpPr>
          <p:cNvPr id="572" name="Google Shape;572;p35"/>
          <p:cNvSpPr txBox="1"/>
          <p:nvPr/>
        </p:nvSpPr>
        <p:spPr>
          <a:xfrm>
            <a:off x="6096000" y="5769304"/>
            <a:ext cx="26543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Photo by Dayne Topkin on Unsplash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1DC393B-390F-D991-7D55-F256CBA661D3}"/>
              </a:ext>
            </a:extLst>
          </p:cNvPr>
          <p:cNvSpPr/>
          <p:nvPr/>
        </p:nvSpPr>
        <p:spPr>
          <a:xfrm>
            <a:off x="10218729" y="325281"/>
            <a:ext cx="1415560" cy="1420149"/>
          </a:xfrm>
          <a:prstGeom prst="ellipse">
            <a:avLst/>
          </a:prstGeom>
          <a:solidFill>
            <a:srgbClr val="8A52C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 descr="Users outline">
            <a:extLst>
              <a:ext uri="{FF2B5EF4-FFF2-40B4-BE49-F238E27FC236}">
                <a16:creationId xmlns:a16="http://schemas.microsoft.com/office/drawing/2014/main" id="{9EE91960-2AB0-9E3C-D55F-CD9CC56790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41279" y="365125"/>
            <a:ext cx="1305289" cy="130528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EDD4A-E241-2B19-8CE0-2D2FF2651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835" y="1610234"/>
            <a:ext cx="9184330" cy="3637532"/>
          </a:xfrm>
        </p:spPr>
        <p:txBody>
          <a:bodyPr>
            <a:normAutofit/>
          </a:bodyPr>
          <a:lstStyle/>
          <a:p>
            <a:pPr marL="0" indent="0" algn="ctr"/>
            <a:r>
              <a:rPr lang="en-US" sz="5300" b="1" dirty="0"/>
              <a:t>A Team of Experts</a:t>
            </a:r>
            <a:br>
              <a:rPr lang="en-US" sz="6000" dirty="0"/>
            </a:br>
            <a:br>
              <a:rPr lang="en-US" sz="3100" dirty="0"/>
            </a:br>
            <a:r>
              <a:rPr lang="en-US" sz="10700" baseline="30000" dirty="0"/>
              <a:t>≠</a:t>
            </a:r>
            <a:br>
              <a:rPr lang="en-US" sz="6000" dirty="0"/>
            </a:br>
            <a:r>
              <a:rPr lang="en-US" sz="5300" b="1" dirty="0"/>
              <a:t>An Expert Team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54806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654</Words>
  <Application>Microsoft Macintosh PowerPoint</Application>
  <PresentationFormat>Widescreen</PresentationFormat>
  <Paragraphs>77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Aptos</vt:lpstr>
      <vt:lpstr>Arial</vt:lpstr>
      <vt:lpstr>Aptos Display</vt:lpstr>
      <vt:lpstr>Calibri Light</vt:lpstr>
      <vt:lpstr>Calibri</vt:lpstr>
      <vt:lpstr>Office Theme</vt:lpstr>
      <vt:lpstr>Office 2013 - 2022 Theme</vt:lpstr>
      <vt:lpstr>What Does Team Science Have to Do with BMTs?  Addressing Gaps and Challenges to Successful BDT Implementation: How to fill what is missing?   L. Michelle Bennett L.M.Bennett Consulting, LLC September 30, 2024 IMAG/MSM Teaming4BDT Meeting   </vt:lpstr>
      <vt:lpstr>NASEM Definition of a Digital Twin</vt:lpstr>
      <vt:lpstr>BDT as a System of Systems</vt:lpstr>
      <vt:lpstr>BDT as a System of Systems</vt:lpstr>
      <vt:lpstr>The Complex Nature of Developing a BDT</vt:lpstr>
      <vt:lpstr>BDTs Require Diverse Expertise</vt:lpstr>
      <vt:lpstr>BDTs May Require a Team of Teams</vt:lpstr>
      <vt:lpstr>Build Your Team on Purpose</vt:lpstr>
      <vt:lpstr>A Team of Experts  ≠ An Expert Team</vt:lpstr>
      <vt:lpstr>PowerPoint Presentation</vt:lpstr>
      <vt:lpstr>The Four Pillars</vt:lpstr>
      <vt:lpstr>Tools for Setting Expectations</vt:lpstr>
      <vt:lpstr>Why Set Expectations?</vt:lpstr>
      <vt:lpstr>Governance</vt:lpstr>
      <vt:lpstr>PowerPoint Presentation</vt:lpstr>
      <vt:lpstr> The creation of something new is not accomplished by the intellect but by the play instinct acting from necessity. The creative mind plays with the subject it loves.  - Carl Jung</vt:lpstr>
      <vt:lpstr>Questions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Rachel Carney</dc:creator>
  <cp:lastModifiedBy>LMBennett</cp:lastModifiedBy>
  <cp:revision>11</cp:revision>
  <dcterms:created xsi:type="dcterms:W3CDTF">2024-09-18T18:27:32Z</dcterms:created>
  <dcterms:modified xsi:type="dcterms:W3CDTF">2024-09-29T15:24:37Z</dcterms:modified>
</cp:coreProperties>
</file>