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1" r:id="rId2"/>
    <p:sldId id="274" r:id="rId3"/>
    <p:sldId id="267" r:id="rId4"/>
    <p:sldId id="268" r:id="rId5"/>
    <p:sldId id="257" r:id="rId6"/>
    <p:sldId id="258" r:id="rId7"/>
    <p:sldId id="259" r:id="rId8"/>
    <p:sldId id="260" r:id="rId9"/>
    <p:sldId id="270" r:id="rId10"/>
    <p:sldId id="262" r:id="rId11"/>
    <p:sldId id="263" r:id="rId12"/>
    <p:sldId id="280" r:id="rId13"/>
    <p:sldId id="281" r:id="rId14"/>
    <p:sldId id="276" r:id="rId15"/>
    <p:sldId id="277" r:id="rId16"/>
    <p:sldId id="278" r:id="rId17"/>
    <p:sldId id="279" r:id="rId18"/>
    <p:sldId id="261" r:id="rId19"/>
    <p:sldId id="26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5" d="100"/>
          <a:sy n="65" d="100"/>
        </p:scale>
        <p:origin x="132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DF350-7296-4980-A77B-00066E6720C1}" type="datetimeFigureOut">
              <a:rPr lang="en-US" smtClean="0"/>
              <a:t>3/22/2017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85742-6963-4BFD-A1D3-71E4791FEFFD}" type="slidenum">
              <a:rPr lang="en-US" smtClean="0"/>
              <a:t>‹#›</a:t>
            </a:fld>
            <a:endParaRPr lang="en-US"/>
          </a:p>
        </p:txBody>
      </p:sp>
    </p:spTree>
    <p:extLst>
      <p:ext uri="{BB962C8B-B14F-4D97-AF65-F5344CB8AC3E}">
        <p14:creationId xmlns:p14="http://schemas.microsoft.com/office/powerpoint/2010/main" val="8736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60D2F1-869C-4FED-98D0-3E60E0729841}" type="slidenum">
              <a:rPr lang="en-US" altLang="zh-CN" smtClean="0">
                <a:latin typeface="Times New Roman" pitchFamily="18" charset="0"/>
              </a:rPr>
              <a:pPr fontAlgn="base">
                <a:spcBef>
                  <a:spcPct val="0"/>
                </a:spcBef>
                <a:spcAft>
                  <a:spcPct val="0"/>
                </a:spcAft>
                <a:defRPr/>
              </a:pPr>
              <a:t>1</a:t>
            </a:fld>
            <a:endParaRPr lang="en-US" altLang="zh-CN" smtClean="0">
              <a:latin typeface="Times New Roman" pitchFamily="18" charset="0"/>
            </a:endParaRPr>
          </a:p>
        </p:txBody>
      </p:sp>
    </p:spTree>
    <p:extLst>
      <p:ext uri="{BB962C8B-B14F-4D97-AF65-F5344CB8AC3E}">
        <p14:creationId xmlns:p14="http://schemas.microsoft.com/office/powerpoint/2010/main" val="130774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Predictions of cumulative released BMP2 from scaffolds with (a) small pore size (480 µm) and (b) big pore size (720 µm), compared with our experimental data. </a:t>
            </a:r>
          </a:p>
          <a:p>
            <a:endParaRPr lang="en-US" dirty="0"/>
          </a:p>
        </p:txBody>
      </p:sp>
      <p:sp>
        <p:nvSpPr>
          <p:cNvPr id="4" name="Slide Number Placeholder 3"/>
          <p:cNvSpPr>
            <a:spLocks noGrp="1"/>
          </p:cNvSpPr>
          <p:nvPr>
            <p:ph type="sldNum" sz="quarter" idx="10"/>
          </p:nvPr>
        </p:nvSpPr>
        <p:spPr/>
        <p:txBody>
          <a:bodyPr/>
          <a:lstStyle/>
          <a:p>
            <a:fld id="{E200303F-610B-40A3-928A-3739A541DB8B}" type="slidenum">
              <a:rPr lang="en-US" smtClean="0"/>
              <a:t>14</a:t>
            </a:fld>
            <a:endParaRPr lang="en-US"/>
          </a:p>
        </p:txBody>
      </p:sp>
    </p:spTree>
    <p:extLst>
      <p:ext uri="{BB962C8B-B14F-4D97-AF65-F5344CB8AC3E}">
        <p14:creationId xmlns:p14="http://schemas.microsoft.com/office/powerpoint/2010/main" val="273704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Predicted effects of scaffold porosity and pore size on angiogenesis and bone formation. (a) Initial porosities of scaffolds with different pore sizes. (b) Normalized numbers of endothelial cells (c) active osteoblasts; and (d) bone mass as a function of different pore sizes after 4 and 8 weeks, respectively. </a:t>
            </a:r>
            <a:endParaRPr lang="en-US" dirty="0" smtClean="0"/>
          </a:p>
        </p:txBody>
      </p:sp>
      <p:sp>
        <p:nvSpPr>
          <p:cNvPr id="4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8E27134-C318-411A-B7E5-370D39EE7CEB}"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61172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Growth factor combination prediction. (a) The evolution of the numbers of active osteoblasts from day 1 to day 56 under different therapies. (b) The normalized number of endothelial cells under different therapies evaluated in 4th and 8th week. (c)  The normalized bone mass under different therapies evaluated in 4th and 8th week. The most efficient growth of active osteoblasts was promoted by the combination of </a:t>
            </a:r>
            <a:r>
              <a:rPr lang="en-US" sz="1200" kern="1200" dirty="0" err="1" smtClean="0">
                <a:solidFill>
                  <a:schemeClr val="tx1"/>
                </a:solidFill>
                <a:effectLst/>
                <a:latin typeface="+mn-lt"/>
                <a:ea typeface="+mn-ea"/>
                <a:cs typeface="+mn-cs"/>
              </a:rPr>
              <a:t>Wnt</a:t>
            </a:r>
            <a:r>
              <a:rPr lang="en-US" sz="1200" kern="1200" dirty="0" smtClean="0">
                <a:solidFill>
                  <a:schemeClr val="tx1"/>
                </a:solidFill>
                <a:effectLst/>
                <a:latin typeface="+mn-lt"/>
                <a:ea typeface="+mn-ea"/>
                <a:cs typeface="+mn-cs"/>
              </a:rPr>
              <a:t>, BMP2, and VEGF (case c and d). The number of endothelial cells increased dramatically in therapies with VEGF (case c and d) compared with therapies without VEGF (case a and b). More bone formation was observed after 8 weeks when different growth factors were combined together (case c and d) than the therapies of single growth factor (case a and b). </a:t>
            </a:r>
            <a:endParaRPr lang="en-US" dirty="0"/>
          </a:p>
        </p:txBody>
      </p:sp>
      <p:sp>
        <p:nvSpPr>
          <p:cNvPr id="4" name="Slide Number Placeholder 3"/>
          <p:cNvSpPr>
            <a:spLocks noGrp="1"/>
          </p:cNvSpPr>
          <p:nvPr>
            <p:ph type="sldNum" sz="quarter" idx="10"/>
          </p:nvPr>
        </p:nvSpPr>
        <p:spPr/>
        <p:txBody>
          <a:bodyPr/>
          <a:lstStyle/>
          <a:p>
            <a:fld id="{E200303F-610B-40A3-928A-3739A541DB8B}" type="slidenum">
              <a:rPr lang="en-US" smtClean="0"/>
              <a:t>16</a:t>
            </a:fld>
            <a:endParaRPr lang="en-US"/>
          </a:p>
        </p:txBody>
      </p:sp>
    </p:spTree>
    <p:extLst>
      <p:ext uri="{BB962C8B-B14F-4D97-AF65-F5344CB8AC3E}">
        <p14:creationId xmlns:p14="http://schemas.microsoft.com/office/powerpoint/2010/main" val="324142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EC79CB-09BE-4CDA-9B69-5DA0DCBDD0BB}"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387192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EC79CB-09BE-4CDA-9B69-5DA0DCBDD0BB}"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375312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EC79CB-09BE-4CDA-9B69-5DA0DCBDD0BB}"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2027515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EC79CB-09BE-4CDA-9B69-5DA0DCBDD0BB}"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194786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C79CB-09BE-4CDA-9B69-5DA0DCBDD0BB}" type="datetimeFigureOut">
              <a:rPr lang="en-US" smtClean="0"/>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104060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EC79CB-09BE-4CDA-9B69-5DA0DCBDD0BB}"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3801954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EC79CB-09BE-4CDA-9B69-5DA0DCBDD0BB}" type="datetimeFigureOut">
              <a:rPr lang="en-US" smtClean="0"/>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228445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EC79CB-09BE-4CDA-9B69-5DA0DCBDD0BB}" type="datetimeFigureOut">
              <a:rPr lang="en-US" smtClean="0"/>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205461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C79CB-09BE-4CDA-9B69-5DA0DCBDD0BB}" type="datetimeFigureOut">
              <a:rPr lang="en-US" smtClean="0"/>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45380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C79CB-09BE-4CDA-9B69-5DA0DCBDD0BB}"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16014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C79CB-09BE-4CDA-9B69-5DA0DCBDD0BB}" type="datetimeFigureOut">
              <a:rPr lang="en-US" smtClean="0"/>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87ADC-95E7-4FDB-9DCC-167FD6D79BBF}" type="slidenum">
              <a:rPr lang="en-US" smtClean="0"/>
              <a:t>‹#›</a:t>
            </a:fld>
            <a:endParaRPr lang="en-US"/>
          </a:p>
        </p:txBody>
      </p:sp>
    </p:spTree>
    <p:extLst>
      <p:ext uri="{BB962C8B-B14F-4D97-AF65-F5344CB8AC3E}">
        <p14:creationId xmlns:p14="http://schemas.microsoft.com/office/powerpoint/2010/main" val="199703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C79CB-09BE-4CDA-9B69-5DA0DCBDD0BB}" type="datetimeFigureOut">
              <a:rPr lang="en-US" smtClean="0"/>
              <a:t>3/22/2017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87ADC-95E7-4FDB-9DCC-167FD6D79BBF}" type="slidenum">
              <a:rPr lang="en-US" smtClean="0"/>
              <a:t>‹#›</a:t>
            </a:fld>
            <a:endParaRPr lang="en-US"/>
          </a:p>
        </p:txBody>
      </p:sp>
    </p:spTree>
    <p:extLst>
      <p:ext uri="{BB962C8B-B14F-4D97-AF65-F5344CB8AC3E}">
        <p14:creationId xmlns:p14="http://schemas.microsoft.com/office/powerpoint/2010/main" val="366566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09600" y="152400"/>
            <a:ext cx="8305800" cy="1416050"/>
          </a:xfrm>
        </p:spPr>
        <p:txBody>
          <a:bodyPr/>
          <a:lstStyle/>
          <a:p>
            <a:pPr algn="ctr"/>
            <a:r>
              <a:rPr lang="en-US" sz="4000" b="1" dirty="0">
                <a:solidFill>
                  <a:srgbClr val="334651"/>
                </a:solidFill>
                <a:latin typeface="Arial" panose="020B0604020202020204" pitchFamily="34" charset="0"/>
              </a:rPr>
              <a:t>Systems Modeling Guided Bone Regeneration</a:t>
            </a:r>
            <a:endParaRPr lang="en-US" sz="4000" b="1" dirty="0"/>
          </a:p>
        </p:txBody>
      </p:sp>
      <p:sp>
        <p:nvSpPr>
          <p:cNvPr id="3075" name="Rectangle 3"/>
          <p:cNvSpPr>
            <a:spLocks noGrp="1" noChangeArrowheads="1"/>
          </p:cNvSpPr>
          <p:nvPr>
            <p:ph type="subTitle" idx="4294967295"/>
          </p:nvPr>
        </p:nvSpPr>
        <p:spPr>
          <a:xfrm>
            <a:off x="609600" y="1649412"/>
            <a:ext cx="4095017" cy="1685925"/>
          </a:xfrm>
        </p:spPr>
        <p:txBody>
          <a:bodyPr>
            <a:normAutofit lnSpcReduction="10000"/>
          </a:bodyPr>
          <a:lstStyle/>
          <a:p>
            <a:pPr marL="0" indent="0" algn="ctr" eaLnBrk="1" hangingPunct="1">
              <a:buFont typeface="Wingdings" pitchFamily="2" charset="2"/>
              <a:buNone/>
            </a:pPr>
            <a:r>
              <a:rPr lang="en-US" altLang="zh-CN" sz="2000" b="1" dirty="0" smtClean="0"/>
              <a:t>Xiaobo Zhou</a:t>
            </a:r>
            <a:r>
              <a:rPr lang="en-US" altLang="zh-CN" sz="2000" dirty="0" smtClean="0"/>
              <a:t>, Ph.D.</a:t>
            </a:r>
          </a:p>
          <a:p>
            <a:pPr marL="0" indent="0" algn="ctr" eaLnBrk="1" hangingPunct="1">
              <a:buFont typeface="Wingdings" pitchFamily="2" charset="2"/>
              <a:buNone/>
            </a:pPr>
            <a:r>
              <a:rPr lang="en-US" altLang="zh-CN" sz="2000" dirty="0" smtClean="0"/>
              <a:t>Center for Bioinformatics &amp; Systems Biology</a:t>
            </a:r>
          </a:p>
          <a:p>
            <a:pPr marL="0" indent="0" algn="ctr" eaLnBrk="1" hangingPunct="1">
              <a:buFont typeface="Wingdings" pitchFamily="2" charset="2"/>
              <a:buNone/>
            </a:pPr>
            <a:r>
              <a:rPr lang="en-US" altLang="zh-CN" sz="2000" dirty="0" smtClean="0"/>
              <a:t>Wake Forest University School of Medicine, Winston-Salem, NC</a:t>
            </a:r>
          </a:p>
        </p:txBody>
      </p:sp>
      <p:pic>
        <p:nvPicPr>
          <p:cNvPr id="30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1585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pic>
      <p:pic>
        <p:nvPicPr>
          <p:cNvPr id="3077" name="Picture 5" descr="BL111808-0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25825"/>
            <a:ext cx="91440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4762500" y="1649411"/>
            <a:ext cx="4095017" cy="16859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US" altLang="zh-CN" sz="2000" b="1" dirty="0" smtClean="0"/>
              <a:t>Peter Yang</a:t>
            </a:r>
            <a:r>
              <a:rPr lang="en-US" altLang="zh-CN" sz="2000" dirty="0" smtClean="0"/>
              <a:t>, Ph.D.</a:t>
            </a:r>
          </a:p>
          <a:p>
            <a:pPr marL="0" indent="0" algn="ctr">
              <a:buFont typeface="Wingdings" pitchFamily="2" charset="2"/>
              <a:buNone/>
            </a:pPr>
            <a:r>
              <a:rPr lang="en-US" altLang="zh-CN" sz="2000" dirty="0" smtClean="0"/>
              <a:t>Department of </a:t>
            </a:r>
            <a:r>
              <a:rPr lang="en-US" altLang="zh-CN" sz="2000" dirty="0" err="1"/>
              <a:t>Orthopaedic</a:t>
            </a:r>
            <a:r>
              <a:rPr lang="en-US" altLang="zh-CN" sz="2000" dirty="0"/>
              <a:t> Surgery </a:t>
            </a:r>
            <a:r>
              <a:rPr lang="en-US" altLang="zh-CN" sz="2000" dirty="0" smtClean="0"/>
              <a:t>and Material Sciences</a:t>
            </a:r>
          </a:p>
          <a:p>
            <a:pPr marL="0" indent="0" algn="ctr">
              <a:buFont typeface="Wingdings" pitchFamily="2" charset="2"/>
              <a:buNone/>
            </a:pPr>
            <a:r>
              <a:rPr lang="en-US" altLang="zh-CN" sz="2000" dirty="0" smtClean="0"/>
              <a:t>Stanford </a:t>
            </a:r>
            <a:r>
              <a:rPr lang="en-US" altLang="zh-CN" sz="2000" dirty="0" smtClean="0"/>
              <a:t>University Medical School, Stanford, </a:t>
            </a:r>
            <a:r>
              <a:rPr lang="en-US" altLang="zh-CN" sz="2000" dirty="0" smtClean="0"/>
              <a:t>CA</a:t>
            </a:r>
          </a:p>
        </p:txBody>
      </p:sp>
    </p:spTree>
    <p:extLst>
      <p:ext uri="{BB962C8B-B14F-4D97-AF65-F5344CB8AC3E}">
        <p14:creationId xmlns:p14="http://schemas.microsoft.com/office/powerpoint/2010/main" val="2360740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708" y="170507"/>
            <a:ext cx="8995507" cy="954107"/>
          </a:xfrm>
          <a:prstGeom prst="rect">
            <a:avLst/>
          </a:prstGeom>
        </p:spPr>
        <p:txBody>
          <a:bodyPr wrap="square">
            <a:spAutoFit/>
          </a:bodyPr>
          <a:lstStyle/>
          <a:p>
            <a:pPr algn="ctr"/>
            <a:r>
              <a:rPr lang="en-US" sz="2800" b="1" dirty="0" smtClean="0">
                <a:latin typeface="Times New Roman" panose="02020603050405020304" pitchFamily="18" charset="0"/>
                <a:ea typeface="SimSun" panose="02010600030101010101" pitchFamily="2" charset="-122"/>
              </a:rPr>
              <a:t>Experimental </a:t>
            </a:r>
            <a:r>
              <a:rPr lang="en-US" sz="2800" b="1" dirty="0">
                <a:latin typeface="Times New Roman" panose="02020603050405020304" pitchFamily="18" charset="0"/>
                <a:ea typeface="SimSun" panose="02010600030101010101" pitchFamily="2" charset="-122"/>
              </a:rPr>
              <a:t>validation of critical molecular interactions and cytokine </a:t>
            </a:r>
            <a:r>
              <a:rPr lang="en-US" sz="2800" b="1" dirty="0" smtClean="0">
                <a:latin typeface="Times New Roman" panose="02020603050405020304" pitchFamily="18" charset="0"/>
                <a:ea typeface="SimSun" panose="02010600030101010101" pitchFamily="2" charset="-122"/>
              </a:rPr>
              <a:t>functions</a:t>
            </a:r>
            <a:endParaRPr lang="en-US" sz="2800" dirty="0"/>
          </a:p>
        </p:txBody>
      </p:sp>
      <p:sp>
        <p:nvSpPr>
          <p:cNvPr id="4" name="Rectangle 3"/>
          <p:cNvSpPr/>
          <p:nvPr/>
        </p:nvSpPr>
        <p:spPr>
          <a:xfrm>
            <a:off x="531920" y="5893415"/>
            <a:ext cx="8080161"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IGF-1 inhibits SMAD via activating </a:t>
            </a:r>
            <a:r>
              <a:rPr lang="en-US" dirty="0" smtClean="0">
                <a:latin typeface="Times New Roman" panose="02020603050405020304" pitchFamily="18" charset="0"/>
                <a:ea typeface="SimSun" panose="02010600030101010101" pitchFamily="2" charset="-122"/>
              </a:rPr>
              <a:t>ERK. (A-F) W-20-17 cells; (G-H) MC-3T3 cells</a:t>
            </a:r>
            <a:endParaRPr lang="en-US" dirty="0"/>
          </a:p>
        </p:txBody>
      </p:sp>
      <p:grpSp>
        <p:nvGrpSpPr>
          <p:cNvPr id="12" name="Group 11"/>
          <p:cNvGrpSpPr/>
          <p:nvPr/>
        </p:nvGrpSpPr>
        <p:grpSpPr>
          <a:xfrm>
            <a:off x="369570" y="1367936"/>
            <a:ext cx="8404860" cy="4411689"/>
            <a:chOff x="0" y="1164639"/>
            <a:chExt cx="8404860" cy="4411689"/>
          </a:xfrm>
        </p:grpSpPr>
        <p:pic>
          <p:nvPicPr>
            <p:cNvPr id="2" name="Picture 1"/>
            <p:cNvPicPr>
              <a:picLocks noChangeAspect="1"/>
            </p:cNvPicPr>
            <p:nvPr/>
          </p:nvPicPr>
          <p:blipFill>
            <a:blip r:embed="rId2"/>
            <a:stretch>
              <a:fillRect/>
            </a:stretch>
          </p:blipFill>
          <p:spPr>
            <a:xfrm>
              <a:off x="0" y="1164639"/>
              <a:ext cx="5943600" cy="4411689"/>
            </a:xfrm>
            <a:prstGeom prst="rect">
              <a:avLst/>
            </a:prstGeom>
          </p:spPr>
        </p:pic>
        <p:grpSp>
          <p:nvGrpSpPr>
            <p:cNvPr id="11" name="Group 10"/>
            <p:cNvGrpSpPr/>
            <p:nvPr/>
          </p:nvGrpSpPr>
          <p:grpSpPr>
            <a:xfrm>
              <a:off x="5821680" y="1238918"/>
              <a:ext cx="2583180" cy="4280890"/>
              <a:chOff x="5821680" y="1299878"/>
              <a:chExt cx="2583180" cy="428089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8860" y="1299878"/>
                <a:ext cx="2286000" cy="1914525"/>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860" y="3940880"/>
                <a:ext cx="2286000" cy="1639888"/>
              </a:xfrm>
              <a:prstGeom prst="rect">
                <a:avLst/>
              </a:prstGeom>
              <a:noFill/>
            </p:spPr>
          </p:pic>
          <p:sp>
            <p:nvSpPr>
              <p:cNvPr id="7" name="TextBox 6"/>
              <p:cNvSpPr txBox="1"/>
              <p:nvPr/>
            </p:nvSpPr>
            <p:spPr>
              <a:xfrm>
                <a:off x="5821680" y="1299878"/>
                <a:ext cx="304892"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G</a:t>
                </a:r>
                <a:endParaRPr lang="en-US" sz="1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836920" y="3783998"/>
                <a:ext cx="293670" cy="261610"/>
              </a:xfrm>
              <a:prstGeom prst="rect">
                <a:avLst/>
              </a:prstGeom>
              <a:noFill/>
            </p:spPr>
            <p:txBody>
              <a:bodyPr wrap="none" rtlCol="0">
                <a:spAutoFit/>
              </a:bodyPr>
              <a:lstStyle/>
              <a:p>
                <a:r>
                  <a:rPr lang="en-US" sz="1100" b="1" dirty="0">
                    <a:latin typeface="Times New Roman" panose="02020603050405020304" pitchFamily="18" charset="0"/>
                    <a:cs typeface="Times New Roman" panose="02020603050405020304" pitchFamily="18" charset="0"/>
                  </a:rPr>
                  <a:t>H</a:t>
                </a:r>
              </a:p>
            </p:txBody>
          </p:sp>
        </p:grpSp>
      </p:grpSp>
    </p:spTree>
    <p:extLst>
      <p:ext uri="{BB962C8B-B14F-4D97-AF65-F5344CB8AC3E}">
        <p14:creationId xmlns:p14="http://schemas.microsoft.com/office/powerpoint/2010/main" val="1256219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1119146"/>
            <a:ext cx="6400800" cy="4619708"/>
          </a:xfrm>
          <a:prstGeom prst="rect">
            <a:avLst/>
          </a:prstGeom>
        </p:spPr>
      </p:pic>
      <p:sp>
        <p:nvSpPr>
          <p:cNvPr id="3" name="Rectangle 2"/>
          <p:cNvSpPr/>
          <p:nvPr/>
        </p:nvSpPr>
        <p:spPr>
          <a:xfrm>
            <a:off x="128954" y="5998085"/>
            <a:ext cx="8886092"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Runx2 </a:t>
            </a:r>
            <a:r>
              <a:rPr lang="en-US" dirty="0">
                <a:latin typeface="Times New Roman" panose="02020603050405020304" pitchFamily="18" charset="0"/>
                <a:cs typeface="Times New Roman" panose="02020603050405020304" pitchFamily="18" charset="0"/>
              </a:rPr>
              <a:t>is essential for early stage of </a:t>
            </a:r>
            <a:r>
              <a:rPr lang="en-US" dirty="0" smtClean="0">
                <a:latin typeface="Times New Roman" panose="02020603050405020304" pitchFamily="18" charset="0"/>
                <a:cs typeface="Times New Roman" panose="02020603050405020304" pitchFamily="18" charset="0"/>
              </a:rPr>
              <a:t>MSC </a:t>
            </a:r>
            <a:r>
              <a:rPr lang="en-US" dirty="0">
                <a:latin typeface="Times New Roman" panose="02020603050405020304" pitchFamily="18" charset="0"/>
                <a:cs typeface="Times New Roman" panose="02020603050405020304" pitchFamily="18" charset="0"/>
              </a:rPr>
              <a:t>differentiation, while osterix and β-catenin plays a vital role in proliferation and later stage of bone cell differentiation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398586" y="25968"/>
            <a:ext cx="8589106" cy="1077218"/>
          </a:xfrm>
          <a:prstGeom prst="rect">
            <a:avLst/>
          </a:prstGeom>
        </p:spPr>
        <p:txBody>
          <a:bodyPr wrap="square">
            <a:spAutoFit/>
          </a:bodyPr>
          <a:lstStyle/>
          <a:p>
            <a:r>
              <a:rPr lang="en-US" sz="3200" b="1" dirty="0" smtClean="0">
                <a:latin typeface="Times New Roman" panose="02020603050405020304" pitchFamily="18" charset="0"/>
                <a:ea typeface="SimSun" panose="02010600030101010101" pitchFamily="2" charset="-122"/>
              </a:rPr>
              <a:t>Osteoblastic </a:t>
            </a:r>
            <a:r>
              <a:rPr lang="en-US" sz="3200" b="1" dirty="0">
                <a:latin typeface="Times New Roman" panose="02020603050405020304" pitchFamily="18" charset="0"/>
                <a:ea typeface="SimSun" panose="02010600030101010101" pitchFamily="2" charset="-122"/>
              </a:rPr>
              <a:t>differentiation related molecular mechanism under combined cytokine </a:t>
            </a:r>
            <a:r>
              <a:rPr lang="en-US" sz="3200" b="1" dirty="0" smtClean="0">
                <a:latin typeface="Times New Roman" panose="02020603050405020304" pitchFamily="18" charset="0"/>
                <a:ea typeface="SimSun" panose="02010600030101010101" pitchFamily="2" charset="-122"/>
              </a:rPr>
              <a:t>treatment </a:t>
            </a:r>
            <a:endParaRPr lang="en-US" sz="3200" dirty="0"/>
          </a:p>
        </p:txBody>
      </p:sp>
    </p:spTree>
    <p:extLst>
      <p:ext uri="{BB962C8B-B14F-4D97-AF65-F5344CB8AC3E}">
        <p14:creationId xmlns:p14="http://schemas.microsoft.com/office/powerpoint/2010/main" val="1426917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1" y="212228"/>
            <a:ext cx="5213555" cy="639762"/>
          </a:xfrm>
        </p:spPr>
        <p:txBody>
          <a:bodyPr/>
          <a:lstStyle/>
          <a:p>
            <a:r>
              <a:rPr lang="en-US" sz="3600" b="1" dirty="0" smtClean="0">
                <a:latin typeface="+mn-lt"/>
              </a:rPr>
              <a:t>In Vivo </a:t>
            </a:r>
            <a:r>
              <a:rPr lang="en-US" sz="3600" b="1" dirty="0">
                <a:latin typeface="+mn-lt"/>
              </a:rPr>
              <a:t>E</a:t>
            </a:r>
            <a:r>
              <a:rPr lang="en-US" sz="3600" b="1" dirty="0" smtClean="0">
                <a:latin typeface="+mn-lt"/>
              </a:rPr>
              <a:t>xperiments</a:t>
            </a:r>
            <a:endParaRPr lang="en-US" sz="3600" b="1"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82" y="1725558"/>
            <a:ext cx="3598803" cy="299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390" y="1184914"/>
            <a:ext cx="4960210" cy="3596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7382" y="5039833"/>
            <a:ext cx="3635018"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b="1" dirty="0" smtClean="0">
                <a:solidFill>
                  <a:prstClr val="black"/>
                </a:solidFill>
              </a:rPr>
              <a:t>β-</a:t>
            </a:r>
            <a:r>
              <a:rPr lang="en-US" sz="2000" b="1" dirty="0" err="1">
                <a:solidFill>
                  <a:prstClr val="black"/>
                </a:solidFill>
              </a:rPr>
              <a:t>tricalcium</a:t>
            </a:r>
            <a:r>
              <a:rPr lang="en-US" sz="2000" b="1" dirty="0">
                <a:solidFill>
                  <a:prstClr val="black"/>
                </a:solidFill>
              </a:rPr>
              <a:t> </a:t>
            </a:r>
            <a:r>
              <a:rPr lang="en-US" sz="2000" b="1" dirty="0" smtClean="0">
                <a:solidFill>
                  <a:prstClr val="black"/>
                </a:solidFill>
              </a:rPr>
              <a:t>phosphate (TCP) scaffolds was put in  </a:t>
            </a:r>
            <a:r>
              <a:rPr lang="en-US" sz="2000" b="1" dirty="0">
                <a:solidFill>
                  <a:prstClr val="black"/>
                </a:solidFill>
              </a:rPr>
              <a:t>a rabbit </a:t>
            </a:r>
            <a:r>
              <a:rPr lang="en-US" sz="2000" b="1" dirty="0" smtClean="0">
                <a:solidFill>
                  <a:prstClr val="black"/>
                </a:solidFill>
              </a:rPr>
              <a:t>cranial bone</a:t>
            </a:r>
            <a:endParaRPr lang="en-US" sz="2000" b="1" dirty="0">
              <a:solidFill>
                <a:prstClr val="black"/>
              </a:solidFill>
            </a:endParaRPr>
          </a:p>
        </p:txBody>
      </p:sp>
      <p:sp>
        <p:nvSpPr>
          <p:cNvPr id="9" name="Rectangle 8"/>
          <p:cNvSpPr/>
          <p:nvPr/>
        </p:nvSpPr>
        <p:spPr>
          <a:xfrm>
            <a:off x="4634908" y="4797868"/>
            <a:ext cx="4204292" cy="612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prstClr val="black"/>
                </a:solidFill>
              </a:rPr>
              <a:t>Micro-CT </a:t>
            </a:r>
            <a:r>
              <a:rPr lang="en-US" sz="2000" b="1" dirty="0">
                <a:solidFill>
                  <a:prstClr val="black"/>
                </a:solidFill>
              </a:rPr>
              <a:t>images of </a:t>
            </a:r>
            <a:r>
              <a:rPr lang="en-US" sz="2000" b="1" dirty="0" smtClean="0">
                <a:solidFill>
                  <a:prstClr val="black"/>
                </a:solidFill>
              </a:rPr>
              <a:t>specimens</a:t>
            </a:r>
            <a:endParaRPr lang="en-US" sz="2000" b="1" dirty="0">
              <a:solidFill>
                <a:prstClr val="black"/>
              </a:solidFill>
            </a:endParaRPr>
          </a:p>
        </p:txBody>
      </p:sp>
      <p:sp>
        <p:nvSpPr>
          <p:cNvPr id="6" name="Rectangle 5"/>
          <p:cNvSpPr/>
          <p:nvPr/>
        </p:nvSpPr>
        <p:spPr>
          <a:xfrm>
            <a:off x="2971800" y="6283768"/>
            <a:ext cx="4318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prstClr val="black"/>
                </a:solidFill>
              </a:rPr>
              <a:t>Yang, </a:t>
            </a:r>
            <a:r>
              <a:rPr lang="en-US" sz="1400" dirty="0">
                <a:solidFill>
                  <a:prstClr val="black"/>
                </a:solidFill>
              </a:rPr>
              <a:t>et al. </a:t>
            </a:r>
            <a:r>
              <a:rPr lang="en-US" sz="1400" i="1" dirty="0" smtClean="0">
                <a:solidFill>
                  <a:prstClr val="black"/>
                </a:solidFill>
              </a:rPr>
              <a:t>Mater </a:t>
            </a:r>
            <a:r>
              <a:rPr lang="en-US" sz="1400" i="1" dirty="0" err="1">
                <a:solidFill>
                  <a:prstClr val="black"/>
                </a:solidFill>
              </a:rPr>
              <a:t>Sci</a:t>
            </a:r>
            <a:r>
              <a:rPr lang="en-US" sz="1400" i="1" dirty="0">
                <a:solidFill>
                  <a:prstClr val="black"/>
                </a:solidFill>
              </a:rPr>
              <a:t> Mater Med</a:t>
            </a:r>
            <a:r>
              <a:rPr lang="en-US" sz="1400" i="1" dirty="0" smtClean="0">
                <a:solidFill>
                  <a:prstClr val="black"/>
                </a:solidFill>
              </a:rPr>
              <a:t>.,</a:t>
            </a:r>
            <a:r>
              <a:rPr lang="en-US" sz="1400" dirty="0" smtClean="0">
                <a:solidFill>
                  <a:prstClr val="black"/>
                </a:solidFill>
              </a:rPr>
              <a:t> 2013</a:t>
            </a:r>
            <a:endParaRPr lang="en-US" sz="1400" dirty="0">
              <a:solidFill>
                <a:prstClr val="black"/>
              </a:solidFill>
            </a:endParaRPr>
          </a:p>
        </p:txBody>
      </p:sp>
    </p:spTree>
    <p:extLst>
      <p:ext uri="{BB962C8B-B14F-4D97-AF65-F5344CB8AC3E}">
        <p14:creationId xmlns:p14="http://schemas.microsoft.com/office/powerpoint/2010/main" val="2622321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867" y="328207"/>
            <a:ext cx="5457520" cy="584775"/>
          </a:xfrm>
          <a:prstGeom prst="rect">
            <a:avLst/>
          </a:prstGeom>
          <a:noFill/>
        </p:spPr>
        <p:txBody>
          <a:bodyPr wrap="none" rtlCol="0">
            <a:spAutoFit/>
          </a:bodyPr>
          <a:lstStyle/>
          <a:p>
            <a:r>
              <a:rPr lang="en-US" sz="3200" b="1" dirty="0" smtClean="0">
                <a:latin typeface="Times New Roman" panose="02020603050405020304" pitchFamily="18" charset="0"/>
                <a:ea typeface="SimSun" panose="02010600030101010101" pitchFamily="2" charset="-122"/>
                <a:cs typeface="Times New Roman" panose="02020603050405020304" pitchFamily="18" charset="0"/>
              </a:rPr>
              <a:t>3D </a:t>
            </a:r>
            <a:r>
              <a:rPr lang="en-US" sz="3200" b="1" dirty="0" err="1" smtClean="0">
                <a:latin typeface="Times New Roman" panose="02020603050405020304" pitchFamily="18" charset="0"/>
                <a:ea typeface="SimSun" panose="02010600030101010101" pitchFamily="2" charset="-122"/>
                <a:cs typeface="Times New Roman" panose="02020603050405020304" pitchFamily="18" charset="0"/>
              </a:rPr>
              <a:t>sBone</a:t>
            </a:r>
            <a:r>
              <a:rPr lang="en-US" sz="3200" b="1"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3200" b="1" dirty="0">
                <a:latin typeface="Times New Roman" panose="02020603050405020304" pitchFamily="18" charset="0"/>
                <a:ea typeface="SimSun" panose="02010600030101010101" pitchFamily="2" charset="-122"/>
                <a:cs typeface="Times New Roman" panose="02020603050405020304" pitchFamily="18" charset="0"/>
              </a:rPr>
              <a:t>regeneration system</a:t>
            </a:r>
            <a:endParaRPr lang="en-US" sz="32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604" y="1602029"/>
            <a:ext cx="8135365" cy="2696432"/>
          </a:xfrm>
          <a:prstGeom prst="rect">
            <a:avLst/>
          </a:prstGeom>
          <a:noFill/>
          <a:ln>
            <a:noFill/>
          </a:ln>
        </p:spPr>
      </p:pic>
      <p:sp>
        <p:nvSpPr>
          <p:cNvPr id="4" name="Rectangle 3"/>
          <p:cNvSpPr/>
          <p:nvPr/>
        </p:nvSpPr>
        <p:spPr>
          <a:xfrm>
            <a:off x="719240" y="4606030"/>
            <a:ext cx="7870092" cy="1631216"/>
          </a:xfrm>
          <a:prstGeom prst="rect">
            <a:avLst/>
          </a:prstGeom>
        </p:spPr>
        <p:txBody>
          <a:bodyPr wrap="square">
            <a:spAutoFit/>
          </a:bodyPr>
          <a:lstStyle/>
          <a:p>
            <a:pPr algn="just"/>
            <a:r>
              <a:rPr lang="en-US" sz="2000" dirty="0" smtClean="0">
                <a:ea typeface="SimSun" panose="02010600030101010101" pitchFamily="2" charset="-122"/>
                <a:cs typeface="Times New Roman" panose="02020603050405020304" pitchFamily="18" charset="0"/>
              </a:rPr>
              <a:t>Engineered </a:t>
            </a:r>
            <a:r>
              <a:rPr lang="en-US" sz="2000" dirty="0">
                <a:ea typeface="SimSun" panose="02010600030101010101" pitchFamily="2" charset="-122"/>
                <a:cs typeface="Times New Roman" panose="02020603050405020304" pitchFamily="18" charset="0"/>
              </a:rPr>
              <a:t>scaffolds provide specific geometric structures and surface chemistries as well as accurately release drugs and growth factors to promote both bone regeneration (from the MSCs toward a health and well functional osteoblast lineage) and vascularization between the scaffolds and the host blood vessel system. </a:t>
            </a:r>
            <a:endParaRPr lang="en-US" sz="2000" dirty="0">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5831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33500" y="3536949"/>
            <a:ext cx="19033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a:t>Pore size= 480 µm </a:t>
            </a:r>
          </a:p>
        </p:txBody>
      </p:sp>
      <p:sp>
        <p:nvSpPr>
          <p:cNvPr id="2051" name="TextBox 4"/>
          <p:cNvSpPr txBox="1">
            <a:spLocks noChangeArrowheads="1"/>
          </p:cNvSpPr>
          <p:nvPr/>
        </p:nvSpPr>
        <p:spPr bwMode="auto">
          <a:xfrm>
            <a:off x="5119688" y="3536949"/>
            <a:ext cx="20688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600" dirty="0"/>
              <a:t>Pore size= 720 µm </a:t>
            </a:r>
          </a:p>
        </p:txBody>
      </p:sp>
      <p:sp>
        <p:nvSpPr>
          <p:cNvPr id="2052" name="TextBox 5"/>
          <p:cNvSpPr txBox="1">
            <a:spLocks noChangeArrowheads="1"/>
          </p:cNvSpPr>
          <p:nvPr/>
        </p:nvSpPr>
        <p:spPr bwMode="auto">
          <a:xfrm>
            <a:off x="330201" y="3502024"/>
            <a:ext cx="32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smtClean="0"/>
              <a:t>b</a:t>
            </a:r>
            <a:endParaRPr lang="en-US" sz="2000" b="1" dirty="0"/>
          </a:p>
        </p:txBody>
      </p:sp>
      <p:sp>
        <p:nvSpPr>
          <p:cNvPr id="2053" name="TextBox 6"/>
          <p:cNvSpPr txBox="1">
            <a:spLocks noChangeArrowheads="1"/>
          </p:cNvSpPr>
          <p:nvPr/>
        </p:nvSpPr>
        <p:spPr bwMode="auto">
          <a:xfrm>
            <a:off x="4140201" y="3502024"/>
            <a:ext cx="4137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smtClean="0"/>
              <a:t>c</a:t>
            </a:r>
            <a:endParaRPr lang="en-US" sz="2000" b="1" dirty="0"/>
          </a:p>
        </p:txBody>
      </p:sp>
      <p:pic>
        <p:nvPicPr>
          <p:cNvPr id="20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1" y="3613411"/>
            <a:ext cx="4051371" cy="30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838" y="3591288"/>
            <a:ext cx="4051369" cy="30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8953"/>
            <a:ext cx="6107913" cy="301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5"/>
          <p:cNvSpPr txBox="1">
            <a:spLocks noChangeArrowheads="1"/>
          </p:cNvSpPr>
          <p:nvPr/>
        </p:nvSpPr>
        <p:spPr bwMode="auto">
          <a:xfrm>
            <a:off x="1333501" y="533399"/>
            <a:ext cx="322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t>a</a:t>
            </a:r>
          </a:p>
        </p:txBody>
      </p:sp>
      <p:sp>
        <p:nvSpPr>
          <p:cNvPr id="2" name="Rectangle 1"/>
          <p:cNvSpPr/>
          <p:nvPr/>
        </p:nvSpPr>
        <p:spPr>
          <a:xfrm>
            <a:off x="5917473" y="933509"/>
            <a:ext cx="2743200" cy="1631216"/>
          </a:xfrm>
          <a:prstGeom prst="rect">
            <a:avLst/>
          </a:prstGeom>
        </p:spPr>
        <p:txBody>
          <a:bodyPr wrap="square">
            <a:spAutoFit/>
          </a:bodyPr>
          <a:lstStyle/>
          <a:p>
            <a:r>
              <a:rPr lang="en-US" sz="2000" b="1" dirty="0">
                <a:solidFill>
                  <a:srgbClr val="002060"/>
                </a:solidFill>
              </a:rPr>
              <a:t>Predictions of cumulative released BMP2 from scaffolds </a:t>
            </a:r>
            <a:r>
              <a:rPr lang="en-US" sz="2000" b="1" dirty="0" smtClean="0">
                <a:solidFill>
                  <a:srgbClr val="002060"/>
                </a:solidFill>
              </a:rPr>
              <a:t>as </a:t>
            </a:r>
            <a:r>
              <a:rPr lang="en-US" sz="2000" b="1" dirty="0">
                <a:solidFill>
                  <a:srgbClr val="002060"/>
                </a:solidFill>
              </a:rPr>
              <a:t>a function of different pore sizes.</a:t>
            </a:r>
          </a:p>
        </p:txBody>
      </p:sp>
      <p:sp>
        <p:nvSpPr>
          <p:cNvPr id="13" name="Rectangle 12"/>
          <p:cNvSpPr/>
          <p:nvPr/>
        </p:nvSpPr>
        <p:spPr>
          <a:xfrm>
            <a:off x="1503210" y="33933"/>
            <a:ext cx="6394636" cy="584775"/>
          </a:xfrm>
          <a:prstGeom prst="rect">
            <a:avLst/>
          </a:prstGeom>
        </p:spPr>
        <p:txBody>
          <a:bodyPr wrap="none">
            <a:spAutoFit/>
          </a:bodyPr>
          <a:lstStyle/>
          <a:p>
            <a:pPr algn="ctr"/>
            <a:r>
              <a:rPr lang="en-US" sz="3200" b="1" dirty="0" smtClean="0">
                <a:ea typeface="+mj-ea"/>
                <a:cs typeface="+mj-cs"/>
              </a:rPr>
              <a:t>Effect of Pore Size on Release Curves</a:t>
            </a:r>
          </a:p>
        </p:txBody>
      </p:sp>
    </p:spTree>
    <p:extLst>
      <p:ext uri="{BB962C8B-B14F-4D97-AF65-F5344CB8AC3E}">
        <p14:creationId xmlns:p14="http://schemas.microsoft.com/office/powerpoint/2010/main" val="1914672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79897"/>
            <a:ext cx="3335337" cy="25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9"/>
          <p:cNvGrpSpPr>
            <a:grpSpLocks/>
          </p:cNvGrpSpPr>
          <p:nvPr/>
        </p:nvGrpSpPr>
        <p:grpSpPr bwMode="auto">
          <a:xfrm>
            <a:off x="914400" y="1079897"/>
            <a:ext cx="3852863" cy="3276600"/>
            <a:chOff x="216124" y="-461516"/>
            <a:chExt cx="5359130" cy="4961432"/>
          </a:xfrm>
        </p:grpSpPr>
        <p:sp>
          <p:nvSpPr>
            <p:cNvPr id="2055" name="TextBox 5"/>
            <p:cNvSpPr txBox="1">
              <a:spLocks noChangeArrowheads="1"/>
            </p:cNvSpPr>
            <p:nvPr/>
          </p:nvSpPr>
          <p:spPr bwMode="auto">
            <a:xfrm>
              <a:off x="297189" y="-461516"/>
              <a:ext cx="30479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latin typeface="Calibri" pitchFamily="34" charset="0"/>
                </a:rPr>
                <a:t>a</a:t>
              </a:r>
            </a:p>
          </p:txBody>
        </p:sp>
        <p:sp>
          <p:nvSpPr>
            <p:cNvPr id="2056" name="TextBox 6"/>
            <p:cNvSpPr txBox="1">
              <a:spLocks noChangeArrowheads="1"/>
            </p:cNvSpPr>
            <p:nvPr/>
          </p:nvSpPr>
          <p:spPr bwMode="auto">
            <a:xfrm>
              <a:off x="216124" y="4038250"/>
              <a:ext cx="30479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c</a:t>
              </a:r>
            </a:p>
          </p:txBody>
        </p:sp>
        <p:sp>
          <p:nvSpPr>
            <p:cNvPr id="2057" name="TextBox 7"/>
            <p:cNvSpPr txBox="1">
              <a:spLocks noChangeArrowheads="1"/>
            </p:cNvSpPr>
            <p:nvPr/>
          </p:nvSpPr>
          <p:spPr bwMode="auto">
            <a:xfrm>
              <a:off x="5211797" y="-346137"/>
              <a:ext cx="304799"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b</a:t>
              </a:r>
            </a:p>
          </p:txBody>
        </p:sp>
        <p:sp>
          <p:nvSpPr>
            <p:cNvPr id="2058" name="TextBox 8"/>
            <p:cNvSpPr txBox="1">
              <a:spLocks noChangeArrowheads="1"/>
            </p:cNvSpPr>
            <p:nvPr/>
          </p:nvSpPr>
          <p:spPr bwMode="auto">
            <a:xfrm>
              <a:off x="5260929" y="4038250"/>
              <a:ext cx="31432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dirty="0">
                  <a:latin typeface="Calibri" pitchFamily="34" charset="0"/>
                </a:rPr>
                <a:t>d</a:t>
              </a:r>
            </a:p>
          </p:txBody>
        </p:sp>
      </p:grpSp>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3975497"/>
            <a:ext cx="3335337" cy="25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75497"/>
            <a:ext cx="3335337" cy="25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097360"/>
            <a:ext cx="3335337" cy="250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463" y="2969"/>
            <a:ext cx="9144000" cy="1077218"/>
          </a:xfrm>
          <a:prstGeom prst="rect">
            <a:avLst/>
          </a:prstGeom>
        </p:spPr>
        <p:txBody>
          <a:bodyPr wrap="square">
            <a:spAutoFit/>
          </a:bodyPr>
          <a:lstStyle/>
          <a:p>
            <a:pPr algn="ctr"/>
            <a:r>
              <a:rPr lang="en-US" sz="3200" b="1" dirty="0" smtClean="0">
                <a:ea typeface="+mj-ea"/>
                <a:cs typeface="+mj-cs"/>
              </a:rPr>
              <a:t>Effect of Pore Size and Porosity on Angiogenesis and </a:t>
            </a:r>
          </a:p>
          <a:p>
            <a:pPr algn="ctr"/>
            <a:r>
              <a:rPr lang="en-US" sz="3200" b="1" dirty="0" smtClean="0">
                <a:ea typeface="+mj-ea"/>
                <a:cs typeface="+mj-cs"/>
              </a:rPr>
              <a:t>Bone Formation</a:t>
            </a:r>
          </a:p>
        </p:txBody>
      </p:sp>
    </p:spTree>
    <p:extLst>
      <p:ext uri="{BB962C8B-B14F-4D97-AF65-F5344CB8AC3E}">
        <p14:creationId xmlns:p14="http://schemas.microsoft.com/office/powerpoint/2010/main" val="1889477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70464" y="1194858"/>
          <a:ext cx="3513904" cy="1917305"/>
        </p:xfrm>
        <a:graphic>
          <a:graphicData uri="http://schemas.openxmlformats.org/drawingml/2006/table">
            <a:tbl>
              <a:tblPr/>
              <a:tblGrid>
                <a:gridCol w="878476">
                  <a:extLst>
                    <a:ext uri="{9D8B030D-6E8A-4147-A177-3AD203B41FA5}">
                      <a16:colId xmlns:a16="http://schemas.microsoft.com/office/drawing/2014/main" val="20000"/>
                    </a:ext>
                  </a:extLst>
                </a:gridCol>
                <a:gridCol w="878476">
                  <a:extLst>
                    <a:ext uri="{9D8B030D-6E8A-4147-A177-3AD203B41FA5}">
                      <a16:colId xmlns:a16="http://schemas.microsoft.com/office/drawing/2014/main" val="20001"/>
                    </a:ext>
                  </a:extLst>
                </a:gridCol>
                <a:gridCol w="878476">
                  <a:extLst>
                    <a:ext uri="{9D8B030D-6E8A-4147-A177-3AD203B41FA5}">
                      <a16:colId xmlns:a16="http://schemas.microsoft.com/office/drawing/2014/main" val="20002"/>
                    </a:ext>
                  </a:extLst>
                </a:gridCol>
                <a:gridCol w="878476">
                  <a:extLst>
                    <a:ext uri="{9D8B030D-6E8A-4147-A177-3AD203B41FA5}">
                      <a16:colId xmlns:a16="http://schemas.microsoft.com/office/drawing/2014/main" val="20003"/>
                    </a:ext>
                  </a:extLst>
                </a:gridCol>
              </a:tblGrid>
              <a:tr h="576185">
                <a:tc>
                  <a:txBody>
                    <a:bodyPr/>
                    <a:lstStyle/>
                    <a:p>
                      <a:pPr marL="0" marR="0" algn="ctr">
                        <a:lnSpc>
                          <a:spcPct val="200000"/>
                        </a:lnSpc>
                        <a:spcBef>
                          <a:spcPts val="0"/>
                        </a:spcBef>
                        <a:spcAft>
                          <a:spcPts val="600"/>
                        </a:spcAft>
                      </a:pPr>
                      <a:r>
                        <a:rPr lang="en-US" sz="1100" b="1" dirty="0" smtClean="0">
                          <a:latin typeface="Calibri"/>
                          <a:ea typeface="宋体"/>
                          <a:cs typeface="Times New Roman"/>
                        </a:rPr>
                        <a:t>Case</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Wnt dose</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BMP2 dose</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VEGF dose</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0"/>
                  </a:ext>
                </a:extLst>
              </a:tr>
              <a:tr h="294640">
                <a:tc>
                  <a:txBody>
                    <a:bodyPr/>
                    <a:lstStyle/>
                    <a:p>
                      <a:pPr marL="0" marR="0" algn="ctr">
                        <a:lnSpc>
                          <a:spcPct val="200000"/>
                        </a:lnSpc>
                        <a:spcBef>
                          <a:spcPts val="0"/>
                        </a:spcBef>
                        <a:spcAft>
                          <a:spcPts val="600"/>
                        </a:spcAft>
                      </a:pPr>
                      <a:r>
                        <a:rPr lang="en-US" sz="1100" b="1" dirty="0">
                          <a:latin typeface="Calibri"/>
                          <a:ea typeface="宋体"/>
                          <a:cs typeface="Times New Roman"/>
                        </a:rPr>
                        <a:t>a</a:t>
                      </a:r>
                      <a:endParaRPr lang="en-US" sz="1100" dirty="0">
                        <a:latin typeface="Calibri"/>
                        <a:ea typeface="宋体"/>
                        <a:cs typeface="Times New Roman"/>
                      </a:endParaRPr>
                    </a:p>
                  </a:txBody>
                  <a:tcPr marL="68583" marR="68583"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10</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0</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0</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extLst>
                  <a:ext uri="{0D108BD9-81ED-4DB2-BD59-A6C34878D82A}">
                    <a16:rowId xmlns:a16="http://schemas.microsoft.com/office/drawing/2014/main" val="10001"/>
                  </a:ext>
                </a:extLst>
              </a:tr>
              <a:tr h="294640">
                <a:tc>
                  <a:txBody>
                    <a:bodyPr/>
                    <a:lstStyle/>
                    <a:p>
                      <a:pPr marL="0" marR="0" algn="ctr">
                        <a:lnSpc>
                          <a:spcPct val="200000"/>
                        </a:lnSpc>
                        <a:spcBef>
                          <a:spcPts val="0"/>
                        </a:spcBef>
                        <a:spcAft>
                          <a:spcPts val="600"/>
                        </a:spcAft>
                      </a:pPr>
                      <a:r>
                        <a:rPr lang="en-US" sz="1100" b="1" dirty="0">
                          <a:latin typeface="Calibri"/>
                          <a:ea typeface="宋体"/>
                          <a:cs typeface="Times New Roman"/>
                        </a:rPr>
                        <a:t>b</a:t>
                      </a:r>
                      <a:endParaRPr lang="en-US" sz="1100" dirty="0">
                        <a:latin typeface="Calibri"/>
                        <a:ea typeface="宋体"/>
                        <a:cs typeface="Times New Roman"/>
                      </a:endParaRPr>
                    </a:p>
                  </a:txBody>
                  <a:tcPr marL="68583" marR="68583"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0</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10</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0</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extLst>
                  <a:ext uri="{0D108BD9-81ED-4DB2-BD59-A6C34878D82A}">
                    <a16:rowId xmlns:a16="http://schemas.microsoft.com/office/drawing/2014/main" val="10002"/>
                  </a:ext>
                </a:extLst>
              </a:tr>
              <a:tr h="294640">
                <a:tc>
                  <a:txBody>
                    <a:bodyPr/>
                    <a:lstStyle/>
                    <a:p>
                      <a:pPr marL="0" marR="0" algn="ctr">
                        <a:lnSpc>
                          <a:spcPct val="200000"/>
                        </a:lnSpc>
                        <a:spcBef>
                          <a:spcPts val="0"/>
                        </a:spcBef>
                        <a:spcAft>
                          <a:spcPts val="600"/>
                        </a:spcAft>
                      </a:pPr>
                      <a:r>
                        <a:rPr lang="en-US" sz="1100" b="1" dirty="0">
                          <a:latin typeface="Calibri"/>
                          <a:ea typeface="宋体"/>
                          <a:cs typeface="Times New Roman"/>
                        </a:rPr>
                        <a:t>c</a:t>
                      </a:r>
                      <a:endParaRPr lang="en-US" sz="1100" dirty="0">
                        <a:latin typeface="Calibri"/>
                        <a:ea typeface="宋体"/>
                        <a:cs typeface="Times New Roman"/>
                      </a:endParaRPr>
                    </a:p>
                  </a:txBody>
                  <a:tcPr marL="68583" marR="68583"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4</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2</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4</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extLst>
                  <a:ext uri="{0D108BD9-81ED-4DB2-BD59-A6C34878D82A}">
                    <a16:rowId xmlns:a16="http://schemas.microsoft.com/office/drawing/2014/main" val="10003"/>
                  </a:ext>
                </a:extLst>
              </a:tr>
              <a:tr h="294640">
                <a:tc>
                  <a:txBody>
                    <a:bodyPr/>
                    <a:lstStyle/>
                    <a:p>
                      <a:pPr marL="0" marR="0" algn="ctr">
                        <a:lnSpc>
                          <a:spcPct val="200000"/>
                        </a:lnSpc>
                        <a:spcBef>
                          <a:spcPts val="0"/>
                        </a:spcBef>
                        <a:spcAft>
                          <a:spcPts val="600"/>
                        </a:spcAft>
                      </a:pPr>
                      <a:r>
                        <a:rPr lang="en-US" sz="1100" b="1" dirty="0">
                          <a:latin typeface="Calibri"/>
                          <a:ea typeface="宋体"/>
                          <a:cs typeface="Times New Roman"/>
                        </a:rPr>
                        <a:t>d</a:t>
                      </a:r>
                      <a:endParaRPr lang="en-US" sz="1100" dirty="0">
                        <a:latin typeface="Calibri"/>
                        <a:ea typeface="宋体"/>
                        <a:cs typeface="Times New Roman"/>
                      </a:endParaRPr>
                    </a:p>
                  </a:txBody>
                  <a:tcPr marL="68583" marR="68583"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2</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a:latin typeface="Calibri"/>
                          <a:ea typeface="宋体"/>
                          <a:cs typeface="Times New Roman"/>
                        </a:rPr>
                        <a:t>4</a:t>
                      </a:r>
                      <a:endParaRPr lang="en-US" sz="110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tc>
                  <a:txBody>
                    <a:bodyPr/>
                    <a:lstStyle/>
                    <a:p>
                      <a:pPr marL="0" marR="0" algn="ctr">
                        <a:lnSpc>
                          <a:spcPct val="200000"/>
                        </a:lnSpc>
                        <a:spcBef>
                          <a:spcPts val="0"/>
                        </a:spcBef>
                        <a:spcAft>
                          <a:spcPts val="600"/>
                        </a:spcAft>
                      </a:pPr>
                      <a:r>
                        <a:rPr lang="en-US" sz="1100" b="1" dirty="0">
                          <a:latin typeface="Calibri"/>
                          <a:ea typeface="宋体"/>
                          <a:cs typeface="Times New Roman"/>
                        </a:rPr>
                        <a:t>4</a:t>
                      </a:r>
                      <a:endParaRPr lang="en-US" sz="1100" dirty="0">
                        <a:latin typeface="Calibri"/>
                        <a:ea typeface="宋体"/>
                        <a:cs typeface="Times New Roman"/>
                      </a:endParaRPr>
                    </a:p>
                  </a:txBody>
                  <a:tcPr marL="68583" marR="68583" marT="0" marB="0" anchor="b">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92CDDC"/>
                    </a:solidFill>
                  </a:tcPr>
                </a:tc>
                <a:extLst>
                  <a:ext uri="{0D108BD9-81ED-4DB2-BD59-A6C34878D82A}">
                    <a16:rowId xmlns:a16="http://schemas.microsoft.com/office/drawing/2014/main" val="10004"/>
                  </a:ext>
                </a:extLst>
              </a:tr>
            </a:tbl>
          </a:graphicData>
        </a:graphic>
      </p:graphicFrame>
      <p:grpSp>
        <p:nvGrpSpPr>
          <p:cNvPr id="2082" name="Group 9"/>
          <p:cNvGrpSpPr>
            <a:grpSpLocks/>
          </p:cNvGrpSpPr>
          <p:nvPr/>
        </p:nvGrpSpPr>
        <p:grpSpPr bwMode="auto">
          <a:xfrm>
            <a:off x="838200" y="898525"/>
            <a:ext cx="3689450" cy="3063875"/>
            <a:chOff x="638291" y="-385483"/>
            <a:chExt cx="4447250" cy="5277747"/>
          </a:xfrm>
        </p:grpSpPr>
        <p:sp>
          <p:nvSpPr>
            <p:cNvPr id="2086" name="TextBox 6"/>
            <p:cNvSpPr txBox="1">
              <a:spLocks noChangeArrowheads="1"/>
            </p:cNvSpPr>
            <p:nvPr/>
          </p:nvSpPr>
          <p:spPr bwMode="auto">
            <a:xfrm>
              <a:off x="4780740" y="4308395"/>
              <a:ext cx="304801" cy="5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t>c</a:t>
              </a:r>
            </a:p>
          </p:txBody>
        </p:sp>
        <p:sp>
          <p:nvSpPr>
            <p:cNvPr id="2087" name="TextBox 7"/>
            <p:cNvSpPr txBox="1">
              <a:spLocks noChangeArrowheads="1"/>
            </p:cNvSpPr>
            <p:nvPr/>
          </p:nvSpPr>
          <p:spPr bwMode="auto">
            <a:xfrm>
              <a:off x="4765547" y="-385483"/>
              <a:ext cx="304801" cy="58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t>a</a:t>
              </a:r>
            </a:p>
          </p:txBody>
        </p:sp>
        <p:sp>
          <p:nvSpPr>
            <p:cNvPr id="2088" name="TextBox 8"/>
            <p:cNvSpPr txBox="1">
              <a:spLocks noChangeArrowheads="1"/>
            </p:cNvSpPr>
            <p:nvPr/>
          </p:nvSpPr>
          <p:spPr bwMode="auto">
            <a:xfrm>
              <a:off x="638291" y="4173785"/>
              <a:ext cx="304800" cy="58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400" b="1" dirty="0"/>
                <a:t>b</a:t>
              </a:r>
            </a:p>
          </p:txBody>
        </p:sp>
      </p:grpSp>
      <p:pic>
        <p:nvPicPr>
          <p:cNvPr id="2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144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3528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3528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324956" y="127533"/>
            <a:ext cx="6751144" cy="584775"/>
          </a:xfrm>
          <a:prstGeom prst="rect">
            <a:avLst/>
          </a:prstGeom>
        </p:spPr>
        <p:txBody>
          <a:bodyPr wrap="none">
            <a:spAutoFit/>
          </a:bodyPr>
          <a:lstStyle/>
          <a:p>
            <a:pPr algn="ctr"/>
            <a:r>
              <a:rPr lang="en-US" sz="3200" b="1" dirty="0" smtClean="0">
                <a:ea typeface="+mj-ea"/>
                <a:cs typeface="+mj-cs"/>
              </a:rPr>
              <a:t>Growth Factor Combination Prediction</a:t>
            </a:r>
          </a:p>
        </p:txBody>
      </p:sp>
      <p:sp>
        <p:nvSpPr>
          <p:cNvPr id="4" name="Rectangle 3"/>
          <p:cNvSpPr/>
          <p:nvPr/>
        </p:nvSpPr>
        <p:spPr>
          <a:xfrm>
            <a:off x="487025" y="5589657"/>
            <a:ext cx="8001000" cy="707886"/>
          </a:xfrm>
          <a:prstGeom prst="rect">
            <a:avLst/>
          </a:prstGeom>
        </p:spPr>
        <p:txBody>
          <a:bodyPr wrap="square">
            <a:spAutoFit/>
          </a:bodyPr>
          <a:lstStyle/>
          <a:p>
            <a:r>
              <a:rPr lang="en-US" sz="2000" b="1" dirty="0" smtClean="0"/>
              <a:t>The </a:t>
            </a:r>
            <a:r>
              <a:rPr lang="en-US" sz="2000" b="1" dirty="0"/>
              <a:t>most efficient growth of active osteoblasts was promoted by the combination of </a:t>
            </a:r>
            <a:r>
              <a:rPr lang="en-US" sz="2000" b="1" dirty="0" err="1"/>
              <a:t>Wnt</a:t>
            </a:r>
            <a:r>
              <a:rPr lang="en-US" sz="2000" b="1" dirty="0"/>
              <a:t>, BMP2, and </a:t>
            </a:r>
            <a:r>
              <a:rPr lang="en-US" sz="2000" b="1" dirty="0" smtClean="0"/>
              <a:t>VEGF</a:t>
            </a:r>
            <a:endParaRPr lang="en-US" sz="2000" b="1" dirty="0"/>
          </a:p>
        </p:txBody>
      </p:sp>
      <p:sp>
        <p:nvSpPr>
          <p:cNvPr id="15" name="Rectangle 48"/>
          <p:cNvSpPr>
            <a:spLocks noChangeArrowheads="1"/>
          </p:cNvSpPr>
          <p:nvPr/>
        </p:nvSpPr>
        <p:spPr bwMode="auto">
          <a:xfrm>
            <a:off x="4404890" y="6497498"/>
            <a:ext cx="2817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i="1" dirty="0"/>
              <a:t>Sun, </a:t>
            </a:r>
            <a:r>
              <a:rPr lang="en-US" altLang="zh-CN" sz="1400" i="1" dirty="0" smtClean="0"/>
              <a:t>et. al, Biomaterial, 2013</a:t>
            </a:r>
            <a:endParaRPr lang="en-US" altLang="zh-CN" sz="1400" i="1" dirty="0"/>
          </a:p>
        </p:txBody>
      </p:sp>
    </p:spTree>
    <p:extLst>
      <p:ext uri="{BB962C8B-B14F-4D97-AF65-F5344CB8AC3E}">
        <p14:creationId xmlns:p14="http://schemas.microsoft.com/office/powerpoint/2010/main" val="364987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tan\Documents\MATLAB\xq code\3D bone regeneration\code of typical simulation-th\distmesh\all4.tif"/>
          <p:cNvPicPr/>
          <p:nvPr/>
        </p:nvPicPr>
        <p:blipFill>
          <a:blip r:embed="rId2">
            <a:extLst>
              <a:ext uri="{28A0092B-C50C-407E-A947-70E740481C1C}">
                <a14:useLocalDpi xmlns:a14="http://schemas.microsoft.com/office/drawing/2010/main" val="0"/>
              </a:ext>
            </a:extLst>
          </a:blip>
          <a:srcRect/>
          <a:stretch>
            <a:fillRect/>
          </a:stretch>
        </p:blipFill>
        <p:spPr bwMode="auto">
          <a:xfrm>
            <a:off x="2116393" y="1084006"/>
            <a:ext cx="4793225" cy="5773994"/>
          </a:xfrm>
          <a:prstGeom prst="rect">
            <a:avLst/>
          </a:prstGeom>
          <a:noFill/>
          <a:ln>
            <a:noFill/>
          </a:ln>
        </p:spPr>
      </p:pic>
      <p:sp>
        <p:nvSpPr>
          <p:cNvPr id="3" name="Rectangle 2"/>
          <p:cNvSpPr/>
          <p:nvPr/>
        </p:nvSpPr>
        <p:spPr>
          <a:xfrm>
            <a:off x="258097" y="0"/>
            <a:ext cx="8885903" cy="954107"/>
          </a:xfrm>
          <a:prstGeom prst="rect">
            <a:avLst/>
          </a:prstGeom>
        </p:spPr>
        <p:txBody>
          <a:bodyPr wrap="square">
            <a:spAutoFit/>
          </a:bodyPr>
          <a:lstStyle/>
          <a:p>
            <a:pPr algn="ctr"/>
            <a:r>
              <a:rPr lang="en-US" sz="2800" b="1" dirty="0" smtClean="0">
                <a:latin typeface="Arial" panose="020B0604020202020204" pitchFamily="34" charset="0"/>
                <a:ea typeface="SimSun" panose="02010600030101010101" pitchFamily="2" charset="-122"/>
              </a:rPr>
              <a:t>MSC </a:t>
            </a:r>
            <a:r>
              <a:rPr lang="en-US" sz="2800" b="1" dirty="0">
                <a:latin typeface="Arial" panose="020B0604020202020204" pitchFamily="34" charset="0"/>
                <a:ea typeface="SimSun" panose="02010600030101010101" pitchFamily="2" charset="-122"/>
              </a:rPr>
              <a:t>lineage commitment and neo-vascularization </a:t>
            </a:r>
            <a:r>
              <a:rPr lang="en-US" sz="2800" b="1" dirty="0" smtClean="0">
                <a:latin typeface="Arial" panose="020B0604020202020204" pitchFamily="34" charset="0"/>
                <a:ea typeface="SimSun" panose="02010600030101010101" pitchFamily="2" charset="-122"/>
              </a:rPr>
              <a:t>w/o mechanical </a:t>
            </a:r>
            <a:r>
              <a:rPr lang="en-US" sz="2800" b="1" dirty="0">
                <a:latin typeface="Arial" panose="020B0604020202020204" pitchFamily="34" charset="0"/>
                <a:ea typeface="SimSun" panose="02010600030101010101" pitchFamily="2" charset="-122"/>
              </a:rPr>
              <a:t>stress within </a:t>
            </a:r>
            <a:r>
              <a:rPr lang="en-US" sz="2800" b="1" dirty="0" smtClean="0">
                <a:latin typeface="Arial" panose="020B0604020202020204" pitchFamily="34" charset="0"/>
                <a:ea typeface="SimSun" panose="02010600030101010101" pitchFamily="2" charset="-122"/>
              </a:rPr>
              <a:t>scaffold</a:t>
            </a:r>
            <a:endParaRPr lang="en-US" sz="2800" b="1" dirty="0"/>
          </a:p>
        </p:txBody>
      </p:sp>
    </p:spTree>
    <p:extLst>
      <p:ext uri="{BB962C8B-B14F-4D97-AF65-F5344CB8AC3E}">
        <p14:creationId xmlns:p14="http://schemas.microsoft.com/office/powerpoint/2010/main" val="204101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297" y="221367"/>
            <a:ext cx="6781407" cy="1077218"/>
          </a:xfrm>
          <a:prstGeom prst="rect">
            <a:avLst/>
          </a:prstGeom>
          <a:noFill/>
        </p:spPr>
        <p:txBody>
          <a:bodyPr wrap="none" rtlCol="0">
            <a:spAutoFit/>
          </a:bodyPr>
          <a:lstStyle/>
          <a:p>
            <a:pPr algn="ctr"/>
            <a:r>
              <a:rPr lang="en-US" sz="3200" b="1" dirty="0"/>
              <a:t>Challenges and opportunities with the </a:t>
            </a:r>
            <a:endParaRPr lang="en-US" sz="3200" b="1" dirty="0" smtClean="0"/>
          </a:p>
          <a:p>
            <a:pPr algn="ctr"/>
            <a:r>
              <a:rPr lang="en-US" sz="3200" b="1" dirty="0" smtClean="0"/>
              <a:t>Model </a:t>
            </a:r>
            <a:r>
              <a:rPr lang="en-US" sz="3200" b="1" dirty="0"/>
              <a:t>Credibility </a:t>
            </a:r>
            <a:r>
              <a:rPr lang="en-US" sz="3200" b="1" dirty="0" smtClean="0"/>
              <a:t>Plan</a:t>
            </a:r>
            <a:endParaRPr lang="en-US" sz="3200" b="1" dirty="0"/>
          </a:p>
        </p:txBody>
      </p:sp>
      <p:sp>
        <p:nvSpPr>
          <p:cNvPr id="3" name="TextBox 2"/>
          <p:cNvSpPr txBox="1"/>
          <p:nvPr/>
        </p:nvSpPr>
        <p:spPr>
          <a:xfrm>
            <a:off x="429846" y="1733384"/>
            <a:ext cx="8221785" cy="4708981"/>
          </a:xfrm>
          <a:prstGeom prst="rect">
            <a:avLst/>
          </a:prstGeom>
          <a:noFill/>
        </p:spPr>
        <p:txBody>
          <a:bodyPr wrap="square" rtlCol="0">
            <a:spAutoFit/>
          </a:bodyPr>
          <a:lstStyle/>
          <a:p>
            <a:pPr marL="457200" indent="-457200">
              <a:buFont typeface="Wingdings" panose="05000000000000000000" pitchFamily="2" charset="2"/>
              <a:buChar char="Ø"/>
            </a:pPr>
            <a:r>
              <a:rPr lang="en-US" sz="2000" dirty="0" smtClean="0"/>
              <a:t>Since our model will be first developed and tested by in vitro experiments, the scaffold degeneration process, cytokine release, vascularization, and mechanical stress dynamics tend to </a:t>
            </a:r>
            <a:r>
              <a:rPr lang="en-US" sz="2000" b="1" dirty="0" smtClean="0"/>
              <a:t>change in in vivo environment</a:t>
            </a:r>
            <a:r>
              <a:rPr lang="en-US" sz="2000" dirty="0" smtClean="0"/>
              <a:t>, which possibly necessitates much more animals for model calibration and validation;</a:t>
            </a:r>
          </a:p>
          <a:p>
            <a:pPr marL="457200" indent="-457200">
              <a:buFont typeface="Wingdings" panose="05000000000000000000" pitchFamily="2" charset="2"/>
              <a:buChar char="Ø"/>
            </a:pPr>
            <a:endParaRPr lang="en-US" sz="2000" dirty="0" smtClean="0"/>
          </a:p>
          <a:p>
            <a:pPr marL="457200" indent="-457200">
              <a:buFont typeface="Wingdings" panose="05000000000000000000" pitchFamily="2" charset="2"/>
              <a:buChar char="Ø"/>
            </a:pPr>
            <a:r>
              <a:rPr lang="en-US" sz="2000" dirty="0" smtClean="0"/>
              <a:t>The interaction between scaffold and adjacent normal tissue might induce </a:t>
            </a:r>
            <a:r>
              <a:rPr lang="en-US" sz="2000" b="1" dirty="0" smtClean="0"/>
              <a:t>immune responses</a:t>
            </a:r>
            <a:r>
              <a:rPr lang="en-US" sz="2000" dirty="0" smtClean="0"/>
              <a:t>, resulting in unexpected consequence, needs to be addressed in model and in experiments;</a:t>
            </a:r>
          </a:p>
          <a:p>
            <a:pPr marL="457200" indent="-457200">
              <a:buFont typeface="Wingdings" panose="05000000000000000000" pitchFamily="2" charset="2"/>
              <a:buChar char="Ø"/>
            </a:pPr>
            <a:endParaRPr lang="en-US" sz="2000" dirty="0" smtClean="0"/>
          </a:p>
          <a:p>
            <a:pPr marL="457200" indent="-457200">
              <a:buFont typeface="Wingdings" panose="05000000000000000000" pitchFamily="2" charset="2"/>
              <a:buChar char="Ø"/>
            </a:pPr>
            <a:r>
              <a:rPr lang="en-US" sz="2000" b="1" dirty="0" smtClean="0"/>
              <a:t>Translation of the model to clinic </a:t>
            </a:r>
            <a:r>
              <a:rPr lang="en-US" sz="2000" dirty="0" smtClean="0"/>
              <a:t>might be a big challenge. The resultant signaling switch upon scaffold implanting might be confounded by the preloaded cytokines and scaffold-triggered host secretion. New methodologies and strategies need to be developed to characterize such kind of underlying molecular mechanisms.</a:t>
            </a:r>
            <a:endParaRPr lang="en-US" sz="2000" dirty="0"/>
          </a:p>
        </p:txBody>
      </p:sp>
    </p:spTree>
    <p:extLst>
      <p:ext uri="{BB962C8B-B14F-4D97-AF65-F5344CB8AC3E}">
        <p14:creationId xmlns:p14="http://schemas.microsoft.com/office/powerpoint/2010/main" val="382058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3" y="333621"/>
            <a:ext cx="8729782" cy="2062103"/>
          </a:xfrm>
          <a:prstGeom prst="rect">
            <a:avLst/>
          </a:prstGeom>
        </p:spPr>
        <p:txBody>
          <a:bodyPr wrap="square">
            <a:spAutoFit/>
          </a:bodyPr>
          <a:lstStyle/>
          <a:p>
            <a:pPr algn="ctr"/>
            <a:r>
              <a:rPr lang="en-US" sz="3200" b="1" dirty="0">
                <a:latin typeface="Arial" panose="020B0604020202020204" pitchFamily="34" charset="0"/>
              </a:rPr>
              <a:t>Uniqueness of the Model Credibility Plan (e.g. what are some special considerations built into the plan resulting from specific modeling/simulation situation?)</a:t>
            </a:r>
            <a:endParaRPr lang="en-US" sz="3200" b="1" i="0" dirty="0">
              <a:effectLst/>
              <a:latin typeface="Arial" panose="020B0604020202020204" pitchFamily="34" charset="0"/>
            </a:endParaRPr>
          </a:p>
        </p:txBody>
      </p:sp>
      <p:sp>
        <p:nvSpPr>
          <p:cNvPr id="3" name="TextBox 2"/>
          <p:cNvSpPr txBox="1"/>
          <p:nvPr/>
        </p:nvSpPr>
        <p:spPr>
          <a:xfrm>
            <a:off x="296985" y="2567116"/>
            <a:ext cx="8346830" cy="4093428"/>
          </a:xfrm>
          <a:prstGeom prst="rect">
            <a:avLst/>
          </a:prstGeom>
          <a:noFill/>
        </p:spPr>
        <p:txBody>
          <a:bodyPr wrap="square" rtlCol="0">
            <a:spAutoFit/>
          </a:bodyPr>
          <a:lstStyle/>
          <a:p>
            <a:r>
              <a:rPr lang="en-US" sz="2000" dirty="0" smtClean="0"/>
              <a:t>We need to optimize several factors simultaneously:</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the HUVEC:BMSC ratio for pre-vascularization, the temporal order and timing of multiple cytokine delivery, the geometric parameters of the scaffold</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These components need to be optimized separately first, and then combined, we will deliver a model that can be tested component-by-component and at the whole system level by third party evaluators </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smtClean="0"/>
              <a:t>We proposed the </a:t>
            </a:r>
            <a:r>
              <a:rPr lang="en-US" sz="2000" b="1" dirty="0" smtClean="0"/>
              <a:t>novel hybrid construct</a:t>
            </a:r>
            <a:r>
              <a:rPr lang="en-US" sz="2000" dirty="0" smtClean="0"/>
              <a:t> of soft hydrogel and rigid scaffold for better osteogenic and angiogenic lineage and consequently for optimal bone regeneration</a:t>
            </a:r>
          </a:p>
        </p:txBody>
      </p:sp>
    </p:spTree>
    <p:extLst>
      <p:ext uri="{BB962C8B-B14F-4D97-AF65-F5344CB8AC3E}">
        <p14:creationId xmlns:p14="http://schemas.microsoft.com/office/powerpoint/2010/main" val="2613508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658" y="929423"/>
            <a:ext cx="8632684" cy="4999153"/>
          </a:xfrm>
          <a:prstGeom prst="rect">
            <a:avLst/>
          </a:prstGeom>
        </p:spPr>
      </p:pic>
      <p:sp>
        <p:nvSpPr>
          <p:cNvPr id="4" name="Title 1"/>
          <p:cNvSpPr txBox="1">
            <a:spLocks/>
          </p:cNvSpPr>
          <p:nvPr/>
        </p:nvSpPr>
        <p:spPr>
          <a:xfrm>
            <a:off x="132861" y="265717"/>
            <a:ext cx="8878277" cy="578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b="1" dirty="0" smtClean="0">
                <a:latin typeface="+mn-lt"/>
              </a:rPr>
              <a:t>Multi-scale Models for Bone Regeneration within Scaffolds</a:t>
            </a:r>
          </a:p>
        </p:txBody>
      </p:sp>
      <p:sp>
        <p:nvSpPr>
          <p:cNvPr id="5" name="Rectangle 48"/>
          <p:cNvSpPr>
            <a:spLocks noChangeArrowheads="1"/>
          </p:cNvSpPr>
          <p:nvPr/>
        </p:nvSpPr>
        <p:spPr bwMode="auto">
          <a:xfrm>
            <a:off x="2047632" y="6249377"/>
            <a:ext cx="3745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i="1" dirty="0"/>
              <a:t>Sun, </a:t>
            </a:r>
            <a:r>
              <a:rPr lang="en-US" altLang="zh-CN" i="1" dirty="0" smtClean="0"/>
              <a:t>et. al., </a:t>
            </a:r>
            <a:r>
              <a:rPr lang="en-US" altLang="zh-CN" i="1" dirty="0"/>
              <a:t>Biomaterials, 2012, 2013</a:t>
            </a:r>
          </a:p>
        </p:txBody>
      </p:sp>
    </p:spTree>
    <p:extLst>
      <p:ext uri="{BB962C8B-B14F-4D97-AF65-F5344CB8AC3E}">
        <p14:creationId xmlns:p14="http://schemas.microsoft.com/office/powerpoint/2010/main" val="170521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717550" y="676028"/>
            <a:ext cx="6810375" cy="569913"/>
          </a:xfrm>
        </p:spPr>
        <p:txBody>
          <a:bodyPr rtlCol="0">
            <a:normAutofit fontScale="90000"/>
          </a:bodyPr>
          <a:lstStyle/>
          <a:p>
            <a:pPr eaLnBrk="1" fontAlgn="auto" hangingPunct="1">
              <a:spcAft>
                <a:spcPts val="0"/>
              </a:spcAft>
              <a:defRPr/>
            </a:pPr>
            <a:r>
              <a:rPr lang="en-US" b="1" dirty="0" smtClean="0"/>
              <a:t>Acknowledgements</a:t>
            </a:r>
          </a:p>
        </p:txBody>
      </p:sp>
      <p:sp>
        <p:nvSpPr>
          <p:cNvPr id="59395" name="Content Placeholder 2"/>
          <p:cNvSpPr>
            <a:spLocks noGrp="1"/>
          </p:cNvSpPr>
          <p:nvPr>
            <p:ph idx="1"/>
          </p:nvPr>
        </p:nvSpPr>
        <p:spPr>
          <a:xfrm>
            <a:off x="827088" y="1469778"/>
            <a:ext cx="7299325" cy="2570773"/>
          </a:xfrm>
        </p:spPr>
        <p:txBody>
          <a:bodyPr/>
          <a:lstStyle/>
          <a:p>
            <a:pPr marL="609600" indent="-609600" eaLnBrk="1" hangingPunct="1">
              <a:spcBef>
                <a:spcPct val="30000"/>
              </a:spcBef>
              <a:buClr>
                <a:schemeClr val="accent1"/>
              </a:buClr>
              <a:buFont typeface="Wingdings" pitchFamily="2" charset="2"/>
              <a:buChar char="§"/>
            </a:pPr>
            <a:r>
              <a:rPr lang="en-US" altLang="zh-CN" sz="2800" b="1" dirty="0" smtClean="0"/>
              <a:t>Research Collaborations:</a:t>
            </a:r>
          </a:p>
          <a:p>
            <a:pPr marL="990600" lvl="1" indent="-541338" eaLnBrk="1" hangingPunct="1">
              <a:spcBef>
                <a:spcPct val="30000"/>
              </a:spcBef>
              <a:buClr>
                <a:schemeClr val="hlink"/>
              </a:buClr>
              <a:buFont typeface="Wingdings" pitchFamily="2" charset="2"/>
              <a:buChar char="Ø"/>
            </a:pPr>
            <a:r>
              <a:rPr lang="en-US" altLang="zh-CN" sz="2000" dirty="0" smtClean="0"/>
              <a:t>Bioinformatics Center: Drs. Hua Tan, Weiling Zhao, Sun, XQ, Zhiwei Ji, </a:t>
            </a:r>
            <a:r>
              <a:rPr lang="en-US" altLang="zh-CN" sz="2000" dirty="0" err="1" smtClean="0"/>
              <a:t>Ruoying</a:t>
            </a:r>
            <a:r>
              <a:rPr lang="en-US" altLang="zh-CN" sz="2000" dirty="0" smtClean="0"/>
              <a:t> Chen; </a:t>
            </a:r>
          </a:p>
          <a:p>
            <a:pPr marL="990600" lvl="1" indent="-541338" eaLnBrk="1" hangingPunct="1">
              <a:spcBef>
                <a:spcPct val="30000"/>
              </a:spcBef>
              <a:buClr>
                <a:schemeClr val="hlink"/>
              </a:buClr>
              <a:buFont typeface="Wingdings" pitchFamily="2" charset="2"/>
              <a:buChar char="Ø"/>
            </a:pPr>
            <a:r>
              <a:rPr lang="en-US" altLang="zh-CN" sz="2000" dirty="0" smtClean="0"/>
              <a:t>Other major collaborators: Drs. Yang YP group;</a:t>
            </a:r>
            <a:endParaRPr lang="en-US" altLang="zh-CN" sz="2800" dirty="0" smtClean="0"/>
          </a:p>
          <a:p>
            <a:pPr marL="609600" indent="-609600" eaLnBrk="1" hangingPunct="1">
              <a:spcBef>
                <a:spcPct val="30000"/>
              </a:spcBef>
              <a:buClr>
                <a:schemeClr val="accent1"/>
              </a:buClr>
              <a:buFont typeface="Wingdings" pitchFamily="2" charset="2"/>
              <a:buChar char="§"/>
            </a:pPr>
            <a:r>
              <a:rPr lang="en-US" altLang="zh-CN" sz="2800" b="1" dirty="0" smtClean="0"/>
              <a:t>Major Funding Resources</a:t>
            </a:r>
          </a:p>
          <a:p>
            <a:pPr marL="990600" lvl="1" indent="-541338">
              <a:spcBef>
                <a:spcPct val="30000"/>
              </a:spcBef>
              <a:buClr>
                <a:schemeClr val="accent1"/>
              </a:buClr>
              <a:buFont typeface="Wingdings" pitchFamily="2" charset="2"/>
              <a:buChar char="Ø"/>
            </a:pPr>
            <a:r>
              <a:rPr lang="en-US" altLang="zh-CN" sz="1800" b="1" dirty="0">
                <a:latin typeface="Arial" pitchFamily="34" charset="0"/>
              </a:rPr>
              <a:t>NIH </a:t>
            </a:r>
            <a:r>
              <a:rPr lang="en-US" sz="1800" b="1" dirty="0">
                <a:latin typeface="Arial" pitchFamily="34" charset="0"/>
              </a:rPr>
              <a:t>1U01AR069395-01A1</a:t>
            </a:r>
          </a:p>
          <a:p>
            <a:pPr marL="990600" lvl="1" indent="-541338">
              <a:spcBef>
                <a:spcPct val="30000"/>
              </a:spcBef>
              <a:buClr>
                <a:schemeClr val="accent1"/>
              </a:buClr>
              <a:buFont typeface="Wingdings" pitchFamily="2" charset="2"/>
              <a:buChar char="Ø"/>
            </a:pPr>
            <a:endParaRPr lang="en-US" altLang="zh-CN" sz="1800" b="1" dirty="0" smtClean="0">
              <a:latin typeface="Arial" pitchFamily="34" charset="0"/>
            </a:endParaRPr>
          </a:p>
        </p:txBody>
      </p:sp>
      <p:sp>
        <p:nvSpPr>
          <p:cNvPr id="6" name="Rectangle 5"/>
          <p:cNvSpPr>
            <a:spLocks noChangeArrowheads="1"/>
          </p:cNvSpPr>
          <p:nvPr/>
        </p:nvSpPr>
        <p:spPr bwMode="auto">
          <a:xfrm>
            <a:off x="1938338" y="4313437"/>
            <a:ext cx="5589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itchFamily="34" charset="0"/>
              <a:buNone/>
            </a:pPr>
            <a:r>
              <a:rPr lang="en-US" altLang="zh-CN" sz="9600" dirty="0"/>
              <a:t>THANKS!</a:t>
            </a:r>
          </a:p>
        </p:txBody>
      </p:sp>
    </p:spTree>
    <p:extLst>
      <p:ext uri="{BB962C8B-B14F-4D97-AF65-F5344CB8AC3E}">
        <p14:creationId xmlns:p14="http://schemas.microsoft.com/office/powerpoint/2010/main" val="335775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1492"/>
          <a:stretch/>
        </p:blipFill>
        <p:spPr bwMode="auto">
          <a:xfrm>
            <a:off x="0" y="982382"/>
            <a:ext cx="5486400" cy="556535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39075"/>
            <a:ext cx="9144000" cy="646331"/>
          </a:xfrm>
          <a:prstGeom prst="rect">
            <a:avLst/>
          </a:prstGeom>
        </p:spPr>
        <p:txBody>
          <a:bodyPr wrap="square">
            <a:spAutoFit/>
          </a:bodyPr>
          <a:lstStyle/>
          <a:p>
            <a:pPr algn="ctr"/>
            <a:r>
              <a:rPr lang="en-US" sz="3600" b="1" dirty="0" smtClean="0">
                <a:latin typeface="Arial" panose="020B0604020202020204" pitchFamily="34" charset="0"/>
                <a:ea typeface="SimSun" panose="02010600030101010101" pitchFamily="2" charset="-122"/>
              </a:rPr>
              <a:t>The </a:t>
            </a:r>
            <a:r>
              <a:rPr lang="en-US" sz="3600" b="1" dirty="0">
                <a:latin typeface="Arial" panose="020B0604020202020204" pitchFamily="34" charset="0"/>
                <a:ea typeface="SimSun" panose="02010600030101010101" pitchFamily="2" charset="-122"/>
              </a:rPr>
              <a:t>three aims of </a:t>
            </a:r>
            <a:r>
              <a:rPr lang="en-US" sz="3600" b="1" dirty="0" smtClean="0">
                <a:latin typeface="Arial" panose="020B0604020202020204" pitchFamily="34" charset="0"/>
                <a:ea typeface="SimSun" panose="02010600030101010101" pitchFamily="2" charset="-122"/>
              </a:rPr>
              <a:t>the </a:t>
            </a:r>
            <a:r>
              <a:rPr lang="en-US" sz="3600" b="1" dirty="0" err="1" smtClean="0">
                <a:latin typeface="Arial" panose="020B0604020202020204" pitchFamily="34" charset="0"/>
                <a:ea typeface="SimSun" panose="02010600030101010101" pitchFamily="2" charset="-122"/>
              </a:rPr>
              <a:t>sBone</a:t>
            </a:r>
            <a:endParaRPr lang="en-US" sz="3600" b="1" dirty="0"/>
          </a:p>
        </p:txBody>
      </p:sp>
      <p:sp>
        <p:nvSpPr>
          <p:cNvPr id="4" name="Rectangle 3"/>
          <p:cNvSpPr/>
          <p:nvPr/>
        </p:nvSpPr>
        <p:spPr>
          <a:xfrm>
            <a:off x="5648178" y="1117987"/>
            <a:ext cx="3495822" cy="1323439"/>
          </a:xfrm>
          <a:prstGeom prst="rect">
            <a:avLst/>
          </a:prstGeom>
        </p:spPr>
        <p:txBody>
          <a:bodyPr wrap="square">
            <a:spAutoFit/>
          </a:bodyPr>
          <a:lstStyle/>
          <a:p>
            <a:r>
              <a:rPr lang="en-US" sz="1600" b="1" dirty="0" smtClean="0">
                <a:latin typeface="Arial" panose="020B0604020202020204" pitchFamily="34" charset="0"/>
                <a:ea typeface="SimSun" panose="02010600030101010101" pitchFamily="2" charset="-122"/>
              </a:rPr>
              <a:t>1. To </a:t>
            </a:r>
            <a:r>
              <a:rPr lang="en-US" sz="1600" b="1" dirty="0">
                <a:latin typeface="Arial" panose="020B0604020202020204" pitchFamily="34" charset="0"/>
                <a:ea typeface="SimSun" panose="02010600030101010101" pitchFamily="2" charset="-122"/>
              </a:rPr>
              <a:t>develop an </a:t>
            </a:r>
            <a:r>
              <a:rPr lang="en-US" sz="1600" b="1" i="1" dirty="0">
                <a:latin typeface="Arial" panose="020B0604020202020204" pitchFamily="34" charset="0"/>
                <a:ea typeface="SimSun" panose="02010600030101010101" pitchFamily="2" charset="-122"/>
              </a:rPr>
              <a:t>in vitro</a:t>
            </a:r>
            <a:r>
              <a:rPr lang="en-US" sz="1600" b="1" dirty="0">
                <a:latin typeface="Arial" panose="020B0604020202020204" pitchFamily="34" charset="0"/>
                <a:ea typeface="SimSun" panose="02010600030101010101" pitchFamily="2" charset="-122"/>
              </a:rPr>
              <a:t> multi-temporal scale model for optimizing temporal combinations of GFs to promote bone regeneration.</a:t>
            </a:r>
            <a:endParaRPr lang="en-US" sz="1600" dirty="0"/>
          </a:p>
        </p:txBody>
      </p:sp>
      <p:sp>
        <p:nvSpPr>
          <p:cNvPr id="5" name="Rectangle 4"/>
          <p:cNvSpPr/>
          <p:nvPr/>
        </p:nvSpPr>
        <p:spPr>
          <a:xfrm>
            <a:off x="5636260" y="2913083"/>
            <a:ext cx="3710940" cy="1569660"/>
          </a:xfrm>
          <a:prstGeom prst="rect">
            <a:avLst/>
          </a:prstGeom>
        </p:spPr>
        <p:txBody>
          <a:bodyPr wrap="square">
            <a:spAutoFit/>
          </a:bodyPr>
          <a:lstStyle/>
          <a:p>
            <a:r>
              <a:rPr lang="en-US" sz="1600" b="1" dirty="0" smtClean="0">
                <a:latin typeface="Arial" panose="020B0604020202020204" pitchFamily="34" charset="0"/>
                <a:ea typeface="SimSun" panose="02010600030101010101" pitchFamily="2" charset="-122"/>
              </a:rPr>
              <a:t>2. To </a:t>
            </a:r>
            <a:r>
              <a:rPr lang="en-US" sz="1600" b="1" dirty="0">
                <a:latin typeface="Arial" panose="020B0604020202020204" pitchFamily="34" charset="0"/>
                <a:ea typeface="SimSun" panose="02010600030101010101" pitchFamily="2" charset="-122"/>
              </a:rPr>
              <a:t>construct a predictive multi-scale model of bone regeneration within the novel pre-vascularized macro-porous β-TCP scaffolds loaded with a programmed GF release system.</a:t>
            </a:r>
            <a:r>
              <a:rPr lang="en-US" sz="1600" dirty="0">
                <a:latin typeface="Arial" panose="020B0604020202020204" pitchFamily="34" charset="0"/>
                <a:ea typeface="SimSun" panose="02010600030101010101" pitchFamily="2" charset="-122"/>
              </a:rPr>
              <a:t> </a:t>
            </a:r>
            <a:endParaRPr lang="en-US" sz="1600" dirty="0"/>
          </a:p>
        </p:txBody>
      </p:sp>
      <p:sp>
        <p:nvSpPr>
          <p:cNvPr id="6" name="Rectangle 5"/>
          <p:cNvSpPr/>
          <p:nvPr/>
        </p:nvSpPr>
        <p:spPr>
          <a:xfrm>
            <a:off x="5714414" y="4981567"/>
            <a:ext cx="3710940" cy="1323439"/>
          </a:xfrm>
          <a:prstGeom prst="rect">
            <a:avLst/>
          </a:prstGeom>
        </p:spPr>
        <p:txBody>
          <a:bodyPr wrap="square">
            <a:spAutoFit/>
          </a:bodyPr>
          <a:lstStyle/>
          <a:p>
            <a:r>
              <a:rPr lang="en-US" sz="1600" b="1" dirty="0" smtClean="0">
                <a:latin typeface="Arial" panose="020B0604020202020204" pitchFamily="34" charset="0"/>
                <a:ea typeface="SimSun" panose="02010600030101010101" pitchFamily="2" charset="-122"/>
              </a:rPr>
              <a:t>3. To </a:t>
            </a:r>
            <a:r>
              <a:rPr lang="en-US" sz="1600" b="1" dirty="0">
                <a:latin typeface="Arial" panose="020B0604020202020204" pitchFamily="34" charset="0"/>
                <a:ea typeface="SimSun" panose="02010600030101010101" pitchFamily="2" charset="-122"/>
              </a:rPr>
              <a:t>guide the design of chemo-physical features of bone scaffolds by in silico optimization of GF release profiles and geometric parameters of the macro-pores.</a:t>
            </a:r>
            <a:r>
              <a:rPr lang="en-US" sz="1600" dirty="0">
                <a:latin typeface="Arial" panose="020B0604020202020204" pitchFamily="34" charset="0"/>
                <a:ea typeface="SimSun" panose="02010600030101010101" pitchFamily="2" charset="-122"/>
              </a:rPr>
              <a:t> </a:t>
            </a:r>
            <a:endParaRPr lang="en-US" sz="1600" dirty="0"/>
          </a:p>
        </p:txBody>
      </p:sp>
      <p:sp>
        <p:nvSpPr>
          <p:cNvPr id="7" name="Rectangle 6"/>
          <p:cNvSpPr/>
          <p:nvPr/>
        </p:nvSpPr>
        <p:spPr>
          <a:xfrm>
            <a:off x="5791763" y="6434498"/>
            <a:ext cx="2260555" cy="369332"/>
          </a:xfrm>
          <a:prstGeom prst="rect">
            <a:avLst/>
          </a:prstGeom>
        </p:spPr>
        <p:txBody>
          <a:bodyPr wrap="none">
            <a:spAutoFit/>
          </a:bodyPr>
          <a:lstStyle/>
          <a:p>
            <a:r>
              <a:rPr lang="en-US" dirty="0" smtClean="0"/>
              <a:t>1U01AR069395-01A1</a:t>
            </a:r>
            <a:endParaRPr lang="en-US" dirty="0"/>
          </a:p>
        </p:txBody>
      </p:sp>
    </p:spTree>
    <p:extLst>
      <p:ext uri="{BB962C8B-B14F-4D97-AF65-F5344CB8AC3E}">
        <p14:creationId xmlns:p14="http://schemas.microsoft.com/office/powerpoint/2010/main" val="293615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062902"/>
            <a:ext cx="5486400" cy="4732196"/>
          </a:xfrm>
          <a:prstGeom prst="rect">
            <a:avLst/>
          </a:prstGeom>
          <a:noFill/>
          <a:ln>
            <a:noFill/>
          </a:ln>
        </p:spPr>
      </p:pic>
      <p:sp>
        <p:nvSpPr>
          <p:cNvPr id="3" name="Rectangle 2"/>
          <p:cNvSpPr/>
          <p:nvPr/>
        </p:nvSpPr>
        <p:spPr>
          <a:xfrm>
            <a:off x="0" y="6033267"/>
            <a:ext cx="9144000" cy="707886"/>
          </a:xfrm>
          <a:prstGeom prst="rect">
            <a:avLst/>
          </a:prstGeom>
        </p:spPr>
        <p:txBody>
          <a:bodyPr wrap="square">
            <a:spAutoFit/>
          </a:bodyPr>
          <a:lstStyle/>
          <a:p>
            <a:r>
              <a:rPr lang="en-US" sz="2000" dirty="0" err="1" smtClean="0">
                <a:ea typeface="SimSun" panose="02010600030101010101" pitchFamily="2" charset="-122"/>
                <a:cs typeface="Times New Roman" panose="02020603050405020304" pitchFamily="18" charset="0"/>
              </a:rPr>
              <a:t>sBone</a:t>
            </a:r>
            <a:r>
              <a:rPr lang="en-US" sz="2000" dirty="0" smtClean="0">
                <a:ea typeface="SimSun" panose="02010600030101010101" pitchFamily="2" charset="-122"/>
                <a:cs typeface="Times New Roman" panose="02020603050405020304" pitchFamily="18" charset="0"/>
              </a:rPr>
              <a:t> </a:t>
            </a:r>
            <a:r>
              <a:rPr lang="en-US" sz="2000" dirty="0">
                <a:ea typeface="SimSun" panose="02010600030101010101" pitchFamily="2" charset="-122"/>
                <a:cs typeface="Times New Roman" panose="02020603050405020304" pitchFamily="18" charset="0"/>
              </a:rPr>
              <a:t>within a </a:t>
            </a:r>
            <a:r>
              <a:rPr lang="en-US" sz="2000" dirty="0" smtClean="0">
                <a:ea typeface="SimSun" panose="02010600030101010101" pitchFamily="2" charset="-122"/>
                <a:cs typeface="Times New Roman" panose="02020603050405020304" pitchFamily="18" charset="0"/>
              </a:rPr>
              <a:t>growth factor-loaded </a:t>
            </a:r>
            <a:r>
              <a:rPr lang="en-US" sz="2000" dirty="0">
                <a:ea typeface="SimSun" panose="02010600030101010101" pitchFamily="2" charset="-122"/>
                <a:cs typeface="Times New Roman" panose="02020603050405020304" pitchFamily="18" charset="0"/>
              </a:rPr>
              <a:t>porous biodegradable β-TCP scaffold. VEGF is added in the HUVEC cell medium instead of loading into the scaffold directly. </a:t>
            </a:r>
            <a:endParaRPr lang="en-US" sz="2000" dirty="0">
              <a:cs typeface="Times New Roman" panose="02020603050405020304" pitchFamily="18" charset="0"/>
            </a:endParaRPr>
          </a:p>
        </p:txBody>
      </p:sp>
      <p:sp>
        <p:nvSpPr>
          <p:cNvPr id="4" name="Oval 3"/>
          <p:cNvSpPr/>
          <p:nvPr/>
        </p:nvSpPr>
        <p:spPr>
          <a:xfrm>
            <a:off x="4861560" y="1539240"/>
            <a:ext cx="43434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85560" y="2887980"/>
            <a:ext cx="6629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16980" y="4112939"/>
            <a:ext cx="6629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00800" y="5337898"/>
            <a:ext cx="6629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1107" y="178402"/>
            <a:ext cx="8385907" cy="646331"/>
          </a:xfrm>
          <a:prstGeom prst="rect">
            <a:avLst/>
          </a:prstGeom>
        </p:spPr>
        <p:txBody>
          <a:bodyPr wrap="square">
            <a:spAutoFit/>
          </a:bodyPr>
          <a:lstStyle/>
          <a:p>
            <a:pPr algn="ctr"/>
            <a:r>
              <a:rPr lang="en-US" sz="3600" b="1" dirty="0" smtClean="0">
                <a:latin typeface="Times New Roman" panose="02020603050405020304" pitchFamily="18" charset="0"/>
                <a:ea typeface="SimSun" panose="02010600030101010101" pitchFamily="2" charset="-122"/>
                <a:cs typeface="Times New Roman" panose="02020603050405020304" pitchFamily="18" charset="0"/>
              </a:rPr>
              <a:t>3D </a:t>
            </a:r>
            <a:r>
              <a:rPr lang="en-US" sz="3600" b="1" dirty="0">
                <a:latin typeface="Times New Roman" panose="02020603050405020304" pitchFamily="18" charset="0"/>
                <a:ea typeface="SimSun" panose="02010600030101010101" pitchFamily="2" charset="-122"/>
                <a:cs typeface="Times New Roman" panose="02020603050405020304" pitchFamily="18" charset="0"/>
              </a:rPr>
              <a:t>multi-scale bone regeneration</a:t>
            </a:r>
            <a:endParaRPr lang="en-US" sz="3600" b="1" dirty="0"/>
          </a:p>
        </p:txBody>
      </p:sp>
    </p:spTree>
    <p:extLst>
      <p:ext uri="{BB962C8B-B14F-4D97-AF65-F5344CB8AC3E}">
        <p14:creationId xmlns:p14="http://schemas.microsoft.com/office/powerpoint/2010/main" val="257972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0149" y="325120"/>
            <a:ext cx="7978338" cy="646331"/>
          </a:xfrm>
          <a:prstGeom prst="rect">
            <a:avLst/>
          </a:prstGeom>
          <a:noFill/>
        </p:spPr>
        <p:txBody>
          <a:bodyPr wrap="none" rtlCol="0">
            <a:spAutoFit/>
          </a:bodyPr>
          <a:lstStyle/>
          <a:p>
            <a:r>
              <a:rPr lang="en-US" sz="3600" b="1" i="0" dirty="0" smtClean="0">
                <a:effectLst/>
              </a:rPr>
              <a:t>Major components </a:t>
            </a:r>
            <a:r>
              <a:rPr lang="en-US" sz="3600" b="1" dirty="0" smtClean="0"/>
              <a:t>of modeling in </a:t>
            </a:r>
            <a:r>
              <a:rPr lang="en-US" sz="3600" b="1" dirty="0" err="1" smtClean="0"/>
              <a:t>sBone</a:t>
            </a:r>
            <a:endParaRPr lang="en-US" sz="3600" b="1" i="0" dirty="0" smtClean="0">
              <a:effectLst/>
            </a:endParaRPr>
          </a:p>
        </p:txBody>
      </p:sp>
      <p:sp>
        <p:nvSpPr>
          <p:cNvPr id="4" name="TextBox 3"/>
          <p:cNvSpPr txBox="1"/>
          <p:nvPr/>
        </p:nvSpPr>
        <p:spPr>
          <a:xfrm>
            <a:off x="510149" y="1113251"/>
            <a:ext cx="8274343" cy="5509200"/>
          </a:xfrm>
          <a:prstGeom prst="rect">
            <a:avLst/>
          </a:prstGeom>
          <a:noFill/>
        </p:spPr>
        <p:txBody>
          <a:bodyPr wrap="square" rtlCol="0">
            <a:spAutoFit/>
          </a:bodyPr>
          <a:lstStyle/>
          <a:p>
            <a:r>
              <a:rPr lang="en-US" sz="2400" b="1" dirty="0" err="1" smtClean="0"/>
              <a:t>sBone</a:t>
            </a:r>
            <a:r>
              <a:rPr lang="en-US" sz="2400" b="1" dirty="0" smtClean="0"/>
              <a:t> </a:t>
            </a:r>
            <a:r>
              <a:rPr lang="en-US" sz="2400" dirty="0" smtClean="0"/>
              <a:t>has a wide range of applications since it accounts for almost all important factors for scaffold-based bone regeneration:</a:t>
            </a:r>
            <a:endParaRPr lang="en-US" dirty="0" smtClean="0"/>
          </a:p>
          <a:p>
            <a:pPr marL="914400" indent="-285750">
              <a:buFont typeface="Arial" panose="020B0604020202020204" pitchFamily="34" charset="0"/>
              <a:buChar char="•"/>
            </a:pPr>
            <a:r>
              <a:rPr lang="en-US" sz="2400" b="1" dirty="0" smtClean="0"/>
              <a:t>Pre-vascularization </a:t>
            </a:r>
          </a:p>
          <a:p>
            <a:pPr marL="914400" indent="-285750">
              <a:buFont typeface="Arial" panose="020B0604020202020204" pitchFamily="34" charset="0"/>
              <a:buChar char="•"/>
            </a:pPr>
            <a:r>
              <a:rPr lang="en-US" sz="2400" b="1" dirty="0" smtClean="0"/>
              <a:t>Controllable cytokine delivery system</a:t>
            </a:r>
          </a:p>
          <a:p>
            <a:pPr marL="914400" indent="-285750">
              <a:buFont typeface="Arial" panose="020B0604020202020204" pitchFamily="34" charset="0"/>
              <a:buChar char="•"/>
            </a:pPr>
            <a:r>
              <a:rPr lang="en-US" sz="2400" b="1" dirty="0" smtClean="0"/>
              <a:t>Mechanical </a:t>
            </a:r>
            <a:r>
              <a:rPr lang="en-US" sz="2400" b="1" dirty="0" smtClean="0"/>
              <a:t>stress</a:t>
            </a:r>
          </a:p>
          <a:p>
            <a:pPr marL="914400" indent="-285750">
              <a:buFont typeface="Arial" panose="020B0604020202020204" pitchFamily="34" charset="0"/>
              <a:buChar char="•"/>
            </a:pPr>
            <a:r>
              <a:rPr lang="en-US" sz="2400" b="1" dirty="0" smtClean="0"/>
              <a:t>3D multi-scale modeling of bone forming</a:t>
            </a:r>
            <a:endParaRPr lang="en-US" sz="2400" b="1" dirty="0" smtClean="0"/>
          </a:p>
          <a:p>
            <a:pPr marL="914400" indent="-285750">
              <a:buFont typeface="Arial" panose="020B0604020202020204" pitchFamily="34" charset="0"/>
              <a:buChar char="•"/>
            </a:pPr>
            <a:r>
              <a:rPr lang="en-US" sz="2400" b="1" dirty="0" smtClean="0"/>
              <a:t>Optimized geometric and biochemical properties of the scaffold </a:t>
            </a:r>
            <a:endParaRPr lang="en-US" sz="2800" dirty="0" smtClean="0"/>
          </a:p>
          <a:p>
            <a:r>
              <a:rPr lang="en-US" sz="2800" dirty="0" smtClean="0"/>
              <a:t>Other applications: </a:t>
            </a:r>
            <a:endParaRPr lang="en-US" sz="2800" b="1" dirty="0"/>
          </a:p>
          <a:p>
            <a:pPr marL="742950" lvl="1" indent="-285750">
              <a:buFont typeface="Arial" panose="020B0604020202020204" pitchFamily="34" charset="0"/>
              <a:buChar char="•"/>
            </a:pPr>
            <a:r>
              <a:rPr lang="en-US" sz="2400" b="1" dirty="0" smtClean="0"/>
              <a:t>Tissue remodeling process</a:t>
            </a:r>
            <a:r>
              <a:rPr lang="en-US" sz="2400" dirty="0" smtClean="0"/>
              <a:t>: </a:t>
            </a:r>
            <a:r>
              <a:rPr lang="en-US" dirty="0"/>
              <a:t>i.e., If the bone </a:t>
            </a:r>
            <a:r>
              <a:rPr lang="en-US" dirty="0" smtClean="0"/>
              <a:t>defects occur on the cranial, the mechanical stress might be not critical, and the model can be simplified by just closing the corresponding component</a:t>
            </a:r>
          </a:p>
          <a:p>
            <a:pPr marL="742950" lvl="1" indent="-285750">
              <a:buFont typeface="Arial" panose="020B0604020202020204" pitchFamily="34" charset="0"/>
              <a:buChar char="•"/>
            </a:pPr>
            <a:r>
              <a:rPr lang="en-US" sz="2400" b="1" dirty="0" smtClean="0"/>
              <a:t>Tumor growth modeling</a:t>
            </a:r>
          </a:p>
          <a:p>
            <a:pPr marL="742950" lvl="1" indent="-285750">
              <a:buFont typeface="Arial" panose="020B0604020202020204" pitchFamily="34" charset="0"/>
              <a:buChar char="•"/>
            </a:pPr>
            <a:r>
              <a:rPr lang="en-US" sz="2400" b="1" dirty="0" smtClean="0"/>
              <a:t>Drug delivery modeling</a:t>
            </a:r>
          </a:p>
        </p:txBody>
      </p:sp>
    </p:spTree>
    <p:extLst>
      <p:ext uri="{BB962C8B-B14F-4D97-AF65-F5344CB8AC3E}">
        <p14:creationId xmlns:p14="http://schemas.microsoft.com/office/powerpoint/2010/main" val="3126895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92" y="551570"/>
            <a:ext cx="3563816" cy="1384995"/>
          </a:xfrm>
          <a:prstGeom prst="rect">
            <a:avLst/>
          </a:prstGeom>
          <a:noFill/>
        </p:spPr>
        <p:txBody>
          <a:bodyPr wrap="square" rtlCol="0">
            <a:spAutoFit/>
          </a:bodyPr>
          <a:lstStyle/>
          <a:p>
            <a:r>
              <a:rPr lang="en-US" sz="2800" b="1" dirty="0"/>
              <a:t>A description of key components of the Model Credibility </a:t>
            </a:r>
            <a:r>
              <a:rPr lang="en-US" sz="2800" b="1" dirty="0" smtClean="0"/>
              <a:t>Plan</a:t>
            </a:r>
            <a:endParaRPr lang="en-US" sz="2800" b="1" dirty="0"/>
          </a:p>
        </p:txBody>
      </p:sp>
      <p:grpSp>
        <p:nvGrpSpPr>
          <p:cNvPr id="7" name="Group 6"/>
          <p:cNvGrpSpPr/>
          <p:nvPr/>
        </p:nvGrpSpPr>
        <p:grpSpPr>
          <a:xfrm>
            <a:off x="4072080" y="0"/>
            <a:ext cx="5065596" cy="6858000"/>
            <a:chOff x="4072080" y="0"/>
            <a:chExt cx="5065596" cy="6858000"/>
          </a:xfrm>
        </p:grpSpPr>
        <p:pic>
          <p:nvPicPr>
            <p:cNvPr id="3" name="Picture 2"/>
            <p:cNvPicPr>
              <a:picLocks noChangeAspect="1"/>
            </p:cNvPicPr>
            <p:nvPr/>
          </p:nvPicPr>
          <p:blipFill>
            <a:blip r:embed="rId2"/>
            <a:stretch>
              <a:fillRect/>
            </a:stretch>
          </p:blipFill>
          <p:spPr>
            <a:xfrm>
              <a:off x="4072080" y="0"/>
              <a:ext cx="5065596" cy="6858000"/>
            </a:xfrm>
            <a:prstGeom prst="rect">
              <a:avLst/>
            </a:prstGeom>
          </p:spPr>
        </p:pic>
        <p:sp>
          <p:nvSpPr>
            <p:cNvPr id="4" name="Rectangle 3"/>
            <p:cNvSpPr/>
            <p:nvPr/>
          </p:nvSpPr>
          <p:spPr>
            <a:xfrm>
              <a:off x="4913906" y="4182386"/>
              <a:ext cx="1431235" cy="5724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47038" y="6251049"/>
              <a:ext cx="1431235" cy="5724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0" y="3046720"/>
            <a:ext cx="407208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whole systems will be validated by in vivo experiments and tested by third party;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The data and tools can be accessible for use and download by research community</a:t>
            </a:r>
          </a:p>
        </p:txBody>
      </p:sp>
    </p:spTree>
    <p:extLst>
      <p:ext uri="{BB962C8B-B14F-4D97-AF65-F5344CB8AC3E}">
        <p14:creationId xmlns:p14="http://schemas.microsoft.com/office/powerpoint/2010/main" val="1141397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9265"/>
            <a:ext cx="9314922" cy="584775"/>
          </a:xfrm>
          <a:prstGeom prst="rect">
            <a:avLst/>
          </a:prstGeom>
          <a:noFill/>
        </p:spPr>
        <p:txBody>
          <a:bodyPr wrap="none" rtlCol="0">
            <a:spAutoFit/>
          </a:bodyPr>
          <a:lstStyle/>
          <a:p>
            <a:r>
              <a:rPr lang="en-US" sz="3200" b="1" dirty="0"/>
              <a:t>Timeline and milestones of the Model Credibility </a:t>
            </a:r>
            <a:r>
              <a:rPr lang="en-US" sz="3200" b="1" dirty="0" smtClean="0"/>
              <a:t>Plan</a:t>
            </a:r>
            <a:endParaRPr lang="en-US" sz="3200" b="1" dirty="0"/>
          </a:p>
        </p:txBody>
      </p:sp>
      <p:pic>
        <p:nvPicPr>
          <p:cNvPr id="3" name="Picture 2"/>
          <p:cNvPicPr>
            <a:picLocks noChangeAspect="1"/>
          </p:cNvPicPr>
          <p:nvPr/>
        </p:nvPicPr>
        <p:blipFill rotWithShape="1">
          <a:blip r:embed="rId2"/>
          <a:srcRect b="5339"/>
          <a:stretch/>
        </p:blipFill>
        <p:spPr>
          <a:xfrm>
            <a:off x="1122081" y="903448"/>
            <a:ext cx="7115334" cy="5753706"/>
          </a:xfrm>
          <a:prstGeom prst="rect">
            <a:avLst/>
          </a:prstGeom>
        </p:spPr>
      </p:pic>
    </p:spTree>
    <p:extLst>
      <p:ext uri="{BB962C8B-B14F-4D97-AF65-F5344CB8AC3E}">
        <p14:creationId xmlns:p14="http://schemas.microsoft.com/office/powerpoint/2010/main" val="286164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6414" y="111759"/>
            <a:ext cx="6705875" cy="1077218"/>
          </a:xfrm>
          <a:prstGeom prst="rect">
            <a:avLst/>
          </a:prstGeom>
          <a:noFill/>
        </p:spPr>
        <p:txBody>
          <a:bodyPr wrap="none" rtlCol="0">
            <a:spAutoFit/>
          </a:bodyPr>
          <a:lstStyle/>
          <a:p>
            <a:r>
              <a:rPr lang="en-US" sz="3200" b="1" dirty="0"/>
              <a:t>P</a:t>
            </a:r>
            <a:r>
              <a:rPr lang="en-US" sz="3200" b="1" i="0" dirty="0" smtClean="0">
                <a:effectLst/>
              </a:rPr>
              <a:t>rogress of the Model Credibility Plan </a:t>
            </a:r>
          </a:p>
          <a:p>
            <a:r>
              <a:rPr lang="en-US" sz="3200" b="1" i="0" dirty="0" smtClean="0">
                <a:effectLst/>
              </a:rPr>
              <a:t>(accomplishments</a:t>
            </a:r>
            <a:r>
              <a:rPr lang="en-US" sz="3200" b="1" dirty="0" smtClean="0"/>
              <a:t>/</a:t>
            </a:r>
            <a:r>
              <a:rPr lang="en-US" sz="3200" b="1" i="0" dirty="0" smtClean="0">
                <a:effectLst/>
              </a:rPr>
              <a:t>planned activities)</a:t>
            </a:r>
          </a:p>
        </p:txBody>
      </p:sp>
      <p:pic>
        <p:nvPicPr>
          <p:cNvPr id="5" name="Picture 4"/>
          <p:cNvPicPr>
            <a:picLocks noChangeAspect="1"/>
          </p:cNvPicPr>
          <p:nvPr/>
        </p:nvPicPr>
        <p:blipFill>
          <a:blip r:embed="rId2"/>
          <a:stretch>
            <a:fillRect/>
          </a:stretch>
        </p:blipFill>
        <p:spPr>
          <a:xfrm>
            <a:off x="693615" y="1295358"/>
            <a:ext cx="7772400" cy="4520328"/>
          </a:xfrm>
          <a:prstGeom prst="rect">
            <a:avLst/>
          </a:prstGeom>
        </p:spPr>
      </p:pic>
      <p:sp>
        <p:nvSpPr>
          <p:cNvPr id="6" name="TextBox 5"/>
          <p:cNvSpPr txBox="1"/>
          <p:nvPr/>
        </p:nvSpPr>
        <p:spPr>
          <a:xfrm>
            <a:off x="741191" y="5815686"/>
            <a:ext cx="8016320" cy="646331"/>
          </a:xfrm>
          <a:prstGeom prst="rect">
            <a:avLst/>
          </a:prstGeom>
          <a:noFill/>
        </p:spPr>
        <p:txBody>
          <a:bodyPr wrap="square" rtlCol="0">
            <a:spAutoFit/>
          </a:bodyPr>
          <a:lstStyle/>
          <a:p>
            <a:r>
              <a:rPr lang="en-US" dirty="0"/>
              <a:t>S</a:t>
            </a:r>
            <a:r>
              <a:rPr lang="en-US" dirty="0" smtClean="0"/>
              <a:t>ystems </a:t>
            </a:r>
            <a:r>
              <a:rPr lang="en-US" dirty="0"/>
              <a:t>biology </a:t>
            </a:r>
            <a:r>
              <a:rPr lang="en-US" dirty="0" smtClean="0"/>
              <a:t>approach to studying the molecular mechanisms for sequential delivery of growth factors</a:t>
            </a:r>
            <a:endParaRPr lang="en-US" dirty="0"/>
          </a:p>
        </p:txBody>
      </p:sp>
      <p:sp>
        <p:nvSpPr>
          <p:cNvPr id="2" name="TextBox 1"/>
          <p:cNvSpPr txBox="1"/>
          <p:nvPr/>
        </p:nvSpPr>
        <p:spPr>
          <a:xfrm>
            <a:off x="4208759" y="6277351"/>
            <a:ext cx="4257256" cy="369332"/>
          </a:xfrm>
          <a:prstGeom prst="rect">
            <a:avLst/>
          </a:prstGeom>
          <a:noFill/>
        </p:spPr>
        <p:txBody>
          <a:bodyPr wrap="none" rtlCol="0">
            <a:spAutoFit/>
          </a:bodyPr>
          <a:lstStyle/>
          <a:p>
            <a:r>
              <a:rPr lang="en-US" dirty="0" smtClean="0"/>
              <a:t>(Tan et al, </a:t>
            </a:r>
            <a:r>
              <a:rPr lang="en-US" dirty="0" err="1" smtClean="0"/>
              <a:t>npj</a:t>
            </a:r>
            <a:r>
              <a:rPr lang="en-US" dirty="0" smtClean="0"/>
              <a:t> Regenerative </a:t>
            </a:r>
            <a:r>
              <a:rPr lang="en-US" dirty="0" smtClean="0"/>
              <a:t>Medicine </a:t>
            </a:r>
            <a:r>
              <a:rPr lang="en-US" dirty="0" smtClean="0"/>
              <a:t>2017)</a:t>
            </a:r>
            <a:endParaRPr lang="en-US" dirty="0"/>
          </a:p>
        </p:txBody>
      </p:sp>
    </p:spTree>
    <p:extLst>
      <p:ext uri="{BB962C8B-B14F-4D97-AF65-F5344CB8AC3E}">
        <p14:creationId xmlns:p14="http://schemas.microsoft.com/office/powerpoint/2010/main" val="213636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228492" y="4272677"/>
            <a:ext cx="3568136" cy="2585323"/>
          </a:xfrm>
          <a:prstGeom prst="rect">
            <a:avLst/>
          </a:prstGeom>
          <a:noFill/>
        </p:spPr>
        <p:txBody>
          <a:bodyPr wrap="square" rtlCol="0">
            <a:spAutoFit/>
          </a:bodyPr>
          <a:lstStyle/>
          <a:p>
            <a:r>
              <a:rPr lang="en-US" b="1" dirty="0" smtClean="0"/>
              <a:t>Experimental </a:t>
            </a:r>
            <a:r>
              <a:rPr lang="en-US" b="1" dirty="0"/>
              <a:t>results for ALP (Alkaline Phosphate) activity (A), dsDNA (double stranded DNA) mass (B) and ARS (Alizarin Red S) staining (C) under different treatment conditions in W-20-17 cells. </a:t>
            </a:r>
            <a:r>
              <a:rPr lang="en-US" dirty="0" smtClean="0"/>
              <a:t>Data </a:t>
            </a:r>
            <a:r>
              <a:rPr lang="en-US" dirty="0"/>
              <a:t>are presented as mean ± SD (n=4), *</a:t>
            </a:r>
            <a:r>
              <a:rPr lang="en-US" i="1" dirty="0"/>
              <a:t>P</a:t>
            </a:r>
            <a:r>
              <a:rPr lang="en-US" dirty="0"/>
              <a:t>&lt;0.05 and **</a:t>
            </a:r>
            <a:r>
              <a:rPr lang="en-US" i="1" dirty="0"/>
              <a:t>P</a:t>
            </a:r>
            <a:r>
              <a:rPr lang="en-US" dirty="0"/>
              <a:t>&lt;0.001 with two-tailed Student’s </a:t>
            </a:r>
            <a:r>
              <a:rPr lang="en-US" i="1" dirty="0"/>
              <a:t>t</a:t>
            </a:r>
            <a:r>
              <a:rPr lang="en-US" dirty="0"/>
              <a:t>-test.</a:t>
            </a:r>
            <a:endParaRPr lang="en-US" dirty="0" smtClean="0"/>
          </a:p>
        </p:txBody>
      </p:sp>
      <p:sp>
        <p:nvSpPr>
          <p:cNvPr id="11" name="TextBox 10"/>
          <p:cNvSpPr txBox="1"/>
          <p:nvPr/>
        </p:nvSpPr>
        <p:spPr>
          <a:xfrm>
            <a:off x="133210" y="27146"/>
            <a:ext cx="8723863" cy="584775"/>
          </a:xfrm>
          <a:prstGeom prst="rect">
            <a:avLst/>
          </a:prstGeom>
          <a:noFill/>
        </p:spPr>
        <p:txBody>
          <a:bodyPr wrap="none" rtlCol="0">
            <a:spAutoFit/>
          </a:bodyPr>
          <a:lstStyle/>
          <a:p>
            <a:r>
              <a:rPr lang="en-US" sz="3200" b="1" dirty="0" smtClean="0"/>
              <a:t>Optimal  temporal combinations of growth factors</a:t>
            </a:r>
            <a:endParaRPr lang="en-US" sz="3200" b="1" dirty="0"/>
          </a:p>
        </p:txBody>
      </p:sp>
      <p:grpSp>
        <p:nvGrpSpPr>
          <p:cNvPr id="2" name="Group 1"/>
          <p:cNvGrpSpPr/>
          <p:nvPr/>
        </p:nvGrpSpPr>
        <p:grpSpPr>
          <a:xfrm>
            <a:off x="1119440" y="579190"/>
            <a:ext cx="4029839" cy="6085887"/>
            <a:chOff x="1119440" y="579190"/>
            <a:chExt cx="4029839" cy="6085887"/>
          </a:xfrm>
        </p:grpSpPr>
        <p:sp>
          <p:nvSpPr>
            <p:cNvPr id="16" name="TextBox 15"/>
            <p:cNvSpPr txBox="1"/>
            <p:nvPr/>
          </p:nvSpPr>
          <p:spPr>
            <a:xfrm>
              <a:off x="1119440" y="579190"/>
              <a:ext cx="277640" cy="245116"/>
            </a:xfrm>
            <a:prstGeom prst="rect">
              <a:avLst/>
            </a:prstGeom>
            <a:noFill/>
          </p:spPr>
          <p:txBody>
            <a:bodyPr wrap="none" rtlCol="0">
              <a:spAutoFit/>
            </a:bodyPr>
            <a:lstStyle/>
            <a:p>
              <a:r>
                <a:rPr lang="en-US" sz="1200" b="1" dirty="0" smtClean="0"/>
                <a:t>A</a:t>
              </a:r>
              <a:endParaRPr lang="en-US" sz="1200" b="1" dirty="0"/>
            </a:p>
          </p:txBody>
        </p:sp>
        <p:sp>
          <p:nvSpPr>
            <p:cNvPr id="19" name="TextBox 18"/>
            <p:cNvSpPr txBox="1"/>
            <p:nvPr/>
          </p:nvSpPr>
          <p:spPr>
            <a:xfrm>
              <a:off x="1119440" y="2475706"/>
              <a:ext cx="271228" cy="245116"/>
            </a:xfrm>
            <a:prstGeom prst="rect">
              <a:avLst/>
            </a:prstGeom>
            <a:noFill/>
          </p:spPr>
          <p:txBody>
            <a:bodyPr wrap="none" rtlCol="0">
              <a:spAutoFit/>
            </a:bodyPr>
            <a:lstStyle/>
            <a:p>
              <a:r>
                <a:rPr lang="en-US" sz="1200" b="1" dirty="0"/>
                <a:t>B</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578" y="579190"/>
              <a:ext cx="3917701" cy="2022882"/>
            </a:xfrm>
            <a:prstGeom prst="rect">
              <a:avLst/>
            </a:prstGeom>
            <a:noFill/>
            <a:ln>
              <a:noFill/>
            </a:ln>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578" y="2602072"/>
              <a:ext cx="3917701" cy="2022882"/>
            </a:xfrm>
            <a:prstGeom prst="rect">
              <a:avLst/>
            </a:prstGeom>
            <a:noFill/>
            <a:ln>
              <a:no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578" y="4624954"/>
              <a:ext cx="3917701" cy="2022882"/>
            </a:xfrm>
            <a:prstGeom prst="rect">
              <a:avLst/>
            </a:prstGeom>
            <a:noFill/>
            <a:ln>
              <a:noFill/>
            </a:ln>
          </p:spPr>
        </p:pic>
        <p:sp>
          <p:nvSpPr>
            <p:cNvPr id="23" name="TextBox 22"/>
            <p:cNvSpPr txBox="1"/>
            <p:nvPr/>
          </p:nvSpPr>
          <p:spPr>
            <a:xfrm>
              <a:off x="1119440" y="4507604"/>
              <a:ext cx="266420" cy="245116"/>
            </a:xfrm>
            <a:prstGeom prst="rect">
              <a:avLst/>
            </a:prstGeom>
            <a:noFill/>
          </p:spPr>
          <p:txBody>
            <a:bodyPr wrap="none" rtlCol="0">
              <a:spAutoFit/>
            </a:bodyPr>
            <a:lstStyle/>
            <a:p>
              <a:r>
                <a:rPr lang="en-US" sz="1200" b="1" dirty="0" smtClean="0"/>
                <a:t>C</a:t>
              </a:r>
              <a:endParaRPr lang="en-US" sz="1200" b="1" dirty="0"/>
            </a:p>
          </p:txBody>
        </p:sp>
        <p:sp>
          <p:nvSpPr>
            <p:cNvPr id="12" name="Oval 11"/>
            <p:cNvSpPr/>
            <p:nvPr/>
          </p:nvSpPr>
          <p:spPr>
            <a:xfrm>
              <a:off x="3688080" y="2426356"/>
              <a:ext cx="381000" cy="19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88080" y="4466479"/>
              <a:ext cx="381000" cy="19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88080" y="6465476"/>
              <a:ext cx="381000" cy="19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118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1168</TotalTime>
  <Words>1220</Words>
  <Application>Microsoft Office PowerPoint</Application>
  <PresentationFormat>On-screen Show (4:3)</PresentationFormat>
  <Paragraphs>122</Paragraphs>
  <Slides>20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等线</vt:lpstr>
      <vt:lpstr>宋体</vt:lpstr>
      <vt:lpstr>宋体</vt:lpstr>
      <vt:lpstr>Arial</vt:lpstr>
      <vt:lpstr>Calibri</vt:lpstr>
      <vt:lpstr>Calibri Light</vt:lpstr>
      <vt:lpstr>Times New Roman</vt:lpstr>
      <vt:lpstr>Wingdings</vt:lpstr>
      <vt:lpstr>Office Theme</vt:lpstr>
      <vt:lpstr>Systems Modeling Guided Bone Regeneration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Vivo Experiments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 Tan</dc:creator>
  <cp:lastModifiedBy>Xiaobo Zhou</cp:lastModifiedBy>
  <cp:revision>120</cp:revision>
  <dcterms:created xsi:type="dcterms:W3CDTF">2017-03-13T20:48:31Z</dcterms:created>
  <dcterms:modified xsi:type="dcterms:W3CDTF">2017-03-23T03:10:04Z</dcterms:modified>
</cp:coreProperties>
</file>